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588864D1-110C-429F-A526-AF2238E6C4E4}" type="datetimeFigureOut">
              <a:rPr lang="tr-TR" smtClean="0"/>
              <a:pPr/>
              <a:t>01.09.2019</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181287EA-CC5E-4F4B-9B0D-B037942727E7}"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8864D1-110C-429F-A526-AF2238E6C4E4}" type="datetimeFigureOut">
              <a:rPr lang="tr-TR" smtClean="0"/>
              <a:pPr/>
              <a:t>01.09.2019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1287EA-CC5E-4F4B-9B0D-B037942727E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8864D1-110C-429F-A526-AF2238E6C4E4}" type="datetimeFigureOut">
              <a:rPr lang="tr-TR" smtClean="0"/>
              <a:pPr/>
              <a:t>01.09.2019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1287EA-CC5E-4F4B-9B0D-B037942727E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88864D1-110C-429F-A526-AF2238E6C4E4}" type="datetimeFigureOut">
              <a:rPr lang="tr-TR" smtClean="0"/>
              <a:pPr/>
              <a:t>01.09.2019</a:t>
            </a:fld>
            <a:endParaRPr lang="tr-TR"/>
          </a:p>
        </p:txBody>
      </p:sp>
      <p:sp>
        <p:nvSpPr>
          <p:cNvPr id="9" name="8 Slayt Numarası Yer Tutucusu"/>
          <p:cNvSpPr>
            <a:spLocks noGrp="1"/>
          </p:cNvSpPr>
          <p:nvPr>
            <p:ph type="sldNum" sz="quarter" idx="15"/>
          </p:nvPr>
        </p:nvSpPr>
        <p:spPr/>
        <p:txBody>
          <a:bodyPr rtlCol="0"/>
          <a:lstStyle/>
          <a:p>
            <a:fld id="{181287EA-CC5E-4F4B-9B0D-B037942727E7}"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588864D1-110C-429F-A526-AF2238E6C4E4}" type="datetimeFigureOut">
              <a:rPr lang="tr-TR" smtClean="0"/>
              <a:pPr/>
              <a:t>01.09.2019</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181287EA-CC5E-4F4B-9B0D-B037942727E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8864D1-110C-429F-A526-AF2238E6C4E4}" type="datetimeFigureOut">
              <a:rPr lang="tr-TR" smtClean="0"/>
              <a:pPr/>
              <a:t>01.09.2019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1287EA-CC5E-4F4B-9B0D-B037942727E7}"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88864D1-110C-429F-A526-AF2238E6C4E4}" type="datetimeFigureOut">
              <a:rPr lang="tr-TR" smtClean="0"/>
              <a:pPr/>
              <a:t>01.09.2019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1287EA-CC5E-4F4B-9B0D-B037942727E7}"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588864D1-110C-429F-A526-AF2238E6C4E4}" type="datetimeFigureOut">
              <a:rPr lang="tr-TR" smtClean="0"/>
              <a:pPr/>
              <a:t>01.09.2019</a:t>
            </a:fld>
            <a:endParaRPr lang="tr-TR"/>
          </a:p>
        </p:txBody>
      </p:sp>
      <p:sp>
        <p:nvSpPr>
          <p:cNvPr id="7" name="6 Slayt Numarası Yer Tutucusu"/>
          <p:cNvSpPr>
            <a:spLocks noGrp="1"/>
          </p:cNvSpPr>
          <p:nvPr>
            <p:ph type="sldNum" sz="quarter" idx="11"/>
          </p:nvPr>
        </p:nvSpPr>
        <p:spPr/>
        <p:txBody>
          <a:bodyPr rtlCol="0"/>
          <a:lstStyle/>
          <a:p>
            <a:fld id="{181287EA-CC5E-4F4B-9B0D-B037942727E7}"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88864D1-110C-429F-A526-AF2238E6C4E4}" type="datetimeFigureOut">
              <a:rPr lang="tr-TR" smtClean="0"/>
              <a:pPr/>
              <a:t>01.09.2019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1287EA-CC5E-4F4B-9B0D-B037942727E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588864D1-110C-429F-A526-AF2238E6C4E4}" type="datetimeFigureOut">
              <a:rPr lang="tr-TR" smtClean="0"/>
              <a:pPr/>
              <a:t>01.09.2019</a:t>
            </a:fld>
            <a:endParaRPr lang="tr-TR"/>
          </a:p>
        </p:txBody>
      </p:sp>
      <p:sp>
        <p:nvSpPr>
          <p:cNvPr id="22" name="21 Slayt Numarası Yer Tutucusu"/>
          <p:cNvSpPr>
            <a:spLocks noGrp="1"/>
          </p:cNvSpPr>
          <p:nvPr>
            <p:ph type="sldNum" sz="quarter" idx="15"/>
          </p:nvPr>
        </p:nvSpPr>
        <p:spPr/>
        <p:txBody>
          <a:bodyPr rtlCol="0"/>
          <a:lstStyle/>
          <a:p>
            <a:fld id="{181287EA-CC5E-4F4B-9B0D-B037942727E7}"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588864D1-110C-429F-A526-AF2238E6C4E4}" type="datetimeFigureOut">
              <a:rPr lang="tr-TR" smtClean="0"/>
              <a:pPr/>
              <a:t>01.09.2019</a:t>
            </a:fld>
            <a:endParaRPr lang="tr-TR"/>
          </a:p>
        </p:txBody>
      </p:sp>
      <p:sp>
        <p:nvSpPr>
          <p:cNvPr id="18" name="17 Slayt Numarası Yer Tutucusu"/>
          <p:cNvSpPr>
            <a:spLocks noGrp="1"/>
          </p:cNvSpPr>
          <p:nvPr>
            <p:ph type="sldNum" sz="quarter" idx="11"/>
          </p:nvPr>
        </p:nvSpPr>
        <p:spPr/>
        <p:txBody>
          <a:bodyPr rtlCol="0"/>
          <a:lstStyle/>
          <a:p>
            <a:fld id="{181287EA-CC5E-4F4B-9B0D-B037942727E7}"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88864D1-110C-429F-A526-AF2238E6C4E4}" type="datetimeFigureOut">
              <a:rPr lang="tr-TR" smtClean="0"/>
              <a:pPr/>
              <a:t>01.09.2019</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81287EA-CC5E-4F4B-9B0D-B037942727E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Tarihin Belirleyicisi Olarak Ulusların </a:t>
            </a:r>
            <a:r>
              <a:rPr lang="tr-TR" dirty="0" err="1" smtClean="0"/>
              <a:t>Karekterinin</a:t>
            </a:r>
            <a:r>
              <a:rPr lang="tr-TR" dirty="0" smtClean="0"/>
              <a:t> Rolü</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dirty="0" smtClean="0"/>
              <a:t>-Kitleler hiçbir zaman gözlem ve kanıtlama ile değil fakat sadece iddialarla inandırılırlar ve bu iddiaların gücü onları öne süren kişinin sahip olduğu prestije bağlıdır. </a:t>
            </a:r>
          </a:p>
          <a:p>
            <a:r>
              <a:rPr lang="tr-TR" dirty="0" smtClean="0"/>
              <a:t>-siyasette de dinde de başarı daima inananlarındır, şüphecilerin değil.</a:t>
            </a:r>
          </a:p>
          <a:p>
            <a:r>
              <a:rPr lang="tr-TR" dirty="0"/>
              <a:t> </a:t>
            </a:r>
            <a:r>
              <a:rPr lang="tr-TR" dirty="0" smtClean="0"/>
              <a:t>-fikir duyguya dönüşünce onu sarsmak için yapılacak olan bütün akılcı kanıtlamalar boşuna olacaktır.</a:t>
            </a:r>
          </a:p>
          <a:p>
            <a:r>
              <a:rPr lang="tr-TR" dirty="0" smtClean="0"/>
              <a:t>-en zalim diktatör bile iki hükümdara asla karşı çıkamaz: gelenek ve inançlar.</a:t>
            </a:r>
          </a:p>
          <a:p>
            <a:r>
              <a:rPr lang="tr-TR" dirty="0" smtClean="0"/>
              <a:t>-ruhlara nüfuz ettikleri anda fikirlerin gidişini durdurmak iktidarı insanlara verilmemiştir.</a:t>
            </a:r>
          </a:p>
          <a:p>
            <a:r>
              <a:rPr lang="tr-TR" dirty="0" smtClean="0"/>
              <a:t>-Yeni bir dinsel fikir ile yeni bir uygarlık doğar.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smtClean="0"/>
              <a:t>Ulusların Yücelişinin Psikolojik Yasaları/</a:t>
            </a:r>
            <a:r>
              <a:rPr lang="tr-TR" dirty="0" err="1" smtClean="0"/>
              <a:t>Gustave</a:t>
            </a:r>
            <a:r>
              <a:rPr lang="tr-TR" dirty="0" smtClean="0"/>
              <a:t> </a:t>
            </a:r>
            <a:r>
              <a:rPr lang="tr-TR" dirty="0" err="1" smtClean="0"/>
              <a:t>Le</a:t>
            </a:r>
            <a:r>
              <a:rPr lang="tr-TR" dirty="0" smtClean="0"/>
              <a:t> Bon</a:t>
            </a:r>
          </a:p>
          <a:p>
            <a:r>
              <a:rPr lang="tr-TR" dirty="0" smtClean="0"/>
              <a:t>-Olayların ve çevre değişikliklerinin etkisi altında ulusların davranış biçimlerini belirleyen soyunun özellikleridir.</a:t>
            </a:r>
          </a:p>
          <a:p>
            <a:r>
              <a:rPr lang="tr-TR" dirty="0" smtClean="0"/>
              <a:t>-Karakter, üzerine ulusların dengesinin kurulduğu temel taşıdır.</a:t>
            </a:r>
          </a:p>
          <a:p>
            <a:r>
              <a:rPr lang="tr-TR" dirty="0" smtClean="0"/>
              <a:t>-Ne çevre değişiklikleri, ne fetihler bir ulusun ruhunu değiştirmeye yetmez. Onun değişimi ancak sürekli tekrarlanan ulus karışmaları aracılığı ile gerçekleşebilir. Toprak, kurumlar, hatta din bile bir ulusun ruhunu değiştiremez. Ulus karışmaları da ancak mantalite bakımından yakın olan uluslar arasında oluşuyorsa bir etkiye sahiptirler.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-Bir ulusun gücü; akıl ve zekasına değil karakterine bağlıdır.</a:t>
            </a:r>
          </a:p>
          <a:p>
            <a:r>
              <a:rPr lang="tr-TR" dirty="0" smtClean="0"/>
              <a:t>Akıl, doğanın sırlarını incelemeye ve onun güçlerini kullanmaya yarar. Karakter kendini yönetmeyi ve zorluklara başarılı biçimde direnmeyi öğretir.</a:t>
            </a:r>
          </a:p>
          <a:p>
            <a:r>
              <a:rPr lang="tr-TR" dirty="0" smtClean="0"/>
              <a:t>-Bir toplum içeride barışı sağlayamazsa uzun süre varlığını sürdüremez.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Tarihin Psikolojik Faktörleri:</a:t>
            </a:r>
          </a:p>
          <a:p>
            <a:r>
              <a:rPr lang="tr-TR" b="1" dirty="0" smtClean="0"/>
              <a:t>-</a:t>
            </a:r>
            <a:r>
              <a:rPr lang="tr-TR" dirty="0" smtClean="0"/>
              <a:t>Yeni bir fikri benimsetmek ne kadar güç ise, eski bir fikri yıkmanın güçlüğü ondan az değildir. İnsanlık her zaman iyileştirilemez bir şekilde ölü fikirlere ve ölü tanrılara sarılmıştır.</a:t>
            </a:r>
          </a:p>
          <a:p>
            <a:r>
              <a:rPr lang="tr-TR" b="1" dirty="0" smtClean="0"/>
              <a:t>-</a:t>
            </a:r>
            <a:r>
              <a:rPr lang="tr-TR" dirty="0" smtClean="0"/>
              <a:t> Bir ulusun yaşamı; kurumları, inançları ve sanatları onun görünmez ruhunun görünür yapıtlarından başka bir şey değildir.</a:t>
            </a: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smtClean="0"/>
              <a:t>Ulusların Psikolojik </a:t>
            </a:r>
            <a:r>
              <a:rPr lang="tr-TR" b="1" dirty="0" smtClean="0"/>
              <a:t>Karakterleri:</a:t>
            </a:r>
            <a:endParaRPr lang="tr-TR" b="1" dirty="0" smtClean="0"/>
          </a:p>
          <a:p>
            <a:r>
              <a:rPr lang="tr-TR" b="1" dirty="0" smtClean="0"/>
              <a:t>1. Ulusların Ruhu:</a:t>
            </a:r>
          </a:p>
          <a:p>
            <a:r>
              <a:rPr lang="tr-TR" dirty="0" smtClean="0"/>
              <a:t>-Her ulusun anatomik bünyesi kadar değişmez bir zihinsel yapısı vardır.</a:t>
            </a:r>
          </a:p>
          <a:p>
            <a:r>
              <a:rPr lang="tr-TR" dirty="0" smtClean="0"/>
              <a:t>-Bir ulusun ruhunu oluşturan ahlaksal ve zihinsel karakterler bütünü o ulusun geçmişinin sentezini, atalarının mirasını, davranışının itici güçlerini temsil ederler.</a:t>
            </a:r>
          </a:p>
          <a:p>
            <a:r>
              <a:rPr lang="tr-TR" dirty="0" smtClean="0"/>
              <a:t>-Bir ulus dirilerinden daha çok ölüleri tarafından yönetilir.</a:t>
            </a:r>
          </a:p>
          <a:p>
            <a:r>
              <a:rPr lang="tr-TR" dirty="0" smtClean="0"/>
              <a:t>-Bir ulusun üç temel dayanağı vardır:ortak duygular, ortak çıkarlar, ortak inançlar.</a:t>
            </a:r>
          </a:p>
          <a:p>
            <a:r>
              <a:rPr lang="tr-TR" dirty="0" smtClean="0"/>
              <a:t>Ulusal ruhun kaybolduğu gün ulusun dağılıp çöktüğü gündür.</a:t>
            </a:r>
          </a:p>
          <a:p>
            <a:r>
              <a:rPr lang="tr-TR" dirty="0" smtClean="0"/>
              <a:t>-Yüzyıllar boyunca aynı çevre şartları altında kalmış ve kalıtım aracılığı ile toplanmış olan bu karakterler zamanla büyük bir değişmezlik kazanırlar ve her ulusun tipini belirlerler.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t>2. Ulusların karakterlerinin değişebilirlik sınırları</a:t>
            </a:r>
            <a:r>
              <a:rPr lang="tr-TR" dirty="0" smtClean="0"/>
              <a:t>.</a:t>
            </a:r>
          </a:p>
          <a:p>
            <a:r>
              <a:rPr lang="tr-TR" dirty="0" smtClean="0"/>
              <a:t>Ulusların ruhu yüzyılların akışı içinde son derece yavaş bir şekilde değişir.</a:t>
            </a:r>
          </a:p>
          <a:p>
            <a:r>
              <a:rPr lang="tr-TR" b="1" dirty="0" smtClean="0"/>
              <a:t>3. Ulusların psikolojik düzeyleri.</a:t>
            </a:r>
          </a:p>
          <a:p>
            <a:r>
              <a:rPr lang="tr-TR" dirty="0" smtClean="0"/>
              <a:t>Bir ulus dilini, yapısını, inançlarını ya da sanatlarını aniden ancak görünüş itibarıyla değiştirebilir. Gerçekte böyle bir değişikliği gerçekleştirebilmek için onun ruhunu değiştirebilmek gerekir.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smtClean="0"/>
              <a:t>4. Bireylerin ve ulusların birbirlerinden giderek farklılaşmaları.</a:t>
            </a:r>
          </a:p>
          <a:p>
            <a:r>
              <a:rPr lang="tr-TR" dirty="0" smtClean="0"/>
              <a:t>-Uygarlıkların gelişmeleri ile sadece uluslar değil fakat her ırkın bireyleri de en azından gelişkin ulusların bireyleri giderek birbirlerinden farklılaşmaktadırlar. </a:t>
            </a:r>
          </a:p>
          <a:p>
            <a:r>
              <a:rPr lang="tr-TR" dirty="0" smtClean="0"/>
              <a:t>-Uluslar birbirlerinden kitlelerle değil fakat elitlerinin sayısıyla ayrılırlar.</a:t>
            </a:r>
          </a:p>
          <a:p>
            <a:r>
              <a:rPr lang="tr-TR" b="1" dirty="0" smtClean="0"/>
              <a:t>5. Tarihsel ulusların oluşumu.</a:t>
            </a:r>
          </a:p>
          <a:p>
            <a:r>
              <a:rPr lang="tr-TR" dirty="0" smtClean="0"/>
              <a:t>Ulusların birleşip karışabilmeleri ve az ya da çok kaynaşık yeni bir ulus oluşturabilmeleri için üç şart gerekmektedir. Birincisi; karışacak ulusların sayıca birbirlerinden çok farklı olmamaları, ikincisi; karakter bakımından çok farklılık göstermemeleri, üçüncüsü; uzun süre benzer çevre şartları altında kalmış olmalarıdır.</a:t>
            </a:r>
          </a:p>
          <a:p>
            <a:r>
              <a:rPr lang="tr-TR" dirty="0" smtClean="0"/>
              <a:t>Çok kalabalık ulusları istila eden fatihler birkaç nesil sonra kendilerinden gelenler arasında kanlarından bir iz bırakmaksızın ortadan yok oldular.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Arapların Mısır’da yaşadıkları gibi arkalarında uygarlıklarını, sanatlarını ve dillerini bırakabildiler, kanlarından bir izi ise hiçbir zaman bırakamadılar.</a:t>
            </a:r>
          </a:p>
          <a:p>
            <a:r>
              <a:rPr lang="tr-TR" b="1" dirty="0" smtClean="0"/>
              <a:t>--------------------</a:t>
            </a:r>
          </a:p>
          <a:p>
            <a:r>
              <a:rPr lang="tr-TR" b="1" dirty="0" smtClean="0"/>
              <a:t>1. Bir uygarlıkta bir ulusun ruhunun dışavurumu olarak beliren çeşitli unsurlar.</a:t>
            </a:r>
          </a:p>
          <a:p>
            <a:r>
              <a:rPr lang="tr-TR" dirty="0" smtClean="0"/>
              <a:t>Bir uygarlığın meydana geldiği dil, kurumlar, fikirler, inançlar, sanatlar, edebiyat gibi çeşitli unsurlar onları yaratmış olan insanların ruhunun dış dünyaya yansıması olarak kabul edilmelidir.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b="1" dirty="0" smtClean="0"/>
              <a:t>2. Kurumlar, din ve dil nasıl değişir?</a:t>
            </a:r>
          </a:p>
          <a:p>
            <a:r>
              <a:rPr lang="tr-TR" dirty="0" smtClean="0"/>
              <a:t>-Bir uygarlığın bütün unsurlarını değiştirmek onların kaynaklandığı zihinsel yapıyı değiştirmeden mümkün değildir.</a:t>
            </a:r>
          </a:p>
          <a:p>
            <a:r>
              <a:rPr lang="tr-TR" dirty="0" smtClean="0"/>
              <a:t>- din değiştirme olayları dikkatle incelenirse hemen görülür ki değiştirdikleri dinin kendisi değil, eski dinlerinin adıdır.</a:t>
            </a:r>
          </a:p>
          <a:p>
            <a:r>
              <a:rPr lang="tr-TR" b="1" dirty="0" smtClean="0"/>
              <a:t>3. Ulusların psikolojik karakterleri nasıl değişir?</a:t>
            </a:r>
          </a:p>
          <a:p>
            <a:r>
              <a:rPr lang="tr-TR" b="1" dirty="0" smtClean="0"/>
              <a:t>Ulusların yaşamında fikirlerin rolü: </a:t>
            </a:r>
            <a:r>
              <a:rPr lang="tr-TR" dirty="0" smtClean="0"/>
              <a:t> fikirler pek yavaş hazırlanma döneminden sonra etkili olurlar. Fikirler yavaş oluşumu geçirdikten sonra güçleri çok büyük olur. Çünkü mantık onlar üzerinde etki yapmayı durdurur. </a:t>
            </a:r>
            <a:endParaRPr lang="tr-TR"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TotalTime>
  <Words>696</Words>
  <Application>Microsoft Office PowerPoint</Application>
  <PresentationFormat>Ekran Gösterisi (4:3)</PresentationFormat>
  <Paragraphs>44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Cumba</vt:lpstr>
      <vt:lpstr>Tarihin Belirleyicisi Olarak Ulusların Karekterinin Rolü</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Tarihin Belirleyicisi Olarak Ulusların Karekterinin Rolü</dc:title>
  <dc:creator>pc</dc:creator>
  <cp:lastModifiedBy>Pc</cp:lastModifiedBy>
  <cp:revision>7</cp:revision>
  <dcterms:created xsi:type="dcterms:W3CDTF">2017-05-01T19:02:26Z</dcterms:created>
  <dcterms:modified xsi:type="dcterms:W3CDTF">2019-09-01T17:58:34Z</dcterms:modified>
</cp:coreProperties>
</file>