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0" r:id="rId25"/>
    <p:sldId id="311" r:id="rId26"/>
    <p:sldId id="312" r:id="rId27"/>
    <p:sldId id="313" r:id="rId28"/>
    <p:sldId id="314" r:id="rId29"/>
    <p:sldId id="315" r:id="rId30"/>
    <p:sldId id="286" r:id="rId31"/>
    <p:sldId id="287" r:id="rId3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 snapToGrid="0" snapToObjects="1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844EC74-778B-A549-A90B-EB1814358A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6BFA516-C0B9-2041-B640-8D1DEC20A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A42A-AF7F-4C46-96DD-E12C3BC41CD2}" type="datetimeFigureOut">
              <a:rPr lang="tr-TR" smtClean="0"/>
              <a:t>21.03.2021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84D64-CF60-0746-AC4A-FB27A9B4FF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9911C2-D3B5-F748-BD5D-519DC8E06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1315-E71E-784D-9B36-B6835AA09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79928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D8F6C-185F-434D-8E62-ED91820FADA6}" type="datetimeFigureOut">
              <a:rPr lang="tr-TR" smtClean="0"/>
              <a:t>21.03.2021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019B-26ED-4D40-8386-B3274965C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1351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6B63A-0F5B-B046-859F-2D546C4E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63B5C5-338D-E64D-B535-C082B973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7C970E-19A3-4448-87A9-29DE0C14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698F-E6C1-504F-AF4E-50A2634DC9D6}" type="datetime1">
              <a:rPr lang="tr-TR" smtClean="0"/>
              <a:t>21.03.2021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DDAAB-432A-5941-9A9F-106C3AE2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6B1D6-DFA7-654F-843A-0C0DADAA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3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0DF8-A048-7F4A-A20E-D0F348F2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161BEC-7BCE-1D49-8BE9-3BA5ED93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F5A7D-C2E2-A445-A540-AABA9405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2036-4555-D749-AC4D-CC34D171AE4C}" type="datetime1">
              <a:rPr lang="tr-TR" smtClean="0"/>
              <a:t>21.03.2021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AEA0F6-EF4E-CA47-9508-85FDC76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94524E-289D-A74D-8A55-8CC93C3F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1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972A15-78C9-7747-ABA1-F47C8A62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BC245D-0F8C-684E-B27A-4023DE0B5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4EDE5-CBDA-4B4A-8781-0F2B35BF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176A-9820-B24B-BA80-131B7EAD784C}" type="datetime1">
              <a:rPr lang="tr-TR" smtClean="0"/>
              <a:t>21.03.2021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CA2747-AD29-014A-8746-E1EB2F6C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2203F5-FE23-134B-A79D-2F17789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BF3-3073-0041-B998-759ABDE5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CDF91-7DB5-184C-8C84-529DC8A72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4B4302-B95A-C54B-A4C7-9261C27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26487-5B0C-084A-BE8E-3FA8358BC3A8}" type="datetime1">
              <a:rPr lang="tr-TR" smtClean="0"/>
              <a:t>21.03.2021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A0D5B3-A4F3-0A48-B79E-C6F73C6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1DA2C-8BE5-D440-8878-EC17EA8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11B58-7243-7440-A3C5-7AE3284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35A1AB-7C60-614F-BE3D-67F7544C3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7ED0-F8D0-524A-A29E-9F16C25F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7576-AEC3-DA4D-8F2B-F3A747DC8362}" type="datetime1">
              <a:rPr lang="tr-TR" smtClean="0"/>
              <a:t>21.03.2021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6C7EEE-B318-3243-A068-A8BDF0FA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BC829-5127-7F41-A20F-01F168CD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8AC6E-A165-BD4E-ACE7-00A944F2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9CAC31-22BB-DC45-A5EC-F7D2C06B0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C89076-A0FB-3B40-958A-C9A2817D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DB8FDA-1F5C-194C-B41D-FF2A4779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07FB4-BF41-724B-A5FF-87950E014424}" type="datetime1">
              <a:rPr lang="tr-TR" smtClean="0"/>
              <a:t>21.03.2021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475302-08C4-444F-AA78-860986BA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AB3BEB-05B7-C94E-8DC0-669E5CF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95960-2C91-304B-ACC4-DCA0AB4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264FD-E70A-D74E-9AAB-334154C0A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44DCF2-18B9-664D-8EB7-65F52D18D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7B19A9-CACD-DB4D-A89E-456FC22B2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F8A554-47DA-DC42-87BB-D5A9AE73B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87E66A9-2AFD-1149-B604-2A0BF854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61BE9-17F0-A14B-BFD7-C7970FF25438}" type="datetime1">
              <a:rPr lang="tr-TR" smtClean="0"/>
              <a:t>21.03.2021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CECD2D-11BA-9749-BB53-4AB5C686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1F185F-349D-9F4A-85F0-4C7C79BA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7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4DA28-1B1D-8D48-A1A7-C1D0FB73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F14F5F-451B-3D4B-A42D-CAD6322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7F1E-F90B-3547-9366-AAD392BC1A69}" type="datetime1">
              <a:rPr lang="tr-TR" smtClean="0"/>
              <a:t>21.03.2021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2F3C0D-14B2-0A47-AC0F-464E7BE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3DEBB3C-458F-514B-A12D-80A16D42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1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EB449-A4B4-5645-A9CA-830A3B87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21CCD-1528-D04C-8A46-D19B272E9861}" type="datetime1">
              <a:rPr lang="tr-TR" smtClean="0"/>
              <a:t>21.03.2021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E43159-F5AF-F749-B108-8ADDE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139AB7-EFC8-6646-B285-1D07CB7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D68DA-CA1E-D048-90E4-B971F1F4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2D4DE-2953-BF42-9DDB-65DEE309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C4011E-3670-EB4B-BE09-5220DA2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FE5AA5-33A3-1044-BB81-10291567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F84AF-1E3E-C34C-B64F-47FFA08AE844}" type="datetime1">
              <a:rPr lang="tr-TR" smtClean="0"/>
              <a:t>21.03.2021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CBC22-A75B-6942-9D5F-C5542D7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CBBA43-4DD5-5240-87B1-503EA829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EEF2C-D95D-054F-B27B-2F90B746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B12692-9BA4-794B-8B0F-AA638F25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70C683-6FC9-6942-9CF1-7E21CD125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43ECFB-E1F6-B141-A1F2-ED4194B7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DA49-B529-314C-B5E9-C985D408E676}" type="datetime1">
              <a:rPr lang="tr-TR" smtClean="0"/>
              <a:t>21.03.2021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9F7CC-C951-2947-BE67-FF5F8A30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09DD75-1994-C346-8114-3A3926F7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A4795-F9D0-1946-A4F4-698C912B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8EB99-81AB-6A43-A027-73EE0C17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71B9CA-596C-2541-A852-6FDFE578E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DE17F-39BA-CB44-87B9-2B5B9E237830}" type="datetime1">
              <a:rPr lang="tr-TR" smtClean="0"/>
              <a:t>21.03.2021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9BF90-1C7B-2A4B-A246-30225F1C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F630F-0711-7843-9E2A-C350B995F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95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3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522741D-FB8F-A145-98A0-420190523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sz="5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İlişkiler ve </a:t>
            </a:r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İletişim</a:t>
            </a:r>
            <a:b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Ders</a:t>
            </a:r>
            <a:endParaRPr lang="tr-TR" sz="54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7" name="Straight Connector 13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4">
            <a:extLst>
              <a:ext uri="{FF2B5EF4-FFF2-40B4-BE49-F238E27FC236}">
                <a16:creationId xmlns:a16="http://schemas.microsoft.com/office/drawing/2014/main" id="{F4EE7BD4-9B19-3F4C-8E73-65B351C9D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269"/>
          <a:stretch/>
        </p:blipFill>
        <p:spPr>
          <a:xfrm>
            <a:off x="6096000" y="734366"/>
            <a:ext cx="5459470" cy="539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CB23F8-BB5F-3949-A4DD-780728BD5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İtibar Yönetimi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2745BA-0BDD-B041-B076-B30650967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 alanlarından bir tanesi de, kurumsal itibar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İtibar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gelecek yıllarda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birimlerinin bu konuda daha aktif rol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üstleneceği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beklenmektedir.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Kurumsal itibar genel olarak insanların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 veya hizmetlerle ve hedef kitlesiyle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konuştukları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düşündükleri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1997: 114) olarak tanımlanmaktadır.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E18706E-D2D5-EE4A-B70A-450231FF4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3707817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33A8BE-7B51-FF44-AB3B-D893D6DA5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86B762-03EA-FB45-B633-DFD88FD40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Sponsorluk; spor, sanat,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benzeri faaliyet alanlarında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kurumlara para,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veya hizmet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verilerek katkıda bulunmayı ifade etmektedir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Peltekoğlu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2007: 363).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televizyon dizisine destek olmak, bir konserin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düzenlenmesine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katkı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unutulmaya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bir el sanatının canlanmasını desteklemek, bir futbol takımının bazı masraflarını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üstlenmek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sponsorluk uygulamalarına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verilebilir.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sponsorluk projelerinin hazırlanmasında, projelerin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değerlendirilmesinde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sponsorlukla ilgili faaliyetlerin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yürütülmesinde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aktif roller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üstlenmektedir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549049B-6771-4E41-9643-BF8060C89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1732511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9B0ADB-36F0-D548-A662-EB73671A7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İletişimi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88EDC6-CC49-6343-BCB9-331BBCACE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kurumun pazarlama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desteklemek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kullanıldığında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pazarlama ileti-̧imi olarak adlandırılmaktadır.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Reklam,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pazarlamanın birlikte kullanılmasında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yarar bulunmaktadır. Bu duruma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bütünleşik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pazarlama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denilmektedir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Wilcox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vd., 2001: 14-15).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bütünleşik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pazarlama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oluşturabilecek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Peltekoğlu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2007: 28).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37FF01D-69F5-1F4C-B090-A8C490940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13044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58C189-BD2E-C040-8F4E-1CEA23611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Sorumluluk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BB6B14-7255-E34C-A38A-1A5F6D8B5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aldıkları kararlarda ilgili hedef kitle- sini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onların zararına olabilecek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kaçınması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sosyal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sorumluluğun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teşkil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etmektedir.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sadece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kâr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elde etmeye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artık yeterli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Bunun yanında toplumun ve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yararına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gerekmektedir.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Carroll’a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(1991: 43) sosyal sorumluluk,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sadece ekonomik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yasal, ahlaki ve hayırseverlikle ilgili sorumluluklarını aynı anda yerine getirmesidir.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sorumluluk projeleri bir imaj oluşturma işlevi görmektedir.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2601EFA-BE59-C84C-A573-73FF8C774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41607633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4EE3CA-4439-7C4B-B46F-A5E0DABD4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Etkinlik Yönetimi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C3C6DA-D3A8-2B47-B032-8315DDCF9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Etkinlik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karşılaşması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bir- biriyle ilgili izlenim edinmeleri konusunda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fırsatlar sunmaktadır. Bu nedenle et- kinlik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parçası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1997: 119).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Etkinlik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sosyal,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kurumsal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hizmet etmek amacıyla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ayrıntıları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planlanarak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ritüelleri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sunum, performans veya kutlamaları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Peltekoğlu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2007: 321) ifade etmektedir.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etkinliğin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planlamakta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Etkinliğin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yerinin belirlenmesi, davetiyelerin hazırlanması, yapılacak ikramlar,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belirlenmesi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tılımcılara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dağıtılacak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hediyeler, medyayla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etkinlik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çerçevesinde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yürütülmektedir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2231DA4-2634-834C-900F-95654D7D9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33186273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155E82-55EB-E141-B893-D038AA9A5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İmaj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B6062-5B92-E349-BD14-A44CB35F4D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kimlik, bir kurumun rakiplerinden ve benzerlerinden ayrılabilmesi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felsefe, tasarım,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bütünlük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tanımlanabilir (Okay ve Okay, 2002: 607).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imaj ise en basit tanımıyla, bir kurumla ilgili bilgi ve deneyime dayanan izlenimlerdir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Jefkins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1995: 321).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imaj,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grubunun bir kurumla ilgili duygusal ve rasyonel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değerlendirmelerinin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bütünüdür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Peltekoğlu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2007: 584).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alana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uygulamalarında, kurumların kimliklerinin ve istenilen imajlarının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ADE6F25-03D0-EA4F-81C7-87E9F0636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18767201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42D155-20A2-184F-BD68-F9633717D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Personel İlişkileri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1723FA-D8C3-E14E-BA18-7D0B714FD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 bir personel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başladığında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kuruma uyum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kolaylaştırmak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oryantasyon toplantıları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düzenlenmesi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kurumun gezdirilmesi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bilgilerindirici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yayınların verilmesi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personelin yayınlar,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bültenler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toplantılarla bilgilendirilmesi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ödül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törenlerinin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düzenlenmesi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promosyonlar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Personelin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durdurması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 verilmesi durumunda yapılan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grev,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boykot vb. problemlerde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kurulması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yürütülmesi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personeli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yerine getirirken,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genellikle insan kaynakları birimleriyle birlikte hareket etmektedir.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B07D052-DA84-C544-A14F-EB42E9CC0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412863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3D56D4-6392-F740-A9A0-4A05A67BA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Toplumla İlişkiler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F6348B-0DBC-FD44-B532-EAFCD538F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halkın ziyaretine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turları planlama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sürdürme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etkinlikleri planlama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yardım etme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Gruplara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dağıtmak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 hazırlama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toplamayı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gönüllu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etkinliklerde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temsil etme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bölgede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ikamet edenlere hitap eden durum raporları hazırlama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Reform, sosyal sorunlar ve kutlamalarla ilgili konularda yerel gruplarla kurum arasında arabuluculuk yapma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Topluma haberleri yayma ve kurumun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durumu hakkında bilgi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640B081-8F62-7B46-8C04-AAC3DE597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41778617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AC6D37-9F33-A745-A924-A054A3589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İLİŞKİLERİN GELİŞİM SÜRECİ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221221-F22D-7F4A-8444-6EE336C82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insanlığın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 olmasıyla birlikte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Bugünku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anlamda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olmasa 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benzer uygulamalarla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karşılaşılmaktadır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Babil, Yunan ve Roma gibi eski medeniyetlerde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bugün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kullanılan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tekniklerle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otoritesi insanlara kabul ettirilmeye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teknikler;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kişilerarası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sanat, edebiyat, tiyatro, tanıtım vb. olarak sıralanabilir.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arkadaşlarına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(1997: 26)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etmenin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ürünüdür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Bunlar;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Kamuoyunun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olarak kabul edilmesi,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Kamu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kurumlar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rekabet ve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Kamuya kolayca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ulaşılabilecek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sıralanabilir.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4ABF73F-E4A7-2B48-AAF9-33B3BB07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5349601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A4D9CC-C942-2740-AED3-EC5038645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İLİŞKİLERİN GELİŞİM SÜRECİ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572B9F-4C97-4245-944B-4E516ED99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bakıldığında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kamuoyu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olarak 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17. ve 18.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yüzyılda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sonucunda, gazeteler yayınlanmaya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sansür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kaldırılmıs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kamuoyu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özgürce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kavuşmuştur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Sonraki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hürriyetlerinin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anayasal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altına alınması,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hakkının verilmesi gibi demokratik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kamuoyunun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olarak kabul edilmesini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perçinlemiştir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Serbest pazar ve liberal ekonomi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sonucunda,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kurumlararası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rekabet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Kurumlar rakipleriyle daha iyi rekabet edebilmek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hedef kitlelerinin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önerilerine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vermeye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Hedef kitlelerini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önemsemeyen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kararlarında onları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gözetmeyen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olamayacağına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yüzyılla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birlikte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Hem 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icat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hem de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5678AE6-3EDE-BF4B-BA41-7F544A270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76792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5BFC24-991B-AD43-A713-2B49D7D92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İLİŞKİLERİN UYGULAMA ALANLARI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E014DA-C525-EC41-B8C8-5E094C88E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danışmanlık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erken uyarı,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bulunmaktadır.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finansal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kamusal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konu/sorun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lobicilik bu uygulama alanlarından bazılarıdır. Ayrıca; 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itibar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pazarlama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sponsorluk, kurumsal sosyal sorumluluk, etkinlik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kurumsal kimlik ve imaj,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toplumla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vb.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90BACDB-9493-C94E-B52C-FDBE5C4A8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33197106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0F2BFB-2F6C-1148-BA41-185290B4C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ABD’de Gelişimi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5B2A1B5-9DDD-5A47-9FEC-5302A379B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Amerika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Birleşik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Devletleri’nde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kökenleri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eskidir. Kaynaklar, 17. ve 18.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yüzyıllarda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benzeyen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yapıldığını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belirtmektedir.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Harvard Kolej’in 1641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toplama kampanyası yapması, 1758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şimdiki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Columbia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Üniversitesi’nin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basın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bültenini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yayınlaması bunlara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Amerikan Devrimi ve sonrasındaki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halkı etkilemeye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Devrim sırasında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Samuel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Adams’ın faaliyetleri, 1830’lu yıllarda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Amos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Kendall’ın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Jackson’a kamuoyu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araştırmacısı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danışman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metin yazarı olarak hizmet vermesi, ilk sistemli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sayılmaktadır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vd., 1997: 27-28).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121E869-F6F2-1240-A03D-90272ADDE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34033326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66AB83-D0A0-8448-83EA-C1C4BD3ED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ABD’de Gelişimi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CD18AB7-1031-4341-8F2B-177484E6A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yılların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Westinghouse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firmasının ilk 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birimini kurmasıdır.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yapılan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genelde “basın ajansı” adı verilmektedir. 1850’li yıllardan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başlayarak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1900’lü yıllara kadar gelen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basın ajansı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Basın ajansı uygulaması, kamuoyuna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istenilen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aracını kullanmayı ifade etmektedir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vd., 1997: 31).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F8DECA9-8384-E246-B337-7F6EA8439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5143489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4CE179F-EF5B-A948-B956-3ABE51AAA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Dönemler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27829C-B7D7-5C44-8490-AA8169933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Amerikan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tarihini, yazarlar 1900 yılından itibaren bazı sınıflamalar yaparak incelemektedir.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Cutlip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arkadaşları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(1994: 99-100), tarihleri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gözönünde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tutarak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tarihçeyi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6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anlatmaktadır. Bunlar;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Yeşerme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Birinci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Kükreyen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Yirmiler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Roosevelt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İkinci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Sonrası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Küresel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Enformasyon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Wilcox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arkadaşları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(2001: 24)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işlevlerini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gözönünde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tutarak sınıflama yapmaktadır. Belirtilen yazarlar,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incelemektedir. Bunlar; Basın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Ajansçılığı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Tanıtım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Danışmanlıktır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17FE6A5-3FC5-8848-AA39-235547DC0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9215947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1FA46-52BA-1840-A756-241129EE6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Yeşerme Dönemi (1900-1917)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0147DA-7364-3A4E-AE17-2B8DAA5C1C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dönemde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Araştırmacı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gazetecilik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profesyonelleşmeye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ajansı, tanıtım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bürosu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adıyla Boston’da 1900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1911 yılına kadar faaliyet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danışmanının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Ivy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modern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yaygın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kabul edilmektedir. 1906 yılında Antrasit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kömür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grevi sorununu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çalışırken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Ivy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Lee bir “prensipler bildirisi”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yayınlamıştır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Ivy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Lee gazetecilere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bildirisinde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bürolarının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gizli bir basın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bürosu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reklam ajansı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olmadığını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basın ve Amerikan kamuoyuna bilmeleri gereken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vurgulamıştır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Cutlip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vd., 1994: 104).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Ivy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bugün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alanında kullanılan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̧ok teknik ve ilkeye katkı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kurumda tanıtım birimlerinin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danışmanlarının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yetişmesini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hızlandırmıştır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06ED8B2-7A4C-684E-AE3F-8F93921E8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2207082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0C3391D-51DB-C546-9281-95BC5C696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Dünya Savaşı Dönemi (1917-1919)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F37C521-7C03-9B45-9AE7-88FB0CA57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gelişmesine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katkı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Komitesi’dir.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komite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Wilson tarafından 1917 yılında George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başkanlığında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kurdurulmuştur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Kamuyu Bilgilendirme Komitesi adıyla da bilinmektedir.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Komitenin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destek olmaları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yönünde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Amerikan kamuoyunu harekete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geçirmektir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ne kadar propaganda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komite olsa da,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katkı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E7AC3CE-4B47-5145-88B4-AB7CD1E37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12758409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3BE91CE-6545-0042-8A62-D9FCA5008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Kükreyen Yirmiler Dönemi (1919-1929)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C1B96F-5DFC-EA4A-9063-E0D19F6EB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Kükreyen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yirmilerden, 1920’li yıllar kastedilmektedir. Bu yıllarda Amerika’da ekonomi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büyümüs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insanların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iyileşmiştir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alanında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meslek “halkla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adıyla anılmaya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damgasını vuran Edward L.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Bernays’tır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Bernays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yazar tarafından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babası olarak nitelenmektedir.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psikanaliz Sigmund Freud’un hem anne hem de baba tarafından akrabası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Bernays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Freud’un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görüşlerinden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yararlanmıştır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FDC5BFA-25D6-4F4C-AC95-3E298C940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32664320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C0FB68-94C6-BD48-861A-17E9118F7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Kükreyen Yirmiler Dönemi (1919-1929)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102F81-DAE2-854D-A9A1-1A3FFD82B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Bernays’ın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meslek hayatı boyunca,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uygulaması bulunmaktadır. 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Wilcox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vd., 2001: 38-40).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1910’lu yıllarda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aktör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Richard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Bennett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Damaged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adlı bir tiyatro eserini sahneye koymak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Cinsel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 alan bu eserin sahnelenebilmesi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maddi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desteğe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duyulmuştur.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Bernays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Medicâl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Reviews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dergisinin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fona 4 dolar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ödeyen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herkese, oyunu izleme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vererek oyunun sahnelenmesini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Procter &amp;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firmasının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Ivory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markalı sabununun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kampanyasını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yürütmüştür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Bernays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sabundan heykel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düzenleyerek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ulusal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çapta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ilgi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uyandırmıştır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yolla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çocuklarla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anne-babalarının,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temizliğe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artırmıştır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Bernays’ın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bilinen uygulamalarından birisi de, sigara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satışlarının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artırılmasıyla ilgilidir. 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kadınların kamusal alanda sigara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içmesini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engelleyen bazı yasalar bulunmaktaydı. Bunun kaldırılması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Lucky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Strike sigaralarının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satışının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artırılması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American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Tobacco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Company’nin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sahibi George Washington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Bernays’la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Bernays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psikoanalistlerin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alarak, kadınların erkeklerle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eşitlik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arayışında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sigaranın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özgürlük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meşalesi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algılanabileceği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kampanyasını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kampanya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sigara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satışlarında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meydana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46AD9DF-B7B8-244C-917E-072A8F7A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4579028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1BE60D-A549-8A4C-B48C-5E2206D12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Dünya Savaşı Dönemi (1930-1945)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494CC7-FE7A-3F46-BCB8-3B808564B0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 olay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Bunlardan ilki Amerika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Birleşik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Devletleri’ndeki 1929 ekonomik krizidir.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İkinci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Savaşı’dır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Roosevelt krizin atlatılması amacıyla New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adı verilen bir ekonomik program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yürürlüğe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koymuştur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program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çerçevesinde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kamuyonun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bilgilendirilmesi ihtiyacı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İkinci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yıllarında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Bilgilendirme Ofisi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bilimsel kamuoyu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çıkmasıdır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öneriler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sunma ve kampanya hazırlamada kamuoyu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araştırmalarından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yararlanmaya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Cutlip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vd., 1994: 117). 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23084E0-506F-414D-BF7F-3FB03D30C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6467803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7D6D9C-A7CF-1446-823C-73C453414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Savaş Sonrası Dönem (1945-1965)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1450F-F431-0B43-8FE4-B205BB496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saygınlık, kabul ve profesyonellik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Aynı zamanda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̧; konu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izleyici analizi, stratejik planlama gibi yeni alan ve teknikler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1947 yılında Boston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okulunu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birkac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yıl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yakın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programı teklif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vd., 1997: 43-44). </a:t>
            </a: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sıralanabilir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Pohl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1995:14);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Harlow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ilk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dergisi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Journal’i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Amerika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Derneği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Televizyon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haberler yayınlanmaya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Amerika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Derneği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mesleğinin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etik kurallarını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koymuştur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99E0922-C16F-2543-8178-3EA58E454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42149281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8A69FE-3301-0646-824F-B366D6CCA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Küresel Enformasyon Çağı Dönemi 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(1965 ve Sonrası)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D9648D-3251-914E-BCC0-0184313C0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1960’ların ortalarında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giderek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enformasyon toplumu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Küresel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enformasyon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çağının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kökenleri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1950’lerde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anlamda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1960’ların ortalarına rastlamaktadır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Cutlip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vd., 1994: 122).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televizyonun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yaygınlaşması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katkı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bilgisayar, cep telefonu, internet, uydu gibi 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teknolojilerinin devreye girmesi ve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dönüşümle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küresel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enformasyon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zirveye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yönlendirmeden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ortak kabule; pazarlamadan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programlardan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sorun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çıktıktan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yerine sorunu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önlemeye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profesyonelleşmeye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vd., 1997: 45).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68E84EC-4986-C64F-8602-9F59D7DE4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683219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5D5B61-7712-BD41-962A-AF857998F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Medya İlişkileri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52A4EF-5BB0-5C4F-8D9B-DBDB578BD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eski uygulama alanlarından birisidir. Bu nedenle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temelde medyayla 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kendileriyle ilgili bilgileri kamuoyuna aktarma, olumlu bir imaj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düşündüklerini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anlamada medyadan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yararlanmaktadır. Bunun yanında medyanın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varlığını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sürdürebilmesi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 ve habere ihtiyacı vardır.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görevlilerinin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basın toplantısı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basın bildirisi yazma, medya personeline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geziler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gösterilebilir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999C4C6-1513-B244-8A35-B13800967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5265079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CCF99D-D78D-A04B-91B5-6D0EB911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7386C-DB4E-8C4E-8734-1808FA53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2. Dersin Sonu</a:t>
            </a:r>
          </a:p>
          <a:p>
            <a:pPr marL="0" indent="0" algn="ctr">
              <a:buNone/>
            </a:pPr>
            <a:r>
              <a:rPr lang="tr-TR" b="1" dirty="0"/>
              <a:t>Teşekkürler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8D23FE4-72FB-B748-A4CA-ED308C575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0508000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51EAFE-B65B-6149-AB03-163E0020D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KAYNAKÇA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F171E54-A0D0-CB4B-94C4-E56CDA78A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503D413-2802-1544-A739-B5E985D60B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614809"/>
            <a:ext cx="10039597" cy="2772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304704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Geçikli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 (2017).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Erzurum: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Açıköğretim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Yayınları.</a:t>
            </a:r>
          </a:p>
          <a:p>
            <a:pPr>
              <a:lnSpc>
                <a:spcPct val="10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KALENDER, A., PELTEKOĞLU, Z. F., BAYÇU, S., ERGÜVEN, M. S., YILMAZ, R. A., OKAY, A., &amp; GÖZTAŞ, A. (2018).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Eskişehir: T.C Anadolu Üniversitesi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Açıköğretim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 Fakültesi Yayınları NO: 1676.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552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3F034F-4ABB-F34F-ACD3-9126F3A5B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Duyurum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800110-4758-EC47-B04E-D63DF1590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Duyurum,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ilgiyi arttırmak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ücretsiz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yayılmasıdır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1997, s. 15).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Duyurum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çerçevesinde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 ve haberleri yazılı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medyaya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göndermekte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bunların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ücretsiz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yayınlanmasını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bilgilerin medyada yayınlanabilmesi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haber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güncel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olması, dikkat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nitelik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reklamını yap- maması gerekir.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haberlerin, bilgilerin yazılı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ücretsiz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yayınlanması-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uzmanları kurumla ilgili mesajları, planlı olarak, inanılır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sistemli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medyaya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gönderirken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mesajlar haber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medyada yer almaktadır. 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F7E83DE-D85A-9741-97A1-2EAC9BCBC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523608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B7C9C59-02CE-2F4B-97F6-36D1083F1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Finansal İlişkiler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735D06-F47F-5A4F-93AC-01BE9C4E6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yatırımcı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da adlandırılmaktadır.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alanı,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hissedarlarının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artırmak ve hisseleri bireysel yatırımcı, finansal analist ve kurumsal yatırımcılara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kılmak suretiyle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şirketin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hisselerinin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artırmaya ve sermayenin maliyetini azaltmaya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Cutlip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vd., 1994: 19).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stratejileri hazırlamak, basınla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kurmak, analist toplantıları, turlar ve ziyaretleri de kapsayan finansal topluluklarla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finansal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alanlarıdır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Jakson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Center, 1995: 152).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Finansal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kurumun finansal durumuyla ilgili olan grupları en kısa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duyurum teknikleriyle bilgilendirmektedir.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5C1C0C1-20EF-6144-ADC2-379192850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3974534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8098D5-547C-254D-AA7A-C4614450B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Kamusal İşler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675159-2ED7-2D49-AEBE-B670C2F38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yarara dayalı idari ve yerel toplum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eden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sürdüren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alanı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Cutlip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vd., 1994: 14) olarak tanımlanmaktadır.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alanının temel amacı; kamu politikalarında etkili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 beklentilerine uyumlu hale gelmesine yardım et-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vd., 1997: 15).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vatandaşlık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siyasal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gönüllu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servisler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toplumun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aktif katılım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konular; kamusal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A2016C9-A5AD-D04C-B946-47FF6F88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948474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D9DA62-2962-664A-87F2-D359B35E2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Konu/Sorun Yönetimi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B683CE-DB6C-7241-B2A2-558ACC56E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uygulama alanı konu veya sorun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Konu/sorun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kurumları ve kamularını etkileyen sorunları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tahmin etme, belirleme,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tepki vermenin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proaktif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tanımlanmaktadır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Cutlip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vd. 1994: 16).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Proaktif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anlamamız gereken, sorun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çıkıp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tehdit etmeden bunu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öngörmek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gerekli tedbirleri almaktır.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36095F2-8592-2146-8F5B-56596B26E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870514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77D93A1-FEA0-FE4C-B001-43859973A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Lobicilik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008FB4-DDA5-A648-A533-8E503980C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Lobicilik; bireylerin,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karar alma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siyasal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aktörleri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etkileyerek,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doğrultusunda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karar alınmasını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tanımlanmaktadır (Kazancı, 2007: 374).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Lobicilik aynı zamanda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ancak sesi yasa koyucular tarafından duyulacak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yakın- dan ilgilidir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Peltekoğlu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2007: 598).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temelli lobicilik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Kurum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temsil ettikleri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kitlele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lehine olabilecek kararları aldırma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temelli lobicilik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4EA2682-9354-ED4C-A4AA-1B48D5A26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999355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7960E5-6FCA-D746-BB40-5C1BCFDFB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Yönetimi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7A8680-99B8-F749-94F9-430FF356B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kavramı 1980’li yıllara kadar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bilinmemektedir. Ancak bu tarihten sonra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felaket,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yönelmelerine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firmalarının da bu alanda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danışmanlık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yapmalarına neden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(Okay ve Okay, 2002: 416).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gözlem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farkına varma, krizi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önleme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inanma, krize hazırlıklı olma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aşamalarından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Peltekoğlu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2007: 450).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birimleri, 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 ve medyayla 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kamuoyunu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bilgilendirme gibi konularda aktif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almaktadır.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F7E9300-3F51-BB47-A61B-CAAE4F264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1118182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2059</TotalTime>
  <Words>4883</Words>
  <Application>Microsoft Macintosh PowerPoint</Application>
  <PresentationFormat>Geniş ekran</PresentationFormat>
  <Paragraphs>171</Paragraphs>
  <Slides>31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7" baseType="lpstr">
      <vt:lpstr>Arial</vt:lpstr>
      <vt:lpstr>Calibri</vt:lpstr>
      <vt:lpstr>Calibri Light</vt:lpstr>
      <vt:lpstr>Times New Roman</vt:lpstr>
      <vt:lpstr>Wingdings</vt:lpstr>
      <vt:lpstr>Office Teması</vt:lpstr>
      <vt:lpstr>Halkla İlişkiler ve İletişim 2. Ders</vt:lpstr>
      <vt:lpstr>HALKLA İLİŞKİLERİN UYGULAMA ALANLARI</vt:lpstr>
      <vt:lpstr>Medya İlişkileri</vt:lpstr>
      <vt:lpstr>Duyurum</vt:lpstr>
      <vt:lpstr>Finansal İlişkiler</vt:lpstr>
      <vt:lpstr>Kamusal İşler</vt:lpstr>
      <vt:lpstr>Konu/Sorun Yönetimi</vt:lpstr>
      <vt:lpstr>Lobicilik</vt:lpstr>
      <vt:lpstr>Kriz Yönetimi</vt:lpstr>
      <vt:lpstr>İtibar Yönetimi</vt:lpstr>
      <vt:lpstr>Sponsorluk</vt:lpstr>
      <vt:lpstr>Pazarlama İletişimi</vt:lpstr>
      <vt:lpstr>Sosyal Sorumluluk</vt:lpstr>
      <vt:lpstr>Etkinlik Yönetimi</vt:lpstr>
      <vt:lpstr>Kurumsal İmaj</vt:lpstr>
      <vt:lpstr>Personel İlişkileri</vt:lpstr>
      <vt:lpstr>Toplumla İlişkiler</vt:lpstr>
      <vt:lpstr>HALKLA İLİŞKİLERİN GELİŞİM SÜRECİ</vt:lpstr>
      <vt:lpstr>HALKLA İLİŞKİLERİN GELİŞİM SÜRECİ</vt:lpstr>
      <vt:lpstr>ABD’de Gelişimi</vt:lpstr>
      <vt:lpstr>ABD’de Gelişimi</vt:lpstr>
      <vt:lpstr>Dönemler</vt:lpstr>
      <vt:lpstr>Yeşerme Dönemi (1900-1917)</vt:lpstr>
      <vt:lpstr>I. Dünya Savaşı Dönemi (1917-1919)</vt:lpstr>
      <vt:lpstr>Kükreyen Yirmiler Dönemi (1919-1929)</vt:lpstr>
      <vt:lpstr>Kükreyen Yirmiler Dönemi (1919-1929)</vt:lpstr>
      <vt:lpstr>II. Dünya Savaşı Dönemi (1930-1945)</vt:lpstr>
      <vt:lpstr>Savaş Sonrası Dönem (1945-1965)</vt:lpstr>
      <vt:lpstr>Küresel Enformasyon Çağı Dönemi  (1965 ve Sonrası)</vt:lpstr>
      <vt:lpstr>SON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Toplumsal Yapısı</dc:title>
  <dc:creator>ABDULLAH GÖKHAN YAŞA</dc:creator>
  <cp:lastModifiedBy>ABDULLAH GÖKHAN YAŞA</cp:lastModifiedBy>
  <cp:revision>37</cp:revision>
  <dcterms:created xsi:type="dcterms:W3CDTF">2020-10-04T15:36:28Z</dcterms:created>
  <dcterms:modified xsi:type="dcterms:W3CDTF">2021-03-20T21:13:52Z</dcterms:modified>
</cp:coreProperties>
</file>