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6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25A355DD-290A-4A8B-AF8B-8B112B173F25}" type="datetimeFigureOut">
              <a:rPr lang="en-US" smtClean="0"/>
              <a:t>2/8/2019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E4389AB-798C-423F-B80E-39D345A1E198}" type="slidenum">
              <a:rPr lang="en-US" smtClean="0"/>
              <a:t>‹#›</a:t>
            </a:fld>
            <a:endParaRPr lang="en-US"/>
          </a:p>
        </p:txBody>
      </p:sp>
    </p:spTree>
    <p:extLst>
      <p:ext uri="{BB962C8B-B14F-4D97-AF65-F5344CB8AC3E}">
        <p14:creationId xmlns:p14="http://schemas.microsoft.com/office/powerpoint/2010/main" val="3905196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5A355DD-290A-4A8B-AF8B-8B112B173F25}" type="datetimeFigureOut">
              <a:rPr lang="en-US" smtClean="0"/>
              <a:t>2/8/2019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E4389AB-798C-423F-B80E-39D345A1E198}" type="slidenum">
              <a:rPr lang="en-US" smtClean="0"/>
              <a:t>‹#›</a:t>
            </a:fld>
            <a:endParaRPr lang="en-US"/>
          </a:p>
        </p:txBody>
      </p:sp>
    </p:spTree>
    <p:extLst>
      <p:ext uri="{BB962C8B-B14F-4D97-AF65-F5344CB8AC3E}">
        <p14:creationId xmlns:p14="http://schemas.microsoft.com/office/powerpoint/2010/main" val="3915806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5A355DD-290A-4A8B-AF8B-8B112B173F25}" type="datetimeFigureOut">
              <a:rPr lang="en-US" smtClean="0"/>
              <a:t>2/8/2019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E4389AB-798C-423F-B80E-39D345A1E198}" type="slidenum">
              <a:rPr lang="en-US" smtClean="0"/>
              <a:t>‹#›</a:t>
            </a:fld>
            <a:endParaRPr lang="en-US"/>
          </a:p>
        </p:txBody>
      </p:sp>
    </p:spTree>
    <p:extLst>
      <p:ext uri="{BB962C8B-B14F-4D97-AF65-F5344CB8AC3E}">
        <p14:creationId xmlns:p14="http://schemas.microsoft.com/office/powerpoint/2010/main" val="4060130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5A355DD-290A-4A8B-AF8B-8B112B173F25}" type="datetimeFigureOut">
              <a:rPr lang="en-US" smtClean="0"/>
              <a:t>2/8/2019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E4389AB-798C-423F-B80E-39D345A1E198}" type="slidenum">
              <a:rPr lang="en-US" smtClean="0"/>
              <a:t>‹#›</a:t>
            </a:fld>
            <a:endParaRPr lang="en-US"/>
          </a:p>
        </p:txBody>
      </p:sp>
    </p:spTree>
    <p:extLst>
      <p:ext uri="{BB962C8B-B14F-4D97-AF65-F5344CB8AC3E}">
        <p14:creationId xmlns:p14="http://schemas.microsoft.com/office/powerpoint/2010/main" val="801353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5A355DD-290A-4A8B-AF8B-8B112B173F25}" type="datetimeFigureOut">
              <a:rPr lang="en-US" smtClean="0"/>
              <a:t>2/8/2019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EE4389AB-798C-423F-B80E-39D345A1E198}" type="slidenum">
              <a:rPr lang="en-US" smtClean="0"/>
              <a:t>‹#›</a:t>
            </a:fld>
            <a:endParaRPr lang="en-US"/>
          </a:p>
        </p:txBody>
      </p:sp>
    </p:spTree>
    <p:extLst>
      <p:ext uri="{BB962C8B-B14F-4D97-AF65-F5344CB8AC3E}">
        <p14:creationId xmlns:p14="http://schemas.microsoft.com/office/powerpoint/2010/main" val="1584279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25A355DD-290A-4A8B-AF8B-8B112B173F25}" type="datetimeFigureOut">
              <a:rPr lang="en-US" smtClean="0"/>
              <a:t>2/8/2019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EE4389AB-798C-423F-B80E-39D345A1E198}" type="slidenum">
              <a:rPr lang="en-US" smtClean="0"/>
              <a:t>‹#›</a:t>
            </a:fld>
            <a:endParaRPr lang="en-US"/>
          </a:p>
        </p:txBody>
      </p:sp>
    </p:spTree>
    <p:extLst>
      <p:ext uri="{BB962C8B-B14F-4D97-AF65-F5344CB8AC3E}">
        <p14:creationId xmlns:p14="http://schemas.microsoft.com/office/powerpoint/2010/main" val="4060811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25A355DD-290A-4A8B-AF8B-8B112B173F25}" type="datetimeFigureOut">
              <a:rPr lang="en-US" smtClean="0"/>
              <a:t>2/8/2019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EE4389AB-798C-423F-B80E-39D345A1E198}" type="slidenum">
              <a:rPr lang="en-US" smtClean="0"/>
              <a:t>‹#›</a:t>
            </a:fld>
            <a:endParaRPr lang="en-US"/>
          </a:p>
        </p:txBody>
      </p:sp>
    </p:spTree>
    <p:extLst>
      <p:ext uri="{BB962C8B-B14F-4D97-AF65-F5344CB8AC3E}">
        <p14:creationId xmlns:p14="http://schemas.microsoft.com/office/powerpoint/2010/main" val="1326265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25A355DD-290A-4A8B-AF8B-8B112B173F25}" type="datetimeFigureOut">
              <a:rPr lang="en-US" smtClean="0"/>
              <a:t>2/8/2019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EE4389AB-798C-423F-B80E-39D345A1E198}" type="slidenum">
              <a:rPr lang="en-US" smtClean="0"/>
              <a:t>‹#›</a:t>
            </a:fld>
            <a:endParaRPr lang="en-US"/>
          </a:p>
        </p:txBody>
      </p:sp>
    </p:spTree>
    <p:extLst>
      <p:ext uri="{BB962C8B-B14F-4D97-AF65-F5344CB8AC3E}">
        <p14:creationId xmlns:p14="http://schemas.microsoft.com/office/powerpoint/2010/main" val="2608395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5A355DD-290A-4A8B-AF8B-8B112B173F25}" type="datetimeFigureOut">
              <a:rPr lang="en-US" smtClean="0"/>
              <a:t>2/8/2019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EE4389AB-798C-423F-B80E-39D345A1E198}" type="slidenum">
              <a:rPr lang="en-US" smtClean="0"/>
              <a:t>‹#›</a:t>
            </a:fld>
            <a:endParaRPr lang="en-US"/>
          </a:p>
        </p:txBody>
      </p:sp>
    </p:spTree>
    <p:extLst>
      <p:ext uri="{BB962C8B-B14F-4D97-AF65-F5344CB8AC3E}">
        <p14:creationId xmlns:p14="http://schemas.microsoft.com/office/powerpoint/2010/main" val="1460395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5A355DD-290A-4A8B-AF8B-8B112B173F25}" type="datetimeFigureOut">
              <a:rPr lang="en-US" smtClean="0"/>
              <a:t>2/8/2019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EE4389AB-798C-423F-B80E-39D345A1E198}" type="slidenum">
              <a:rPr lang="en-US" smtClean="0"/>
              <a:t>‹#›</a:t>
            </a:fld>
            <a:endParaRPr lang="en-US"/>
          </a:p>
        </p:txBody>
      </p:sp>
    </p:spTree>
    <p:extLst>
      <p:ext uri="{BB962C8B-B14F-4D97-AF65-F5344CB8AC3E}">
        <p14:creationId xmlns:p14="http://schemas.microsoft.com/office/powerpoint/2010/main" val="606527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5A355DD-290A-4A8B-AF8B-8B112B173F25}" type="datetimeFigureOut">
              <a:rPr lang="en-US" smtClean="0"/>
              <a:t>2/8/2019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EE4389AB-798C-423F-B80E-39D345A1E198}" type="slidenum">
              <a:rPr lang="en-US" smtClean="0"/>
              <a:t>‹#›</a:t>
            </a:fld>
            <a:endParaRPr lang="en-US"/>
          </a:p>
        </p:txBody>
      </p:sp>
    </p:spTree>
    <p:extLst>
      <p:ext uri="{BB962C8B-B14F-4D97-AF65-F5344CB8AC3E}">
        <p14:creationId xmlns:p14="http://schemas.microsoft.com/office/powerpoint/2010/main" val="2773352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A355DD-290A-4A8B-AF8B-8B112B173F25}" type="datetimeFigureOut">
              <a:rPr lang="en-US" smtClean="0"/>
              <a:t>2/8/2019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4389AB-798C-423F-B80E-39D345A1E198}" type="slidenum">
              <a:rPr lang="en-US" smtClean="0"/>
              <a:t>‹#›</a:t>
            </a:fld>
            <a:endParaRPr lang="en-US"/>
          </a:p>
        </p:txBody>
      </p:sp>
    </p:spTree>
    <p:extLst>
      <p:ext uri="{BB962C8B-B14F-4D97-AF65-F5344CB8AC3E}">
        <p14:creationId xmlns:p14="http://schemas.microsoft.com/office/powerpoint/2010/main" val="70892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68300"/>
            <a:ext cx="9144000" cy="6248400"/>
          </a:xfrm>
        </p:spPr>
        <p:txBody>
          <a:bodyPr>
            <a:normAutofit/>
          </a:bodyPr>
          <a:lstStyle/>
          <a:p>
            <a:pPr>
              <a:lnSpc>
                <a:spcPct val="200000"/>
              </a:lnSpc>
            </a:pPr>
            <a:r>
              <a:rPr lang="tr-TR" dirty="0" smtClean="0">
                <a:latin typeface="Times New Roman" panose="02020603050405020304" pitchFamily="18" charset="0"/>
                <a:cs typeface="Times New Roman" panose="02020603050405020304" pitchFamily="18" charset="0"/>
              </a:rPr>
              <a:t>BİZANS İMPARATORLUĞU TARİHİ KAYNAKLARI</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5361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749300" y="203200"/>
            <a:ext cx="10807700" cy="6502400"/>
          </a:xfrm>
        </p:spPr>
        <p:txBody>
          <a:bodyPr>
            <a:normAutofit fontScale="85000" lnSpcReduction="20000"/>
          </a:bodyPr>
          <a:lstStyle/>
          <a:p>
            <a:r>
              <a:rPr lang="tr-TR" b="1" dirty="0"/>
              <a:t>İTİRAFÇI THEOPHANES (d.760-ö.817/18</a:t>
            </a:r>
            <a:r>
              <a:rPr lang="tr-TR" b="1" dirty="0" smtClean="0"/>
              <a:t>)</a:t>
            </a:r>
          </a:p>
          <a:p>
            <a:endParaRPr lang="en-US" dirty="0"/>
          </a:p>
          <a:p>
            <a:pPr algn="just"/>
            <a:r>
              <a:rPr lang="tr-TR" dirty="0" smtClean="0"/>
              <a:t>	</a:t>
            </a:r>
            <a:r>
              <a:rPr lang="tr-TR" dirty="0" smtClean="0">
                <a:latin typeface="Times New Roman" panose="02020603050405020304" pitchFamily="18" charset="0"/>
                <a:cs typeface="Times New Roman" panose="02020603050405020304" pitchFamily="18" charset="0"/>
              </a:rPr>
              <a:t>Yaklaşık </a:t>
            </a:r>
            <a:r>
              <a:rPr lang="tr-TR" dirty="0">
                <a:latin typeface="Times New Roman" panose="02020603050405020304" pitchFamily="18" charset="0"/>
                <a:cs typeface="Times New Roman" panose="02020603050405020304" pitchFamily="18" charset="0"/>
              </a:rPr>
              <a:t>760 senesinde İstanbul’da dünyaya geldi. 817 veya 818 senesinde </a:t>
            </a:r>
            <a:r>
              <a:rPr lang="tr-TR" dirty="0" err="1">
                <a:latin typeface="Times New Roman" panose="02020603050405020304" pitchFamily="18" charset="0"/>
                <a:cs typeface="Times New Roman" panose="02020603050405020304" pitchFamily="18" charset="0"/>
              </a:rPr>
              <a:t>Samotrake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Semadirek</a:t>
            </a:r>
            <a:r>
              <a:rPr lang="tr-TR" dirty="0">
                <a:latin typeface="Times New Roman" panose="02020603050405020304" pitchFamily="18" charset="0"/>
                <a:cs typeface="Times New Roman" panose="02020603050405020304" pitchFamily="18" charset="0"/>
              </a:rPr>
              <a:t>) adasında hayata gözlerini kapadı. </a:t>
            </a:r>
            <a:r>
              <a:rPr lang="tr-TR" i="1" dirty="0">
                <a:latin typeface="Times New Roman" panose="02020603050405020304" pitchFamily="18" charset="0"/>
                <a:cs typeface="Times New Roman" panose="02020603050405020304" pitchFamily="18" charset="0"/>
              </a:rPr>
              <a:t>Ege Denizi </a:t>
            </a:r>
            <a:r>
              <a:rPr lang="tr-TR" i="1" dirty="0" err="1">
                <a:latin typeface="Times New Roman" panose="02020603050405020304" pitchFamily="18" charset="0"/>
                <a:cs typeface="Times New Roman" panose="02020603050405020304" pitchFamily="18" charset="0"/>
              </a:rPr>
              <a:t>Strategosu</a:t>
            </a:r>
            <a:r>
              <a:rPr lang="tr-TR" dirty="0" err="1">
                <a:latin typeface="Times New Roman" panose="02020603050405020304" pitchFamily="18" charset="0"/>
                <a:cs typeface="Times New Roman" panose="02020603050405020304" pitchFamily="18" charset="0"/>
              </a:rPr>
              <a:t>’nun</a:t>
            </a:r>
            <a:r>
              <a:rPr lang="tr-TR" dirty="0">
                <a:latin typeface="Times New Roman" panose="02020603050405020304" pitchFamily="18" charset="0"/>
                <a:cs typeface="Times New Roman" panose="02020603050405020304" pitchFamily="18" charset="0"/>
              </a:rPr>
              <a:t> oğlu olan </a:t>
            </a:r>
            <a:r>
              <a:rPr lang="tr-TR" dirty="0" err="1">
                <a:latin typeface="Times New Roman" panose="02020603050405020304" pitchFamily="18" charset="0"/>
                <a:cs typeface="Times New Roman" panose="02020603050405020304" pitchFamily="18" charset="0"/>
              </a:rPr>
              <a:t>Theophanes</a:t>
            </a:r>
            <a:r>
              <a:rPr lang="tr-TR" dirty="0">
                <a:latin typeface="Times New Roman" panose="02020603050405020304" pitchFamily="18" charset="0"/>
                <a:cs typeface="Times New Roman" panose="02020603050405020304" pitchFamily="18" charset="0"/>
              </a:rPr>
              <a:t>, IV. </a:t>
            </a:r>
            <a:r>
              <a:rPr lang="tr-TR" dirty="0" err="1">
                <a:latin typeface="Times New Roman" panose="02020603050405020304" pitchFamily="18" charset="0"/>
                <a:cs typeface="Times New Roman" panose="02020603050405020304" pitchFamily="18" charset="0"/>
              </a:rPr>
              <a:t>Leo’nun</a:t>
            </a:r>
            <a:r>
              <a:rPr lang="tr-TR" dirty="0">
                <a:latin typeface="Times New Roman" panose="02020603050405020304" pitchFamily="18" charset="0"/>
                <a:cs typeface="Times New Roman" panose="02020603050405020304" pitchFamily="18" charset="0"/>
              </a:rPr>
              <a:t> (775-800) sarayında </a:t>
            </a:r>
            <a:r>
              <a:rPr lang="tr-TR" i="1" dirty="0" err="1">
                <a:latin typeface="Times New Roman" panose="02020603050405020304" pitchFamily="18" charset="0"/>
                <a:cs typeface="Times New Roman" panose="02020603050405020304" pitchFamily="18" charset="0"/>
              </a:rPr>
              <a:t>strator</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(seyis) görevine erişti. İmparator’un yakın arkadaşı olan </a:t>
            </a:r>
            <a:r>
              <a:rPr lang="tr-TR" i="1" dirty="0" err="1">
                <a:latin typeface="Times New Roman" panose="02020603050405020304" pitchFamily="18" charset="0"/>
                <a:cs typeface="Times New Roman" panose="02020603050405020304" pitchFamily="18" charset="0"/>
              </a:rPr>
              <a:t>patrikios</a:t>
            </a:r>
            <a:r>
              <a:rPr lang="tr-TR" dirty="0">
                <a:latin typeface="Times New Roman" panose="02020603050405020304" pitchFamily="18" charset="0"/>
                <a:cs typeface="Times New Roman" panose="02020603050405020304" pitchFamily="18" charset="0"/>
              </a:rPr>
              <a:t> rütbeli birinin </a:t>
            </a:r>
            <a:r>
              <a:rPr lang="tr-TR" dirty="0" err="1">
                <a:latin typeface="Times New Roman" panose="02020603050405020304" pitchFamily="18" charset="0"/>
                <a:cs typeface="Times New Roman" panose="02020603050405020304" pitchFamily="18" charset="0"/>
              </a:rPr>
              <a:t>Megalo</a:t>
            </a:r>
            <a:r>
              <a:rPr lang="tr-TR" dirty="0">
                <a:latin typeface="Times New Roman" panose="02020603050405020304" pitchFamily="18" charset="0"/>
                <a:cs typeface="Times New Roman" panose="02020603050405020304" pitchFamily="18" charset="0"/>
              </a:rPr>
              <a:t> adlı kızıyla evlendi. Kısa süre sonrasında </a:t>
            </a:r>
            <a:r>
              <a:rPr lang="tr-TR" dirty="0" err="1">
                <a:latin typeface="Times New Roman" panose="02020603050405020304" pitchFamily="18" charset="0"/>
                <a:cs typeface="Times New Roman" panose="02020603050405020304" pitchFamily="18" charset="0"/>
              </a:rPr>
              <a:t>Theophanes</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Megalo</a:t>
            </a:r>
            <a:r>
              <a:rPr lang="tr-TR" dirty="0">
                <a:latin typeface="Times New Roman" panose="02020603050405020304" pitchFamily="18" charset="0"/>
                <a:cs typeface="Times New Roman" panose="02020603050405020304" pitchFamily="18" charset="0"/>
              </a:rPr>
              <a:t>, manastır yaşamını tercih ettiler. </a:t>
            </a:r>
            <a:r>
              <a:rPr lang="tr-TR" dirty="0" err="1">
                <a:latin typeface="Times New Roman" panose="02020603050405020304" pitchFamily="18" charset="0"/>
                <a:cs typeface="Times New Roman" panose="02020603050405020304" pitchFamily="18" charset="0"/>
              </a:rPr>
              <a:t>Propontis</a:t>
            </a:r>
            <a:r>
              <a:rPr lang="tr-TR" dirty="0">
                <a:latin typeface="Times New Roman" panose="02020603050405020304" pitchFamily="18" charset="0"/>
                <a:cs typeface="Times New Roman" panose="02020603050405020304" pitchFamily="18" charset="0"/>
              </a:rPr>
              <a:t> Denizi’nin (Marmara) güneybatı kıyısında yer alan </a:t>
            </a:r>
            <a:r>
              <a:rPr lang="tr-TR" dirty="0" err="1">
                <a:latin typeface="Times New Roman" panose="02020603050405020304" pitchFamily="18" charset="0"/>
                <a:cs typeface="Times New Roman" panose="02020603050405020304" pitchFamily="18" charset="0"/>
              </a:rPr>
              <a:t>Sigriane</a:t>
            </a:r>
            <a:r>
              <a:rPr lang="tr-TR" dirty="0">
                <a:latin typeface="Times New Roman" panose="02020603050405020304" pitchFamily="18" charset="0"/>
                <a:cs typeface="Times New Roman" panose="02020603050405020304" pitchFamily="18" charset="0"/>
              </a:rPr>
              <a:t> Dağı’nda (Karacabey ilçesinde Karadağ) </a:t>
            </a:r>
            <a:r>
              <a:rPr lang="tr-TR" dirty="0" err="1">
                <a:latin typeface="Times New Roman" panose="02020603050405020304" pitchFamily="18" charset="0"/>
                <a:cs typeface="Times New Roman" panose="02020603050405020304" pitchFamily="18" charset="0"/>
              </a:rPr>
              <a:t>Megas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Agros</a:t>
            </a:r>
            <a:r>
              <a:rPr lang="tr-TR" dirty="0">
                <a:latin typeface="Times New Roman" panose="02020603050405020304" pitchFamily="18" charset="0"/>
                <a:cs typeface="Times New Roman" panose="02020603050405020304" pitchFamily="18" charset="0"/>
              </a:rPr>
              <a:t> adıyla bir manastır kurdu ve burada yaşamını sürdürdü. İmparator VI. </a:t>
            </a:r>
            <a:r>
              <a:rPr lang="tr-TR" dirty="0" err="1">
                <a:latin typeface="Times New Roman" panose="02020603050405020304" pitchFamily="18" charset="0"/>
                <a:cs typeface="Times New Roman" panose="02020603050405020304" pitchFamily="18" charset="0"/>
              </a:rPr>
              <a:t>Konstantinos’un</a:t>
            </a:r>
            <a:r>
              <a:rPr lang="tr-TR" dirty="0">
                <a:latin typeface="Times New Roman" panose="02020603050405020304" pitchFamily="18" charset="0"/>
                <a:cs typeface="Times New Roman" panose="02020603050405020304" pitchFamily="18" charset="0"/>
              </a:rPr>
              <a:t> (780-797) evliliği üzerinden İstanbul Patriği </a:t>
            </a:r>
            <a:r>
              <a:rPr lang="tr-TR" dirty="0" err="1">
                <a:latin typeface="Times New Roman" panose="02020603050405020304" pitchFamily="18" charset="0"/>
                <a:cs typeface="Times New Roman" panose="02020603050405020304" pitchFamily="18" charset="0"/>
              </a:rPr>
              <a:t>Tarasios</a:t>
            </a:r>
            <a:r>
              <a:rPr lang="tr-TR" dirty="0">
                <a:latin typeface="Times New Roman" panose="02020603050405020304" pitchFamily="18" charset="0"/>
                <a:cs typeface="Times New Roman" panose="02020603050405020304" pitchFamily="18" charset="0"/>
              </a:rPr>
              <a:t> ile girdiği tartışmada (</a:t>
            </a:r>
            <a:r>
              <a:rPr lang="tr-TR" dirty="0" err="1">
                <a:latin typeface="Times New Roman" panose="02020603050405020304" pitchFamily="18" charset="0"/>
                <a:cs typeface="Times New Roman" panose="02020603050405020304" pitchFamily="18" charset="0"/>
              </a:rPr>
              <a:t>moikheia</a:t>
            </a:r>
            <a:r>
              <a:rPr lang="tr-TR" dirty="0">
                <a:latin typeface="Times New Roman" panose="02020603050405020304" pitchFamily="18" charset="0"/>
                <a:cs typeface="Times New Roman" panose="02020603050405020304" pitchFamily="18" charset="0"/>
              </a:rPr>
              <a:t>-zina) </a:t>
            </a:r>
            <a:r>
              <a:rPr lang="tr-TR" dirty="0" err="1">
                <a:latin typeface="Times New Roman" panose="02020603050405020304" pitchFamily="18" charset="0"/>
                <a:cs typeface="Times New Roman" panose="02020603050405020304" pitchFamily="18" charset="0"/>
              </a:rPr>
              <a:t>Theophanes</a:t>
            </a:r>
            <a:r>
              <a:rPr lang="tr-TR" dirty="0">
                <a:latin typeface="Times New Roman" panose="02020603050405020304" pitchFamily="18" charset="0"/>
                <a:cs typeface="Times New Roman" panose="02020603050405020304" pitchFamily="18" charset="0"/>
              </a:rPr>
              <a:t>, tavizkâr davranan Patriğe arka çıktı. V. </a:t>
            </a:r>
            <a:r>
              <a:rPr lang="tr-TR" dirty="0" err="1">
                <a:latin typeface="Times New Roman" panose="02020603050405020304" pitchFamily="18" charset="0"/>
                <a:cs typeface="Times New Roman" panose="02020603050405020304" pitchFamily="18" charset="0"/>
              </a:rPr>
              <a:t>Leo’nun</a:t>
            </a:r>
            <a:r>
              <a:rPr lang="tr-TR" dirty="0">
                <a:latin typeface="Times New Roman" panose="02020603050405020304" pitchFamily="18" charset="0"/>
                <a:cs typeface="Times New Roman" panose="02020603050405020304" pitchFamily="18" charset="0"/>
              </a:rPr>
              <a:t> (813-820) hâkimiyet devrinde İstanbul’a çağırılan </a:t>
            </a:r>
            <a:r>
              <a:rPr lang="tr-TR" dirty="0" err="1">
                <a:latin typeface="Times New Roman" panose="02020603050405020304" pitchFamily="18" charset="0"/>
                <a:cs typeface="Times New Roman" panose="02020603050405020304" pitchFamily="18" charset="0"/>
              </a:rPr>
              <a:t>Theophanes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İkonakırıcılığa</a:t>
            </a:r>
            <a:r>
              <a:rPr lang="tr-TR" dirty="0">
                <a:latin typeface="Times New Roman" panose="02020603050405020304" pitchFamily="18" charset="0"/>
                <a:cs typeface="Times New Roman" panose="02020603050405020304" pitchFamily="18" charset="0"/>
              </a:rPr>
              <a:t> destek vermeyince </a:t>
            </a:r>
            <a:r>
              <a:rPr lang="tr-TR" dirty="0" err="1">
                <a:latin typeface="Times New Roman" panose="02020603050405020304" pitchFamily="18" charset="0"/>
                <a:cs typeface="Times New Roman" panose="02020603050405020304" pitchFamily="18" charset="0"/>
              </a:rPr>
              <a:t>Semendirek</a:t>
            </a:r>
            <a:r>
              <a:rPr lang="tr-TR" dirty="0">
                <a:latin typeface="Times New Roman" panose="02020603050405020304" pitchFamily="18" charset="0"/>
                <a:cs typeface="Times New Roman" panose="02020603050405020304" pitchFamily="18" charset="0"/>
              </a:rPr>
              <a:t> Adası’na sürgün edildi.</a:t>
            </a:r>
            <a:endParaRPr lang="en-US"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Theophanes’in</a:t>
            </a:r>
            <a:r>
              <a:rPr lang="tr-TR"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Khronographia</a:t>
            </a:r>
            <a:r>
              <a:rPr lang="tr-TR" dirty="0">
                <a:latin typeface="Times New Roman" panose="02020603050405020304" pitchFamily="18" charset="0"/>
                <a:cs typeface="Times New Roman" panose="02020603050405020304" pitchFamily="18" charset="0"/>
              </a:rPr>
              <a:t> adlı eseri, 285-813 yılları arasındaki olayları kapsamaktadır. George </a:t>
            </a:r>
            <a:r>
              <a:rPr lang="tr-TR" dirty="0" err="1">
                <a:latin typeface="Times New Roman" panose="02020603050405020304" pitchFamily="18" charset="0"/>
                <a:cs typeface="Times New Roman" panose="02020603050405020304" pitchFamily="18" charset="0"/>
              </a:rPr>
              <a:t>Synkellos’un</a:t>
            </a:r>
            <a:r>
              <a:rPr lang="tr-TR" dirty="0">
                <a:latin typeface="Times New Roman" panose="02020603050405020304" pitchFamily="18" charset="0"/>
                <a:cs typeface="Times New Roman" panose="02020603050405020304" pitchFamily="18" charset="0"/>
              </a:rPr>
              <a:t> yazdığı </a:t>
            </a:r>
            <a:r>
              <a:rPr lang="tr-TR" i="1" dirty="0" err="1">
                <a:latin typeface="Times New Roman" panose="02020603050405020304" pitchFamily="18" charset="0"/>
                <a:cs typeface="Times New Roman" panose="02020603050405020304" pitchFamily="18" charset="0"/>
              </a:rPr>
              <a:t>Ekloge</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Khronographias’</a:t>
            </a:r>
            <a:r>
              <a:rPr lang="tr-TR" dirty="0" err="1">
                <a:latin typeface="Times New Roman" panose="02020603050405020304" pitchFamily="18" charset="0"/>
                <a:cs typeface="Times New Roman" panose="02020603050405020304" pitchFamily="18" charset="0"/>
              </a:rPr>
              <a:t>ını</a:t>
            </a:r>
            <a:r>
              <a:rPr lang="tr-TR" dirty="0">
                <a:latin typeface="Times New Roman" panose="02020603050405020304" pitchFamily="18" charset="0"/>
                <a:cs typeface="Times New Roman" panose="02020603050405020304" pitchFamily="18" charset="0"/>
              </a:rPr>
              <a:t> devam ettirdiği bilinmektedir. Fakat </a:t>
            </a:r>
            <a:r>
              <a:rPr lang="tr-TR" dirty="0" err="1">
                <a:latin typeface="Times New Roman" panose="02020603050405020304" pitchFamily="18" charset="0"/>
                <a:cs typeface="Times New Roman" panose="02020603050405020304" pitchFamily="18" charset="0"/>
              </a:rPr>
              <a:t>Theophanes’in</a:t>
            </a:r>
            <a:r>
              <a:rPr lang="tr-TR" dirty="0">
                <a:latin typeface="Times New Roman" panose="02020603050405020304" pitchFamily="18" charset="0"/>
                <a:cs typeface="Times New Roman" panose="02020603050405020304" pitchFamily="18" charset="0"/>
              </a:rPr>
              <a:t> kaynaklarının neler olduğu ve ne derece bu kaynaklardan istifade ettiği belirsizdir. </a:t>
            </a:r>
            <a:r>
              <a:rPr lang="tr-TR" dirty="0" err="1" smtClean="0">
                <a:latin typeface="Times New Roman" panose="02020603050405020304" pitchFamily="18" charset="0"/>
                <a:cs typeface="Times New Roman" panose="02020603050405020304" pitchFamily="18" charset="0"/>
              </a:rPr>
              <a:t>Theophanes’in</a:t>
            </a:r>
            <a:r>
              <a:rPr lang="tr-TR" dirty="0" smtClean="0">
                <a:latin typeface="Times New Roman" panose="02020603050405020304" pitchFamily="18" charset="0"/>
                <a:cs typeface="Times New Roman" panose="02020603050405020304" pitchFamily="18" charset="0"/>
              </a:rPr>
              <a:t> asıl kaynağının </a:t>
            </a:r>
            <a:r>
              <a:rPr lang="tr-TR" dirty="0" smtClean="0">
                <a:latin typeface="Times New Roman" panose="02020603050405020304" pitchFamily="18" charset="0"/>
                <a:cs typeface="Times New Roman" panose="02020603050405020304" pitchFamily="18" charset="0"/>
              </a:rPr>
              <a:t>George </a:t>
            </a:r>
            <a:r>
              <a:rPr lang="tr-TR" dirty="0" err="1">
                <a:latin typeface="Times New Roman" panose="02020603050405020304" pitchFamily="18" charset="0"/>
                <a:cs typeface="Times New Roman" panose="02020603050405020304" pitchFamily="18" charset="0"/>
              </a:rPr>
              <a:t>Synkellos’un</a:t>
            </a:r>
            <a:r>
              <a:rPr lang="tr-TR" dirty="0">
                <a:latin typeface="Times New Roman" panose="02020603050405020304" pitchFamily="18" charset="0"/>
                <a:cs typeface="Times New Roman" panose="02020603050405020304" pitchFamily="18" charset="0"/>
              </a:rPr>
              <a:t> eserini sadece düzenlediğinden başlayarak </a:t>
            </a:r>
            <a:r>
              <a:rPr lang="tr-TR" dirty="0" err="1" smtClean="0">
                <a:latin typeface="Times New Roman" panose="02020603050405020304" pitchFamily="18" charset="0"/>
                <a:cs typeface="Times New Roman" panose="02020603050405020304" pitchFamily="18" charset="0"/>
              </a:rPr>
              <a:t>Prokopios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Malalas</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Theophylaktos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Simokattes</a:t>
            </a:r>
            <a:r>
              <a:rPr lang="tr-TR" dirty="0">
                <a:latin typeface="Times New Roman" panose="02020603050405020304" pitchFamily="18" charset="0"/>
                <a:cs typeface="Times New Roman" panose="02020603050405020304" pitchFamily="18" charset="0"/>
              </a:rPr>
              <a:t> olduğu ve Suriye </a:t>
            </a:r>
            <a:r>
              <a:rPr lang="tr-TR" dirty="0" err="1">
                <a:latin typeface="Times New Roman" panose="02020603050405020304" pitchFamily="18" charset="0"/>
                <a:cs typeface="Times New Roman" panose="02020603050405020304" pitchFamily="18" charset="0"/>
              </a:rPr>
              <a:t>Kronikleri’nden</a:t>
            </a:r>
            <a:r>
              <a:rPr lang="tr-TR" dirty="0">
                <a:latin typeface="Times New Roman" panose="02020603050405020304" pitchFamily="18" charset="0"/>
                <a:cs typeface="Times New Roman" panose="02020603050405020304" pitchFamily="18" charset="0"/>
              </a:rPr>
              <a:t> istifade ettiği ileri sürülmüştür. </a:t>
            </a:r>
            <a:endParaRPr lang="en-US"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Bu </a:t>
            </a:r>
            <a:r>
              <a:rPr lang="tr-TR" dirty="0">
                <a:latin typeface="Times New Roman" panose="02020603050405020304" pitchFamily="18" charset="0"/>
                <a:cs typeface="Times New Roman" panose="02020603050405020304" pitchFamily="18" charset="0"/>
              </a:rPr>
              <a:t>iddialar bir yana bırakılırsa </a:t>
            </a:r>
            <a:r>
              <a:rPr lang="tr-TR" dirty="0" err="1">
                <a:latin typeface="Times New Roman" panose="02020603050405020304" pitchFamily="18" charset="0"/>
                <a:cs typeface="Times New Roman" panose="02020603050405020304" pitchFamily="18" charset="0"/>
              </a:rPr>
              <a:t>Theophanes’in</a:t>
            </a:r>
            <a:r>
              <a:rPr lang="tr-TR" dirty="0">
                <a:latin typeface="Times New Roman" panose="02020603050405020304" pitchFamily="18" charset="0"/>
                <a:cs typeface="Times New Roman" panose="02020603050405020304" pitchFamily="18" charset="0"/>
              </a:rPr>
              <a:t> erişebildiği eserleri, amaçları doğrultusunda yeniden düzenlendiği ve kullandığı kaynakları hiçbir surette açıklamadığı sabittir. </a:t>
            </a:r>
            <a:r>
              <a:rPr lang="tr-TR" dirty="0" err="1">
                <a:latin typeface="Times New Roman" panose="02020603050405020304" pitchFamily="18" charset="0"/>
                <a:cs typeface="Times New Roman" panose="02020603050405020304" pitchFamily="18" charset="0"/>
              </a:rPr>
              <a:t>Damaskus’lu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İoannes’ın</a:t>
            </a:r>
            <a:r>
              <a:rPr lang="tr-TR" dirty="0">
                <a:latin typeface="Times New Roman" panose="02020603050405020304" pitchFamily="18" charset="0"/>
                <a:cs typeface="Times New Roman" panose="02020603050405020304" pitchFamily="18" charset="0"/>
              </a:rPr>
              <a:t> kullandığı üsluba benzer şekilde anlatımı, kişisel fikirlerin aktarımından ziyade nesnel gerçekleri ortaya koyduğu yönündedir. </a:t>
            </a:r>
            <a:endParaRPr lang="en-US"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Theophanes</a:t>
            </a:r>
            <a:r>
              <a:rPr lang="tr-TR" dirty="0">
                <a:latin typeface="Times New Roman" panose="02020603050405020304" pitchFamily="18" charset="0"/>
                <a:cs typeface="Times New Roman" panose="02020603050405020304" pitchFamily="18" charset="0"/>
              </a:rPr>
              <a:t>, kararlı bir İkona taraftarıdır. Yalnızca İmparator I. </a:t>
            </a:r>
            <a:r>
              <a:rPr lang="tr-TR" dirty="0" err="1">
                <a:latin typeface="Times New Roman" panose="02020603050405020304" pitchFamily="18" charset="0"/>
                <a:cs typeface="Times New Roman" panose="02020603050405020304" pitchFamily="18" charset="0"/>
              </a:rPr>
              <a:t>Konstantinos’u</a:t>
            </a:r>
            <a:r>
              <a:rPr lang="tr-TR" dirty="0">
                <a:latin typeface="Times New Roman" panose="02020603050405020304" pitchFamily="18" charset="0"/>
                <a:cs typeface="Times New Roman" panose="02020603050405020304" pitchFamily="18" charset="0"/>
              </a:rPr>
              <a:t> övgüye değer bulmaktadır. </a:t>
            </a:r>
            <a:r>
              <a:rPr lang="tr-TR" dirty="0" err="1">
                <a:latin typeface="Times New Roman" panose="02020603050405020304" pitchFamily="18" charset="0"/>
                <a:cs typeface="Times New Roman" panose="02020603050405020304" pitchFamily="18" charset="0"/>
              </a:rPr>
              <a:t>İkonakırıcıların</a:t>
            </a:r>
            <a:r>
              <a:rPr lang="tr-TR" dirty="0">
                <a:latin typeface="Times New Roman" panose="02020603050405020304" pitchFamily="18" charset="0"/>
                <a:cs typeface="Times New Roman" panose="02020603050405020304" pitchFamily="18" charset="0"/>
              </a:rPr>
              <a:t> yanında bilhassa İmparator I. </a:t>
            </a:r>
            <a:r>
              <a:rPr lang="tr-TR" dirty="0" err="1">
                <a:latin typeface="Times New Roman" panose="02020603050405020304" pitchFamily="18" charset="0"/>
                <a:cs typeface="Times New Roman" panose="02020603050405020304" pitchFamily="18" charset="0"/>
              </a:rPr>
              <a:t>Nikephoros’a</a:t>
            </a:r>
            <a:r>
              <a:rPr lang="tr-TR" dirty="0">
                <a:latin typeface="Times New Roman" panose="02020603050405020304" pitchFamily="18" charset="0"/>
                <a:cs typeface="Times New Roman" panose="02020603050405020304" pitchFamily="18" charset="0"/>
              </a:rPr>
              <a:t> düşmanca duygular beslemiştir.  </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2179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292100" y="711200"/>
            <a:ext cx="11607800" cy="5969000"/>
          </a:xfrm>
        </p:spPr>
        <p:txBody>
          <a:bodyPr>
            <a:normAutofit fontScale="92500" lnSpcReduction="10000"/>
          </a:bodyPr>
          <a:lstStyle/>
          <a:p>
            <a:r>
              <a:rPr lang="tr-TR" b="1" dirty="0"/>
              <a:t>PATRİK I. NİKEPHOROS (d.750-ö.828</a:t>
            </a:r>
            <a:r>
              <a:rPr lang="tr-TR" b="1" dirty="0" smtClean="0"/>
              <a:t>)</a:t>
            </a:r>
          </a:p>
          <a:p>
            <a:endParaRPr lang="en-US" dirty="0"/>
          </a:p>
          <a:p>
            <a:pPr algn="just"/>
            <a:r>
              <a:rPr lang="tr-TR" dirty="0" smtClean="0"/>
              <a:t>	</a:t>
            </a:r>
            <a:r>
              <a:rPr lang="tr-TR" dirty="0" smtClean="0">
                <a:latin typeface="Times New Roman" panose="02020603050405020304" pitchFamily="18" charset="0"/>
                <a:cs typeface="Times New Roman" panose="02020603050405020304" pitchFamily="18" charset="0"/>
              </a:rPr>
              <a:t>806 </a:t>
            </a:r>
            <a:r>
              <a:rPr lang="tr-TR" dirty="0">
                <a:latin typeface="Times New Roman" panose="02020603050405020304" pitchFamily="18" charset="0"/>
                <a:cs typeface="Times New Roman" panose="02020603050405020304" pitchFamily="18" charset="0"/>
              </a:rPr>
              <a:t>ve 815 seneleri aralığında İstanbul </a:t>
            </a:r>
            <a:r>
              <a:rPr lang="tr-TR" dirty="0" err="1">
                <a:latin typeface="Times New Roman" panose="02020603050405020304" pitchFamily="18" charset="0"/>
                <a:cs typeface="Times New Roman" panose="02020603050405020304" pitchFamily="18" charset="0"/>
              </a:rPr>
              <a:t>Patriliği</a:t>
            </a:r>
            <a:r>
              <a:rPr lang="tr-TR" dirty="0">
                <a:latin typeface="Times New Roman" panose="02020603050405020304" pitchFamily="18" charset="0"/>
                <a:cs typeface="Times New Roman" panose="02020603050405020304" pitchFamily="18" charset="0"/>
              </a:rPr>
              <a:t> yapan </a:t>
            </a:r>
            <a:r>
              <a:rPr lang="tr-TR" dirty="0" err="1">
                <a:latin typeface="Times New Roman" panose="02020603050405020304" pitchFamily="18" charset="0"/>
                <a:cs typeface="Times New Roman" panose="02020603050405020304" pitchFamily="18" charset="0"/>
              </a:rPr>
              <a:t>Nikephoros</a:t>
            </a:r>
            <a:r>
              <a:rPr lang="tr-TR" dirty="0">
                <a:latin typeface="Times New Roman" panose="02020603050405020304" pitchFamily="18" charset="0"/>
                <a:cs typeface="Times New Roman" panose="02020603050405020304" pitchFamily="18" charset="0"/>
              </a:rPr>
              <a:t>, 750 veya 758 senesinde İstanbul’da dünyaya geldi. </a:t>
            </a:r>
            <a:r>
              <a:rPr lang="tr-TR" dirty="0" err="1">
                <a:latin typeface="Times New Roman" panose="02020603050405020304" pitchFamily="18" charset="0"/>
                <a:cs typeface="Times New Roman" panose="02020603050405020304" pitchFamily="18" charset="0"/>
              </a:rPr>
              <a:t>Khrysopolis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Üskidar</a:t>
            </a:r>
            <a:r>
              <a:rPr lang="tr-TR" dirty="0">
                <a:latin typeface="Times New Roman" panose="02020603050405020304" pitchFamily="18" charset="0"/>
                <a:cs typeface="Times New Roman" panose="02020603050405020304" pitchFamily="18" charset="0"/>
              </a:rPr>
              <a:t>) yakınlarında yer alan Aziz </a:t>
            </a:r>
            <a:r>
              <a:rPr lang="tr-TR" dirty="0" err="1">
                <a:latin typeface="Times New Roman" panose="02020603050405020304" pitchFamily="18" charset="0"/>
                <a:cs typeface="Times New Roman" panose="02020603050405020304" pitchFamily="18" charset="0"/>
              </a:rPr>
              <a:t>Theodere</a:t>
            </a:r>
            <a:r>
              <a:rPr lang="tr-TR" dirty="0">
                <a:latin typeface="Times New Roman" panose="02020603050405020304" pitchFamily="18" charset="0"/>
                <a:cs typeface="Times New Roman" panose="02020603050405020304" pitchFamily="18" charset="0"/>
              </a:rPr>
              <a:t> Manastırı’nda 5 Nisan 828 senesinde vefat etti. </a:t>
            </a:r>
            <a:r>
              <a:rPr lang="tr-TR" dirty="0" err="1">
                <a:latin typeface="Times New Roman" panose="02020603050405020304" pitchFamily="18" charset="0"/>
                <a:cs typeface="Times New Roman" panose="02020603050405020304" pitchFamily="18" charset="0"/>
              </a:rPr>
              <a:t>Nikephoros</a:t>
            </a:r>
            <a:r>
              <a:rPr lang="tr-TR" dirty="0">
                <a:latin typeface="Times New Roman" panose="02020603050405020304" pitchFamily="18" charset="0"/>
                <a:cs typeface="Times New Roman" panose="02020603050405020304" pitchFamily="18" charset="0"/>
              </a:rPr>
              <a:t>, sarayda sekreterlik görevi ifa eden (</a:t>
            </a:r>
            <a:r>
              <a:rPr lang="tr-TR" dirty="0" err="1">
                <a:latin typeface="Times New Roman" panose="02020603050405020304" pitchFamily="18" charset="0"/>
                <a:cs typeface="Times New Roman" panose="02020603050405020304" pitchFamily="18" charset="0"/>
              </a:rPr>
              <a:t>asekretis</a:t>
            </a:r>
            <a:r>
              <a:rPr lang="tr-TR" dirty="0">
                <a:latin typeface="Times New Roman" panose="02020603050405020304" pitchFamily="18" charset="0"/>
                <a:cs typeface="Times New Roman" panose="02020603050405020304" pitchFamily="18" charset="0"/>
              </a:rPr>
              <a:t>) ancak ikon tapımı nedeniyle V. </a:t>
            </a:r>
            <a:r>
              <a:rPr lang="tr-TR" dirty="0" err="1">
                <a:latin typeface="Times New Roman" panose="02020603050405020304" pitchFamily="18" charset="0"/>
                <a:cs typeface="Times New Roman" panose="02020603050405020304" pitchFamily="18" charset="0"/>
              </a:rPr>
              <a:t>Konstantinos</a:t>
            </a:r>
            <a:r>
              <a:rPr lang="tr-TR" dirty="0">
                <a:latin typeface="Times New Roman" panose="02020603050405020304" pitchFamily="18" charset="0"/>
                <a:cs typeface="Times New Roman" panose="02020603050405020304" pitchFamily="18" charset="0"/>
              </a:rPr>
              <a:t> tarafından başkentten uzaklaştırılan babası Theodore’nin yanında </a:t>
            </a:r>
            <a:r>
              <a:rPr lang="tr-TR" dirty="0" err="1">
                <a:latin typeface="Times New Roman" panose="02020603050405020304" pitchFamily="18" charset="0"/>
                <a:cs typeface="Times New Roman" panose="02020603050405020304" pitchFamily="18" charset="0"/>
              </a:rPr>
              <a:t>Nikaea’ya</a:t>
            </a:r>
            <a:r>
              <a:rPr lang="tr-TR" dirty="0">
                <a:latin typeface="Times New Roman" panose="02020603050405020304" pitchFamily="18" charset="0"/>
                <a:cs typeface="Times New Roman" panose="02020603050405020304" pitchFamily="18" charset="0"/>
              </a:rPr>
              <a:t> (İznik) gitti. </a:t>
            </a:r>
            <a:r>
              <a:rPr lang="tr-TR" dirty="0" err="1">
                <a:latin typeface="Times New Roman" panose="02020603050405020304" pitchFamily="18" charset="0"/>
                <a:cs typeface="Times New Roman" panose="02020603050405020304" pitchFamily="18" charset="0"/>
              </a:rPr>
              <a:t>Nikephoros</a:t>
            </a:r>
            <a:r>
              <a:rPr lang="tr-TR" dirty="0">
                <a:latin typeface="Times New Roman" panose="02020603050405020304" pitchFamily="18" charset="0"/>
                <a:cs typeface="Times New Roman" panose="02020603050405020304" pitchFamily="18" charset="0"/>
              </a:rPr>
              <a:t>, başkente döndüğünde sekreter olarak göreve başladı. Muhtemelen İmparatoriçe İrene ve VI. </a:t>
            </a:r>
            <a:r>
              <a:rPr lang="tr-TR" dirty="0" err="1">
                <a:latin typeface="Times New Roman" panose="02020603050405020304" pitchFamily="18" charset="0"/>
                <a:cs typeface="Times New Roman" panose="02020603050405020304" pitchFamily="18" charset="0"/>
              </a:rPr>
              <a:t>Konstantinos</a:t>
            </a:r>
            <a:r>
              <a:rPr lang="tr-TR" dirty="0">
                <a:latin typeface="Times New Roman" panose="02020603050405020304" pitchFamily="18" charset="0"/>
                <a:cs typeface="Times New Roman" panose="02020603050405020304" pitchFamily="18" charset="0"/>
              </a:rPr>
              <a:t> devirlerinde bu göreve devam etti. Emekli olduğunda başkentten ayrılarak </a:t>
            </a:r>
            <a:r>
              <a:rPr lang="tr-TR" dirty="0" err="1">
                <a:latin typeface="Times New Roman" panose="02020603050405020304" pitchFamily="18" charset="0"/>
                <a:cs typeface="Times New Roman" panose="02020603050405020304" pitchFamily="18" charset="0"/>
              </a:rPr>
              <a:t>Bosporus’un</a:t>
            </a:r>
            <a:r>
              <a:rPr lang="tr-TR" dirty="0">
                <a:latin typeface="Times New Roman" panose="02020603050405020304" pitchFamily="18" charset="0"/>
                <a:cs typeface="Times New Roman" panose="02020603050405020304" pitchFamily="18" charset="0"/>
              </a:rPr>
              <a:t> (İstanbul Boğazı) doğu yakasında birçok manastır kurdu. Yaklaşık 802 senesinde başkente döndüğünde “yoksullar evinin” yöneticisi oldu. 806 senesinde Patrik seçilince pek çok problemle karşı karşıya kaldı. Bilhassa İmparator VI. </a:t>
            </a:r>
            <a:r>
              <a:rPr lang="tr-TR" dirty="0" err="1">
                <a:latin typeface="Times New Roman" panose="02020603050405020304" pitchFamily="18" charset="0"/>
                <a:cs typeface="Times New Roman" panose="02020603050405020304" pitchFamily="18" charset="0"/>
              </a:rPr>
              <a:t>Konstantinos’un</a:t>
            </a:r>
            <a:r>
              <a:rPr lang="tr-TR" dirty="0">
                <a:latin typeface="Times New Roman" panose="02020603050405020304" pitchFamily="18" charset="0"/>
                <a:cs typeface="Times New Roman" panose="02020603050405020304" pitchFamily="18" charset="0"/>
              </a:rPr>
              <a:t> (780-797) gayrimeşru evliliği üzerinden </a:t>
            </a:r>
            <a:r>
              <a:rPr lang="tr-TR" dirty="0" err="1">
                <a:latin typeface="Times New Roman" panose="02020603050405020304" pitchFamily="18" charset="0"/>
                <a:cs typeface="Times New Roman" panose="02020603050405020304" pitchFamily="18" charset="0"/>
              </a:rPr>
              <a:t>Stoudios’lu</a:t>
            </a:r>
            <a:r>
              <a:rPr lang="tr-TR" dirty="0">
                <a:latin typeface="Times New Roman" panose="02020603050405020304" pitchFamily="18" charset="0"/>
                <a:cs typeface="Times New Roman" panose="02020603050405020304" pitchFamily="18" charset="0"/>
              </a:rPr>
              <a:t> Theodore ve taraftarlarının sert eleştirilerini yatıştırmakla meşgul oldu. Ancak başarılı olamadı. </a:t>
            </a:r>
            <a:r>
              <a:rPr lang="tr-TR" dirty="0" err="1">
                <a:latin typeface="Times New Roman" panose="02020603050405020304" pitchFamily="18" charset="0"/>
                <a:cs typeface="Times New Roman" panose="02020603050405020304" pitchFamily="18" charset="0"/>
              </a:rPr>
              <a:t>İkonakırıcı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konsil</a:t>
            </a:r>
            <a:r>
              <a:rPr lang="tr-TR" dirty="0">
                <a:latin typeface="Times New Roman" panose="02020603050405020304" pitchFamily="18" charset="0"/>
                <a:cs typeface="Times New Roman" panose="02020603050405020304" pitchFamily="18" charset="0"/>
              </a:rPr>
              <a:t> kararlarını imzalamayı reddedince kurduğu manastırlara pek çok defa sürgün edildi. İkona lehine birçok çalışma kaleme aldı.</a:t>
            </a:r>
            <a:endParaRPr lang="en-US" dirty="0">
              <a:latin typeface="Times New Roman" panose="02020603050405020304" pitchFamily="18" charset="0"/>
              <a:cs typeface="Times New Roman" panose="02020603050405020304" pitchFamily="18" charset="0"/>
            </a:endParaRPr>
          </a:p>
          <a:p>
            <a:pPr algn="just"/>
            <a:r>
              <a:rPr lang="tr-TR" i="1" dirty="0" smtClean="0">
                <a:latin typeface="Times New Roman" panose="02020603050405020304" pitchFamily="18" charset="0"/>
                <a:cs typeface="Times New Roman" panose="02020603050405020304" pitchFamily="18" charset="0"/>
              </a:rPr>
              <a:t>	</a:t>
            </a:r>
            <a:r>
              <a:rPr lang="tr-TR" i="1" dirty="0" err="1" smtClean="0">
                <a:latin typeface="Times New Roman" panose="02020603050405020304" pitchFamily="18" charset="0"/>
                <a:cs typeface="Times New Roman" panose="02020603050405020304" pitchFamily="18" charset="0"/>
              </a:rPr>
              <a:t>Historia</a:t>
            </a:r>
            <a:r>
              <a:rPr lang="tr-TR" i="1" dirty="0" smtClean="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Syntomos</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Breviarium</a:t>
            </a:r>
            <a:r>
              <a:rPr lang="tr-TR"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adlı tarihi eseri, 602 senesinden 769 senesine kadarki olayları konu edinmektedir. İtirafçı </a:t>
            </a:r>
            <a:r>
              <a:rPr lang="tr-TR" dirty="0" err="1">
                <a:latin typeface="Times New Roman" panose="02020603050405020304" pitchFamily="18" charset="0"/>
                <a:cs typeface="Times New Roman" panose="02020603050405020304" pitchFamily="18" charset="0"/>
              </a:rPr>
              <a:t>Theophanes’in</a:t>
            </a:r>
            <a:r>
              <a:rPr lang="tr-TR" dirty="0">
                <a:latin typeface="Times New Roman" panose="02020603050405020304" pitchFamily="18" charset="0"/>
                <a:cs typeface="Times New Roman" panose="02020603050405020304" pitchFamily="18" charset="0"/>
              </a:rPr>
              <a:t> anlatımıyla paralellik arz eder. </a:t>
            </a:r>
            <a:r>
              <a:rPr lang="tr-TR" dirty="0" err="1">
                <a:latin typeface="Times New Roman" panose="02020603050405020304" pitchFamily="18" charset="0"/>
                <a:cs typeface="Times New Roman" panose="02020603050405020304" pitchFamily="18" charset="0"/>
              </a:rPr>
              <a:t>İkonakırıcılığa</a:t>
            </a:r>
            <a:r>
              <a:rPr lang="tr-TR" dirty="0">
                <a:latin typeface="Times New Roman" panose="02020603050405020304" pitchFamily="18" charset="0"/>
                <a:cs typeface="Times New Roman" panose="02020603050405020304" pitchFamily="18" charset="0"/>
              </a:rPr>
              <a:t> muhalefet anlatımının belirleyici yönüdür. Olaylar yıl temelli ele alınmaz. Ayrıca </a:t>
            </a:r>
            <a:r>
              <a:rPr lang="tr-TR" dirty="0" err="1">
                <a:latin typeface="Times New Roman" panose="02020603050405020304" pitchFamily="18" charset="0"/>
                <a:cs typeface="Times New Roman" panose="02020603050405020304" pitchFamily="18" charset="0"/>
              </a:rPr>
              <a:t>Theophanes’ten</a:t>
            </a:r>
            <a:r>
              <a:rPr lang="tr-TR" dirty="0">
                <a:latin typeface="Times New Roman" panose="02020603050405020304" pitchFamily="18" charset="0"/>
                <a:cs typeface="Times New Roman" panose="02020603050405020304" pitchFamily="18" charset="0"/>
              </a:rPr>
              <a:t> farklı olarak coğrafi ifadeler daha fazla kesinlik arz eder ve İstanbul’a daha az önem atfedilmekle birlikte taşradaki hadiselere daha geniş bölümler ayrılmıştır.</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8317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292100" y="469900"/>
            <a:ext cx="11645900" cy="6235700"/>
          </a:xfrm>
        </p:spPr>
        <p:txBody>
          <a:bodyPr>
            <a:normAutofit/>
          </a:bodyPr>
          <a:lstStyle/>
          <a:p>
            <a:r>
              <a:rPr lang="tr-TR" b="1" dirty="0"/>
              <a:t>JOSEPH GENESİOS (d.912-ö.959)</a:t>
            </a:r>
            <a:endParaRPr lang="en-US" dirty="0"/>
          </a:p>
          <a:p>
            <a:pPr algn="just"/>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	Tarihçi </a:t>
            </a:r>
            <a:r>
              <a:rPr lang="tr-TR" dirty="0" err="1">
                <a:latin typeface="Times New Roman" panose="02020603050405020304" pitchFamily="18" charset="0"/>
                <a:cs typeface="Times New Roman" panose="02020603050405020304" pitchFamily="18" charset="0"/>
              </a:rPr>
              <a:t>İoannes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Skylitzes</a:t>
            </a:r>
            <a:r>
              <a:rPr lang="tr-TR" dirty="0">
                <a:latin typeface="Times New Roman" panose="02020603050405020304" pitchFamily="18" charset="0"/>
                <a:cs typeface="Times New Roman" panose="02020603050405020304" pitchFamily="18" charset="0"/>
              </a:rPr>
              <a:t> eserinin girişinde Joseph </a:t>
            </a:r>
            <a:r>
              <a:rPr lang="tr-TR" dirty="0" err="1">
                <a:latin typeface="Times New Roman" panose="02020603050405020304" pitchFamily="18" charset="0"/>
                <a:cs typeface="Times New Roman" panose="02020603050405020304" pitchFamily="18" charset="0"/>
              </a:rPr>
              <a:t>Genesios’un</a:t>
            </a:r>
            <a:r>
              <a:rPr lang="tr-TR" dirty="0">
                <a:latin typeface="Times New Roman" panose="02020603050405020304" pitchFamily="18" charset="0"/>
                <a:cs typeface="Times New Roman" panose="02020603050405020304" pitchFamily="18" charset="0"/>
              </a:rPr>
              <a:t> adından bahisle muayyen Ermeni </a:t>
            </a:r>
            <a:r>
              <a:rPr lang="tr-TR" dirty="0" err="1">
                <a:latin typeface="Times New Roman" panose="02020603050405020304" pitchFamily="18" charset="0"/>
                <a:cs typeface="Times New Roman" panose="02020603050405020304" pitchFamily="18" charset="0"/>
              </a:rPr>
              <a:t>Konstantinos’un</a:t>
            </a:r>
            <a:r>
              <a:rPr lang="tr-TR" dirty="0">
                <a:latin typeface="Times New Roman" panose="02020603050405020304" pitchFamily="18" charset="0"/>
                <a:cs typeface="Times New Roman" panose="02020603050405020304" pitchFamily="18" charset="0"/>
              </a:rPr>
              <a:t> oğlu veya torunu olduğunu ileri sürmüştür. </a:t>
            </a:r>
            <a:r>
              <a:rPr lang="tr-TR" dirty="0" err="1">
                <a:latin typeface="Times New Roman" panose="02020603050405020304" pitchFamily="18" charset="0"/>
                <a:cs typeface="Times New Roman" panose="02020603050405020304" pitchFamily="18" charset="0"/>
              </a:rPr>
              <a:t>Genesios’un</a:t>
            </a:r>
            <a:r>
              <a:rPr lang="tr-TR" dirty="0">
                <a:latin typeface="Times New Roman" panose="02020603050405020304" pitchFamily="18" charset="0"/>
                <a:cs typeface="Times New Roman" panose="02020603050405020304" pitchFamily="18" charset="0"/>
              </a:rPr>
              <a:t> biyografisini oluşturmak için birçok girişim gerçekleştirilmiş olmasına rağmen </a:t>
            </a:r>
            <a:r>
              <a:rPr lang="tr-TR" dirty="0" err="1">
                <a:latin typeface="Times New Roman" panose="02020603050405020304" pitchFamily="18" charset="0"/>
                <a:cs typeface="Times New Roman" panose="02020603050405020304" pitchFamily="18" charset="0"/>
              </a:rPr>
              <a:t>Skylitzes’in</a:t>
            </a:r>
            <a:r>
              <a:rPr lang="tr-TR" dirty="0">
                <a:latin typeface="Times New Roman" panose="02020603050405020304" pitchFamily="18" charset="0"/>
                <a:cs typeface="Times New Roman" panose="02020603050405020304" pitchFamily="18" charset="0"/>
              </a:rPr>
              <a:t> ifadelerinden öteye geçilememiştir. </a:t>
            </a:r>
            <a:r>
              <a:rPr lang="tr-TR" dirty="0" err="1">
                <a:latin typeface="Times New Roman" panose="02020603050405020304" pitchFamily="18" charset="0"/>
                <a:cs typeface="Times New Roman" panose="02020603050405020304" pitchFamily="18" charset="0"/>
              </a:rPr>
              <a:t>Genesios</a:t>
            </a:r>
            <a:r>
              <a:rPr lang="tr-TR" dirty="0">
                <a:latin typeface="Times New Roman" panose="02020603050405020304" pitchFamily="18" charset="0"/>
                <a:cs typeface="Times New Roman" panose="02020603050405020304" pitchFamily="18" charset="0"/>
              </a:rPr>
              <a:t>, eserini VII. </a:t>
            </a:r>
            <a:r>
              <a:rPr lang="tr-TR" dirty="0" err="1">
                <a:latin typeface="Times New Roman" panose="02020603050405020304" pitchFamily="18" charset="0"/>
                <a:cs typeface="Times New Roman" panose="02020603050405020304" pitchFamily="18" charset="0"/>
              </a:rPr>
              <a:t>Konstantinos’un</a:t>
            </a:r>
            <a:r>
              <a:rPr lang="tr-TR" dirty="0">
                <a:latin typeface="Times New Roman" panose="02020603050405020304" pitchFamily="18" charset="0"/>
                <a:cs typeface="Times New Roman" panose="02020603050405020304" pitchFamily="18" charset="0"/>
              </a:rPr>
              <a:t> sarayında kaleme almıştır. Söz konusu kronik, 813-886 yılları arasındaki olayları ihtiva etmektedir ve tam anlamıyla Makedonya Hanedanı’nın nazarından hadiseleri nakletmektedir. </a:t>
            </a:r>
            <a:endParaRPr lang="en-US"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İtirafçı </a:t>
            </a:r>
            <a:r>
              <a:rPr lang="tr-TR" dirty="0" err="1">
                <a:latin typeface="Times New Roman" panose="02020603050405020304" pitchFamily="18" charset="0"/>
                <a:cs typeface="Times New Roman" panose="02020603050405020304" pitchFamily="18" charset="0"/>
              </a:rPr>
              <a:t>Theophanes’in</a:t>
            </a:r>
            <a:r>
              <a:rPr lang="tr-TR" dirty="0">
                <a:latin typeface="Times New Roman" panose="02020603050405020304" pitchFamily="18" charset="0"/>
                <a:cs typeface="Times New Roman" panose="02020603050405020304" pitchFamily="18" charset="0"/>
              </a:rPr>
              <a:t> eseriyle </a:t>
            </a:r>
            <a:r>
              <a:rPr lang="tr-TR" dirty="0" err="1">
                <a:latin typeface="Times New Roman" panose="02020603050405020304" pitchFamily="18" charset="0"/>
                <a:cs typeface="Times New Roman" panose="02020603050405020304" pitchFamily="18" charset="0"/>
              </a:rPr>
              <a:t>Genesios’un</a:t>
            </a:r>
            <a:r>
              <a:rPr lang="tr-TR" dirty="0">
                <a:latin typeface="Times New Roman" panose="02020603050405020304" pitchFamily="18" charset="0"/>
                <a:cs typeface="Times New Roman" panose="02020603050405020304" pitchFamily="18" charset="0"/>
              </a:rPr>
              <a:t> kroniğinin ilişkisi açıklığa kavuşturulamamıştır. Zira </a:t>
            </a:r>
            <a:r>
              <a:rPr lang="tr-TR" dirty="0" err="1">
                <a:latin typeface="Times New Roman" panose="02020603050405020304" pitchFamily="18" charset="0"/>
                <a:cs typeface="Times New Roman" panose="02020603050405020304" pitchFamily="18" charset="0"/>
              </a:rPr>
              <a:t>Genesios</a:t>
            </a:r>
            <a:r>
              <a:rPr lang="tr-TR" dirty="0">
                <a:latin typeface="Times New Roman" panose="02020603050405020304" pitchFamily="18" charset="0"/>
                <a:cs typeface="Times New Roman" panose="02020603050405020304" pitchFamily="18" charset="0"/>
              </a:rPr>
              <a:t> eserinde görgü tanığı olduklarından ve söylentilerden istifade ettiğini belirttiği için </a:t>
            </a:r>
            <a:r>
              <a:rPr lang="tr-TR" dirty="0" err="1">
                <a:latin typeface="Times New Roman" panose="02020603050405020304" pitchFamily="18" charset="0"/>
                <a:cs typeface="Times New Roman" panose="02020603050405020304" pitchFamily="18" charset="0"/>
              </a:rPr>
              <a:t>Theophanes’in</a:t>
            </a:r>
            <a:r>
              <a:rPr lang="tr-TR" dirty="0">
                <a:latin typeface="Times New Roman" panose="02020603050405020304" pitchFamily="18" charset="0"/>
                <a:cs typeface="Times New Roman" panose="02020603050405020304" pitchFamily="18" charset="0"/>
              </a:rPr>
              <a:t> kullandığı kaynaklardan biri olduğu varsayıldı. Ancak iki eser birlikte incelendiğinde </a:t>
            </a:r>
            <a:r>
              <a:rPr lang="tr-TR" dirty="0" err="1">
                <a:latin typeface="Times New Roman" panose="02020603050405020304" pitchFamily="18" charset="0"/>
                <a:cs typeface="Times New Roman" panose="02020603050405020304" pitchFamily="18" charset="0"/>
              </a:rPr>
              <a:t>Genesios’un</a:t>
            </a:r>
            <a:r>
              <a:rPr lang="tr-TR" dirty="0">
                <a:latin typeface="Times New Roman" panose="02020603050405020304" pitchFamily="18" charset="0"/>
                <a:cs typeface="Times New Roman" panose="02020603050405020304" pitchFamily="18" charset="0"/>
              </a:rPr>
              <a:t> bilgilerini </a:t>
            </a:r>
            <a:r>
              <a:rPr lang="tr-TR" dirty="0" err="1">
                <a:latin typeface="Times New Roman" panose="02020603050405020304" pitchFamily="18" charset="0"/>
                <a:cs typeface="Times New Roman" panose="02020603050405020304" pitchFamily="18" charset="0"/>
              </a:rPr>
              <a:t>Theophanes’in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Devamı’ndan</a:t>
            </a:r>
            <a:r>
              <a:rPr lang="tr-TR" dirty="0">
                <a:latin typeface="Times New Roman" panose="02020603050405020304" pitchFamily="18" charset="0"/>
                <a:cs typeface="Times New Roman" panose="02020603050405020304" pitchFamily="18" charset="0"/>
              </a:rPr>
              <a:t> (özellikle </a:t>
            </a:r>
            <a:r>
              <a:rPr lang="tr-TR" dirty="0" err="1">
                <a:latin typeface="Times New Roman" panose="02020603050405020304" pitchFamily="18" charset="0"/>
                <a:cs typeface="Times New Roman" panose="02020603050405020304" pitchFamily="18" charset="0"/>
              </a:rPr>
              <a:t>I.Basil’in</a:t>
            </a:r>
            <a:r>
              <a:rPr lang="tr-TR" dirty="0">
                <a:latin typeface="Times New Roman" panose="02020603050405020304" pitchFamily="18" charset="0"/>
                <a:cs typeface="Times New Roman" panose="02020603050405020304" pitchFamily="18" charset="0"/>
              </a:rPr>
              <a:t> biyografisi bölümünden) ya da </a:t>
            </a:r>
            <a:r>
              <a:rPr lang="tr-TR" dirty="0" err="1">
                <a:latin typeface="Times New Roman" panose="02020603050405020304" pitchFamily="18" charset="0"/>
                <a:cs typeface="Times New Roman" panose="02020603050405020304" pitchFamily="18" charset="0"/>
              </a:rPr>
              <a:t>Theophanes</a:t>
            </a:r>
            <a:r>
              <a:rPr lang="tr-TR" dirty="0">
                <a:latin typeface="Times New Roman" panose="02020603050405020304" pitchFamily="18" charset="0"/>
                <a:cs typeface="Times New Roman" panose="02020603050405020304" pitchFamily="18" charset="0"/>
              </a:rPr>
              <a:t> ile birlikte müşterek bir kaynaktan istifade ettikleri sonucuna ulaşılmıştır. </a:t>
            </a:r>
            <a:r>
              <a:rPr lang="tr-TR" dirty="0" err="1">
                <a:latin typeface="Times New Roman" panose="02020603050405020304" pitchFamily="18" charset="0"/>
                <a:cs typeface="Times New Roman" panose="02020603050405020304" pitchFamily="18" charset="0"/>
              </a:rPr>
              <a:t>Genesios’un</a:t>
            </a:r>
            <a:r>
              <a:rPr lang="tr-TR" dirty="0">
                <a:latin typeface="Times New Roman" panose="02020603050405020304" pitchFamily="18" charset="0"/>
                <a:cs typeface="Times New Roman" panose="02020603050405020304" pitchFamily="18" charset="0"/>
              </a:rPr>
              <a:t> yapıtı, dağınıktır; ilavelerle ve yersiz anlatımlarla doludur. Son bölümü oluşturan III. </a:t>
            </a:r>
            <a:r>
              <a:rPr lang="tr-TR" dirty="0" err="1">
                <a:latin typeface="Times New Roman" panose="02020603050405020304" pitchFamily="18" charset="0"/>
                <a:cs typeface="Times New Roman" panose="02020603050405020304" pitchFamily="18" charset="0"/>
              </a:rPr>
              <a:t>Mikhael’e</a:t>
            </a:r>
            <a:r>
              <a:rPr lang="tr-TR" dirty="0">
                <a:latin typeface="Times New Roman" panose="02020603050405020304" pitchFamily="18" charset="0"/>
                <a:cs typeface="Times New Roman" panose="02020603050405020304" pitchFamily="18" charset="0"/>
              </a:rPr>
              <a:t> ve I. </a:t>
            </a:r>
            <a:r>
              <a:rPr lang="tr-TR" dirty="0" err="1">
                <a:latin typeface="Times New Roman" panose="02020603050405020304" pitchFamily="18" charset="0"/>
                <a:cs typeface="Times New Roman" panose="02020603050405020304" pitchFamily="18" charset="0"/>
              </a:rPr>
              <a:t>Basil’e</a:t>
            </a:r>
            <a:r>
              <a:rPr lang="tr-TR" dirty="0">
                <a:latin typeface="Times New Roman" panose="02020603050405020304" pitchFamily="18" charset="0"/>
                <a:cs typeface="Times New Roman" panose="02020603050405020304" pitchFamily="18" charset="0"/>
              </a:rPr>
              <a:t> dair anlatım, </a:t>
            </a:r>
            <a:r>
              <a:rPr lang="tr-TR" dirty="0" err="1">
                <a:latin typeface="Times New Roman" panose="02020603050405020304" pitchFamily="18" charset="0"/>
                <a:cs typeface="Times New Roman" panose="02020603050405020304" pitchFamily="18" charset="0"/>
              </a:rPr>
              <a:t>düzemecedir</a:t>
            </a:r>
            <a:r>
              <a:rPr lang="tr-TR" dirty="0">
                <a:latin typeface="Times New Roman" panose="02020603050405020304" pitchFamily="18" charset="0"/>
                <a:cs typeface="Times New Roman" panose="02020603050405020304" pitchFamily="18" charset="0"/>
              </a:rPr>
              <a:t> veyahut kuşkuludur.   </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00859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711200" y="419100"/>
            <a:ext cx="10998200" cy="6096000"/>
          </a:xfrm>
        </p:spPr>
        <p:txBody>
          <a:bodyPr>
            <a:normAutofit/>
          </a:bodyPr>
          <a:lstStyle/>
          <a:p>
            <a:r>
              <a:rPr lang="tr-TR" b="1" dirty="0">
                <a:latin typeface="Times New Roman" panose="02020603050405020304" pitchFamily="18" charset="0"/>
                <a:cs typeface="Times New Roman" panose="02020603050405020304" pitchFamily="18" charset="0"/>
              </a:rPr>
              <a:t>İTİRAFÇI THEOPHANES’İN </a:t>
            </a:r>
            <a:r>
              <a:rPr lang="tr-TR" b="1" dirty="0" smtClean="0">
                <a:latin typeface="Times New Roman" panose="02020603050405020304" pitchFamily="18" charset="0"/>
                <a:cs typeface="Times New Roman" panose="02020603050405020304" pitchFamily="18" charset="0"/>
              </a:rPr>
              <a:t>DEVAMI</a:t>
            </a:r>
          </a:p>
          <a:p>
            <a:endParaRPr lang="en-US"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On </a:t>
            </a:r>
            <a:r>
              <a:rPr lang="tr-TR" dirty="0">
                <a:latin typeface="Times New Roman" panose="02020603050405020304" pitchFamily="18" charset="0"/>
                <a:cs typeface="Times New Roman" panose="02020603050405020304" pitchFamily="18" charset="0"/>
              </a:rPr>
              <a:t>birinci yüzyılda tek bir stilde kaleme alınmış kroniklere verilmiş ortak bir başlıktır. Kronikler, 813 senesinden 867 senesine değin vuku bulan olayları ihtiva etmektedir. Dört bağımsız bölümden oluşmaktadır. İlk bölümün anonim yazarı, kendisini İtirafçı </a:t>
            </a:r>
            <a:r>
              <a:rPr lang="tr-TR" dirty="0" err="1">
                <a:latin typeface="Times New Roman" panose="02020603050405020304" pitchFamily="18" charset="0"/>
                <a:cs typeface="Times New Roman" panose="02020603050405020304" pitchFamily="18" charset="0"/>
              </a:rPr>
              <a:t>Theophanes’in</a:t>
            </a:r>
            <a:r>
              <a:rPr lang="tr-TR" dirty="0">
                <a:latin typeface="Times New Roman" panose="02020603050405020304" pitchFamily="18" charset="0"/>
                <a:cs typeface="Times New Roman" panose="02020603050405020304" pitchFamily="18" charset="0"/>
              </a:rPr>
              <a:t> devam ettiren olarak yansıtmaktadır ve 813-867 seneleri aralığındaki olayları aktarmaktadır. Fakat yıl temelli anlatımı terk etmesi ve </a:t>
            </a:r>
            <a:r>
              <a:rPr lang="tr-TR" dirty="0" smtClean="0">
                <a:latin typeface="Times New Roman" panose="02020603050405020304" pitchFamily="18" charset="0"/>
                <a:cs typeface="Times New Roman" panose="02020603050405020304" pitchFamily="18" charset="0"/>
              </a:rPr>
              <a:t>bir </a:t>
            </a:r>
            <a:r>
              <a:rPr lang="tr-TR" dirty="0">
                <a:latin typeface="Times New Roman" panose="02020603050405020304" pitchFamily="18" charset="0"/>
                <a:cs typeface="Times New Roman" panose="02020603050405020304" pitchFamily="18" charset="0"/>
              </a:rPr>
              <a:t>dizi imparator biyografisine yer vermesi nedeniyle farklılık arz etmektedir. </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İmparator </a:t>
            </a:r>
            <a:r>
              <a:rPr lang="tr-TR" dirty="0">
                <a:latin typeface="Times New Roman" panose="02020603050405020304" pitchFamily="18" charset="0"/>
                <a:cs typeface="Times New Roman" panose="02020603050405020304" pitchFamily="18" charset="0"/>
              </a:rPr>
              <a:t>VII. </a:t>
            </a:r>
            <a:r>
              <a:rPr lang="tr-TR" dirty="0" err="1">
                <a:latin typeface="Times New Roman" panose="02020603050405020304" pitchFamily="18" charset="0"/>
                <a:cs typeface="Times New Roman" panose="02020603050405020304" pitchFamily="18" charset="0"/>
              </a:rPr>
              <a:t>Konstantinos’un</a:t>
            </a:r>
            <a:r>
              <a:rPr lang="tr-TR" dirty="0">
                <a:latin typeface="Times New Roman" panose="02020603050405020304" pitchFamily="18" charset="0"/>
                <a:cs typeface="Times New Roman" panose="02020603050405020304" pitchFamily="18" charset="0"/>
              </a:rPr>
              <a:t> emrindeki kurul tarafından hazırlandığı anlaşılan eser, Makedon Hanedanı’nın politik tavrını açığa vurmaktadır: Generaller göklere çıkartılırken tacirler yerilmektedir. Kroniklerin ikinci kısmı, I. </a:t>
            </a:r>
            <a:r>
              <a:rPr lang="tr-TR" dirty="0" err="1">
                <a:latin typeface="Times New Roman" panose="02020603050405020304" pitchFamily="18" charset="0"/>
                <a:cs typeface="Times New Roman" panose="02020603050405020304" pitchFamily="18" charset="0"/>
              </a:rPr>
              <a:t>Basil’in</a:t>
            </a:r>
            <a:r>
              <a:rPr lang="tr-TR" dirty="0">
                <a:latin typeface="Times New Roman" panose="02020603050405020304" pitchFamily="18" charset="0"/>
                <a:cs typeface="Times New Roman" panose="02020603050405020304" pitchFamily="18" charset="0"/>
              </a:rPr>
              <a:t> hayat hikâyesini aktarmaktadır. Üçüncü kısım 886-948 yıllarındaki hadiseleri tarif etmektedir. Dördüncü ve son bölüm, 963 senesinden önce kalınmıştır. Aristokrasinin önyargısını muhafaza eder şekilde I. </a:t>
            </a:r>
            <a:r>
              <a:rPr lang="tr-TR" dirty="0" err="1">
                <a:latin typeface="Times New Roman" panose="02020603050405020304" pitchFamily="18" charset="0"/>
                <a:cs typeface="Times New Roman" panose="02020603050405020304" pitchFamily="18" charset="0"/>
              </a:rPr>
              <a:t>Romanos’un</a:t>
            </a:r>
            <a:r>
              <a:rPr lang="tr-TR" dirty="0">
                <a:latin typeface="Times New Roman" panose="02020603050405020304" pitchFamily="18" charset="0"/>
                <a:cs typeface="Times New Roman" panose="02020603050405020304" pitchFamily="18" charset="0"/>
              </a:rPr>
              <a:t> tarım politikası görmezden gelerek VII. </a:t>
            </a:r>
            <a:r>
              <a:rPr lang="tr-TR" dirty="0" err="1">
                <a:latin typeface="Times New Roman" panose="02020603050405020304" pitchFamily="18" charset="0"/>
                <a:cs typeface="Times New Roman" panose="02020603050405020304" pitchFamily="18" charset="0"/>
              </a:rPr>
              <a:t>Konstantinos’un</a:t>
            </a:r>
            <a:r>
              <a:rPr lang="tr-TR" dirty="0">
                <a:latin typeface="Times New Roman" panose="02020603050405020304" pitchFamily="18" charset="0"/>
                <a:cs typeface="Times New Roman" panose="02020603050405020304" pitchFamily="18" charset="0"/>
              </a:rPr>
              <a:t> cömertliği methedilmiştir. Bilhassa eserde </a:t>
            </a:r>
            <a:r>
              <a:rPr lang="tr-TR" dirty="0" err="1">
                <a:latin typeface="Times New Roman" panose="02020603050405020304" pitchFamily="18" charset="0"/>
                <a:cs typeface="Times New Roman" panose="02020603050405020304" pitchFamily="18" charset="0"/>
              </a:rPr>
              <a:t>Phokas</a:t>
            </a:r>
            <a:r>
              <a:rPr lang="tr-TR" dirty="0">
                <a:latin typeface="Times New Roman" panose="02020603050405020304" pitchFamily="18" charset="0"/>
                <a:cs typeface="Times New Roman" panose="02020603050405020304" pitchFamily="18" charset="0"/>
              </a:rPr>
              <a:t> ailesine, </a:t>
            </a:r>
            <a:r>
              <a:rPr lang="tr-TR" dirty="0" err="1">
                <a:latin typeface="Times New Roman" panose="02020603050405020304" pitchFamily="18" charset="0"/>
                <a:cs typeface="Times New Roman" panose="02020603050405020304" pitchFamily="18" charset="0"/>
              </a:rPr>
              <a:t>İoannes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Kourkouas’a</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Argyroi’e</a:t>
            </a:r>
            <a:r>
              <a:rPr lang="tr-TR" dirty="0">
                <a:latin typeface="Times New Roman" panose="02020603050405020304" pitchFamily="18" charset="0"/>
                <a:cs typeface="Times New Roman" panose="02020603050405020304" pitchFamily="18" charset="0"/>
              </a:rPr>
              <a:t> gösterilen sempati belirgindir. </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9589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22300" y="762000"/>
            <a:ext cx="11176000" cy="6096000"/>
          </a:xfrm>
        </p:spPr>
        <p:txBody>
          <a:bodyPr>
            <a:normAutofit/>
          </a:bodyPr>
          <a:lstStyle/>
          <a:p>
            <a:r>
              <a:rPr lang="tr-TR" b="1" dirty="0">
                <a:latin typeface="Times New Roman" panose="02020603050405020304" pitchFamily="18" charset="0"/>
                <a:cs typeface="Times New Roman" panose="02020603050405020304" pitchFamily="18" charset="0"/>
              </a:rPr>
              <a:t>GEORGE HAMARTOLOS (KEŞİŞ HAMARTOLOS</a:t>
            </a:r>
            <a:r>
              <a:rPr lang="tr-TR" b="1" dirty="0" smtClean="0">
                <a:latin typeface="Times New Roman" panose="02020603050405020304" pitchFamily="18" charset="0"/>
                <a:cs typeface="Times New Roman" panose="02020603050405020304" pitchFamily="18" charset="0"/>
              </a:rPr>
              <a:t>)</a:t>
            </a:r>
          </a:p>
          <a:p>
            <a:pPr algn="just"/>
            <a:endParaRPr lang="en-US"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George </a:t>
            </a:r>
            <a:r>
              <a:rPr lang="tr-TR" dirty="0" err="1">
                <a:latin typeface="Times New Roman" panose="02020603050405020304" pitchFamily="18" charset="0"/>
                <a:cs typeface="Times New Roman" panose="02020603050405020304" pitchFamily="18" charset="0"/>
              </a:rPr>
              <a:t>Hamartolos’un</a:t>
            </a:r>
            <a:r>
              <a:rPr lang="tr-TR" dirty="0">
                <a:latin typeface="Times New Roman" panose="02020603050405020304" pitchFamily="18" charset="0"/>
                <a:cs typeface="Times New Roman" panose="02020603050405020304" pitchFamily="18" charset="0"/>
              </a:rPr>
              <a:t> III. </a:t>
            </a:r>
            <a:r>
              <a:rPr lang="tr-TR" dirty="0" err="1">
                <a:latin typeface="Times New Roman" panose="02020603050405020304" pitchFamily="18" charset="0"/>
                <a:cs typeface="Times New Roman" panose="02020603050405020304" pitchFamily="18" charset="0"/>
              </a:rPr>
              <a:t>Mikhael</a:t>
            </a:r>
            <a:r>
              <a:rPr lang="tr-TR" dirty="0">
                <a:latin typeface="Times New Roman" panose="02020603050405020304" pitchFamily="18" charset="0"/>
                <a:cs typeface="Times New Roman" panose="02020603050405020304" pitchFamily="18" charset="0"/>
              </a:rPr>
              <a:t> (842-867) devrinde İstanbul’da keşiş olduğu ve 866/867 senesinde kroniğini tamamladığı düşünülmektedir. Günahkâr lakaplı </a:t>
            </a:r>
            <a:r>
              <a:rPr lang="tr-TR" dirty="0" err="1">
                <a:latin typeface="Times New Roman" panose="02020603050405020304" pitchFamily="18" charset="0"/>
                <a:cs typeface="Times New Roman" panose="02020603050405020304" pitchFamily="18" charset="0"/>
              </a:rPr>
              <a:t>George’nin</a:t>
            </a:r>
            <a:r>
              <a:rPr lang="tr-TR" dirty="0">
                <a:latin typeface="Times New Roman" panose="02020603050405020304" pitchFamily="18" charset="0"/>
                <a:cs typeface="Times New Roman" panose="02020603050405020304" pitchFamily="18" charset="0"/>
              </a:rPr>
              <a:t> hakkında daha fazla bilgi mevcut değildir. Evrensel bir kronik olan eseri, Âdem’den 842 senesine kadarki olayları ihtiva etmektedir. Dört kitaptan oluşmaktadır: Birinci kitap, Âdem’den Büyük İskender’e kadar; ikinci kitap, Eski Ahit; üçüncü kitap, Julius </a:t>
            </a:r>
            <a:r>
              <a:rPr lang="tr-TR" dirty="0" err="1">
                <a:latin typeface="Times New Roman" panose="02020603050405020304" pitchFamily="18" charset="0"/>
                <a:cs typeface="Times New Roman" panose="02020603050405020304" pitchFamily="18" charset="0"/>
              </a:rPr>
              <a:t>Caesar’dan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Konstantinos’a</a:t>
            </a:r>
            <a:r>
              <a:rPr lang="tr-TR" dirty="0">
                <a:latin typeface="Times New Roman" panose="02020603050405020304" pitchFamily="18" charset="0"/>
                <a:cs typeface="Times New Roman" panose="02020603050405020304" pitchFamily="18" charset="0"/>
              </a:rPr>
              <a:t> Roma tarihi; dördüncü kitap, bu tarihten İmparator </a:t>
            </a:r>
            <a:r>
              <a:rPr lang="tr-TR" dirty="0" err="1">
                <a:latin typeface="Times New Roman" panose="02020603050405020304" pitchFamily="18" charset="0"/>
                <a:cs typeface="Times New Roman" panose="02020603050405020304" pitchFamily="18" charset="0"/>
              </a:rPr>
              <a:t>Theophilus’un</a:t>
            </a:r>
            <a:r>
              <a:rPr lang="tr-TR" dirty="0">
                <a:latin typeface="Times New Roman" panose="02020603050405020304" pitchFamily="18" charset="0"/>
                <a:cs typeface="Times New Roman" panose="02020603050405020304" pitchFamily="18" charset="0"/>
              </a:rPr>
              <a:t> vefat ettiği 842 senesine kadarki yılları konu edinmiştir. Kronikteki anlatım ziyadesiyle peşin hükümlü ve taraflıdır. George </a:t>
            </a:r>
            <a:r>
              <a:rPr lang="tr-TR" dirty="0" err="1">
                <a:latin typeface="Times New Roman" panose="02020603050405020304" pitchFamily="18" charset="0"/>
                <a:cs typeface="Times New Roman" panose="02020603050405020304" pitchFamily="18" charset="0"/>
              </a:rPr>
              <a:t>Harmatolos</a:t>
            </a:r>
            <a:r>
              <a:rPr lang="tr-TR" dirty="0">
                <a:latin typeface="Times New Roman" panose="02020603050405020304" pitchFamily="18" charset="0"/>
                <a:cs typeface="Times New Roman" panose="02020603050405020304" pitchFamily="18" charset="0"/>
              </a:rPr>
              <a:t> eserinde “ufak ve mütevazı bu kitabının süssüz hakikatleri aktardığını” ileri sürmekte ve “hakikat yolunda kekelemenin </a:t>
            </a:r>
            <a:r>
              <a:rPr lang="tr-TR" dirty="0" err="1">
                <a:latin typeface="Times New Roman" panose="02020603050405020304" pitchFamily="18" charset="0"/>
                <a:cs typeface="Times New Roman" panose="02020603050405020304" pitchFamily="18" charset="0"/>
              </a:rPr>
              <a:t>Plato’yu</a:t>
            </a:r>
            <a:r>
              <a:rPr lang="tr-TR" dirty="0">
                <a:latin typeface="Times New Roman" panose="02020603050405020304" pitchFamily="18" charset="0"/>
                <a:cs typeface="Times New Roman" panose="02020603050405020304" pitchFamily="18" charset="0"/>
              </a:rPr>
              <a:t> taklit eden yalandan daha evla olduğunu” söylemektedir. George </a:t>
            </a:r>
            <a:r>
              <a:rPr lang="tr-TR" dirty="0" err="1">
                <a:latin typeface="Times New Roman" panose="02020603050405020304" pitchFamily="18" charset="0"/>
                <a:cs typeface="Times New Roman" panose="02020603050405020304" pitchFamily="18" charset="0"/>
              </a:rPr>
              <a:t>Harmatolos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İkonakırıcılık’tan</a:t>
            </a:r>
            <a:r>
              <a:rPr lang="tr-TR" dirty="0">
                <a:latin typeface="Times New Roman" panose="02020603050405020304" pitchFamily="18" charset="0"/>
                <a:cs typeface="Times New Roman" panose="02020603050405020304" pitchFamily="18" charset="0"/>
              </a:rPr>
              <a:t>, İslam’dan, </a:t>
            </a:r>
            <a:r>
              <a:rPr lang="tr-TR" dirty="0" err="1">
                <a:latin typeface="Times New Roman" panose="02020603050405020304" pitchFamily="18" charset="0"/>
                <a:cs typeface="Times New Roman" panose="02020603050405020304" pitchFamily="18" charset="0"/>
              </a:rPr>
              <a:t>Maniheizm’den</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putculuktan</a:t>
            </a:r>
            <a:r>
              <a:rPr lang="tr-TR" dirty="0">
                <a:latin typeface="Times New Roman" panose="02020603050405020304" pitchFamily="18" charset="0"/>
                <a:cs typeface="Times New Roman" panose="02020603050405020304" pitchFamily="18" charset="0"/>
              </a:rPr>
              <a:t> duyduğu nefreti, yakışık almayacak ifadelerle kaleme almıştır. IX. yüzyılda keşişlerin dünyayı algılama tarzlarını açığa çıkaran bu eserin, odak noktası kilise tarihidir.</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68931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342900" y="914400"/>
            <a:ext cx="11480800" cy="5791200"/>
          </a:xfrm>
        </p:spPr>
        <p:txBody>
          <a:bodyPr>
            <a:normAutofit/>
          </a:bodyPr>
          <a:lstStyle/>
          <a:p>
            <a:r>
              <a:rPr lang="tr-TR" b="1" dirty="0" smtClean="0">
                <a:latin typeface="Times New Roman" panose="02020603050405020304" pitchFamily="18" charset="0"/>
                <a:cs typeface="Times New Roman" panose="02020603050405020304" pitchFamily="18" charset="0"/>
              </a:rPr>
              <a:t>İOANNES </a:t>
            </a:r>
            <a:r>
              <a:rPr lang="tr-TR" b="1" dirty="0">
                <a:latin typeface="Times New Roman" panose="02020603050405020304" pitchFamily="18" charset="0"/>
                <a:cs typeface="Times New Roman" panose="02020603050405020304" pitchFamily="18" charset="0"/>
              </a:rPr>
              <a:t>KAMİNİATES (X. YÜZYIL</a:t>
            </a:r>
            <a:r>
              <a:rPr lang="tr-TR" b="1" dirty="0" smtClean="0">
                <a:latin typeface="Times New Roman" panose="02020603050405020304" pitchFamily="18" charset="0"/>
                <a:cs typeface="Times New Roman" panose="02020603050405020304" pitchFamily="18" charset="0"/>
              </a:rPr>
              <a:t>)</a:t>
            </a:r>
          </a:p>
          <a:p>
            <a:pPr algn="just"/>
            <a:endParaRPr lang="en-US"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İoannes</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Kaminiates’in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Araplar’ın</a:t>
            </a:r>
            <a:r>
              <a:rPr lang="tr-TR" dirty="0">
                <a:latin typeface="Times New Roman" panose="02020603050405020304" pitchFamily="18" charset="0"/>
                <a:cs typeface="Times New Roman" panose="02020603050405020304" pitchFamily="18" charset="0"/>
              </a:rPr>
              <a:t> 904 senesinde Selanik şehrini kuşatması esnasında yaşananları konu edindiği eseri, Selanik’in Zaptı (</a:t>
            </a:r>
            <a:r>
              <a:rPr lang="tr-TR" dirty="0" err="1">
                <a:latin typeface="Times New Roman" panose="02020603050405020304" pitchFamily="18" charset="0"/>
                <a:cs typeface="Times New Roman" panose="02020603050405020304" pitchFamily="18" charset="0"/>
              </a:rPr>
              <a:t>Eis</a:t>
            </a:r>
            <a:r>
              <a:rPr lang="tr-TR" dirty="0">
                <a:latin typeface="Times New Roman" panose="02020603050405020304" pitchFamily="18" charset="0"/>
                <a:cs typeface="Times New Roman" panose="02020603050405020304" pitchFamily="18" charset="0"/>
              </a:rPr>
              <a:t> ten </a:t>
            </a:r>
            <a:r>
              <a:rPr lang="tr-TR" dirty="0" err="1">
                <a:latin typeface="Times New Roman" panose="02020603050405020304" pitchFamily="18" charset="0"/>
                <a:cs typeface="Times New Roman" panose="02020603050405020304" pitchFamily="18" charset="0"/>
              </a:rPr>
              <a:t>alosin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Thessalonikes</a:t>
            </a:r>
            <a:r>
              <a:rPr lang="tr-TR" dirty="0">
                <a:latin typeface="Times New Roman" panose="02020603050405020304" pitchFamily="18" charset="0"/>
                <a:cs typeface="Times New Roman" panose="02020603050405020304" pitchFamily="18" charset="0"/>
              </a:rPr>
              <a:t>) başlığını taşımaktadır. </a:t>
            </a:r>
            <a:r>
              <a:rPr lang="tr-TR" dirty="0" err="1">
                <a:latin typeface="Times New Roman" panose="02020603050405020304" pitchFamily="18" charset="0"/>
                <a:cs typeface="Times New Roman" panose="02020603050405020304" pitchFamily="18" charset="0"/>
              </a:rPr>
              <a:t>Kaminiates</a:t>
            </a:r>
            <a:r>
              <a:rPr lang="tr-TR" dirty="0">
                <a:latin typeface="Times New Roman" panose="02020603050405020304" pitchFamily="18" charset="0"/>
                <a:cs typeface="Times New Roman" panose="02020603050405020304" pitchFamily="18" charset="0"/>
              </a:rPr>
              <a:t>, eserde rahip olduğunu, söz konusu Arap saldırısına bizzat şahit olduğunu ileri sürmektedir. Eser, iki bölümden oluşmaktadır: İlk bölüm şehri, ticareti ve civardaki Slav kabilelerini aktarır. İkinci bölüm tamamıyla 904 </a:t>
            </a:r>
            <a:r>
              <a:rPr lang="tr-TR" dirty="0" err="1">
                <a:latin typeface="Times New Roman" panose="02020603050405020304" pitchFamily="18" charset="0"/>
                <a:cs typeface="Times New Roman" panose="02020603050405020304" pitchFamily="18" charset="0"/>
              </a:rPr>
              <a:t>seneli</a:t>
            </a:r>
            <a:r>
              <a:rPr lang="tr-TR" dirty="0">
                <a:latin typeface="Times New Roman" panose="02020603050405020304" pitchFamily="18" charset="0"/>
                <a:cs typeface="Times New Roman" panose="02020603050405020304" pitchFamily="18" charset="0"/>
              </a:rPr>
              <a:t> Arap kuşatmasını konu edinir. Canlı ifade tarzı ve şahsına ait davranışları mizahi bir dille aktarılması, eserin orijinalliğini ve edebi niteliğini ortaya koymaktadır. Ancak kronoloji ve gerçeklikle alakalı tutarsızlıklar, eserin sorgulanmasına sebebiyet vermektedir. Bu nedenle eserin </a:t>
            </a:r>
            <a:r>
              <a:rPr lang="tr-TR" dirty="0" err="1">
                <a:latin typeface="Times New Roman" panose="02020603050405020304" pitchFamily="18" charset="0"/>
                <a:cs typeface="Times New Roman" panose="02020603050405020304" pitchFamily="18" charset="0"/>
              </a:rPr>
              <a:t>Türkler’in</a:t>
            </a:r>
            <a:r>
              <a:rPr lang="tr-TR" dirty="0">
                <a:latin typeface="Times New Roman" panose="02020603050405020304" pitchFamily="18" charset="0"/>
                <a:cs typeface="Times New Roman" panose="02020603050405020304" pitchFamily="18" charset="0"/>
              </a:rPr>
              <a:t> şehri ele geçirdiği 15. yüzyılda kaleme alındığı ya da </a:t>
            </a:r>
            <a:r>
              <a:rPr lang="tr-TR" dirty="0" err="1">
                <a:latin typeface="Times New Roman" panose="02020603050405020304" pitchFamily="18" charset="0"/>
                <a:cs typeface="Times New Roman" panose="02020603050405020304" pitchFamily="18" charset="0"/>
              </a:rPr>
              <a:t>Türkler’in</a:t>
            </a:r>
            <a:r>
              <a:rPr lang="tr-TR" dirty="0">
                <a:latin typeface="Times New Roman" panose="02020603050405020304" pitchFamily="18" charset="0"/>
                <a:cs typeface="Times New Roman" panose="02020603050405020304" pitchFamily="18" charset="0"/>
              </a:rPr>
              <a:t> şehri yağmaladığı 1430 senesinden az sonra 904 senesindeki olayların hatırlanmasıyla yazıya geçirildiği düşünülmektedir. </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2040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342900" y="368300"/>
            <a:ext cx="11430000" cy="6299200"/>
          </a:xfrm>
        </p:spPr>
        <p:txBody>
          <a:bodyPr>
            <a:normAutofit fontScale="92500" lnSpcReduction="20000"/>
          </a:bodyPr>
          <a:lstStyle/>
          <a:p>
            <a:r>
              <a:rPr lang="tr-TR" b="1" dirty="0">
                <a:latin typeface="Times New Roman" panose="02020603050405020304" pitchFamily="18" charset="0"/>
                <a:cs typeface="Times New Roman" panose="02020603050405020304" pitchFamily="18" charset="0"/>
              </a:rPr>
              <a:t>LOGOTHETE </a:t>
            </a:r>
            <a:r>
              <a:rPr lang="tr-TR" b="1" dirty="0" smtClean="0">
                <a:latin typeface="Times New Roman" panose="02020603050405020304" pitchFamily="18" charset="0"/>
                <a:cs typeface="Times New Roman" panose="02020603050405020304" pitchFamily="18" charset="0"/>
              </a:rPr>
              <a:t>SYMEON</a:t>
            </a:r>
          </a:p>
          <a:p>
            <a:endParaRPr lang="en-US"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X</a:t>
            </a:r>
            <a:r>
              <a:rPr lang="tr-TR" dirty="0">
                <a:latin typeface="Times New Roman" panose="02020603050405020304" pitchFamily="18" charset="0"/>
                <a:cs typeface="Times New Roman" panose="02020603050405020304" pitchFamily="18" charset="0"/>
              </a:rPr>
              <a:t>. yüzyılda kaleme alınmış çok sayıda elyazması, yaratılıştan 948 senesine ve 963 senesine kadar uzanan farklı nüshalardan ve bölümlerden oluşan bir kroniktir. Yazarı, </a:t>
            </a:r>
            <a:r>
              <a:rPr lang="tr-TR" dirty="0" err="1">
                <a:latin typeface="Times New Roman" panose="02020603050405020304" pitchFamily="18" charset="0"/>
                <a:cs typeface="Times New Roman" panose="02020603050405020304" pitchFamily="18" charset="0"/>
              </a:rPr>
              <a:t>Magistros</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Logothete</a:t>
            </a:r>
            <a:r>
              <a:rPr lang="tr-TR" dirty="0">
                <a:latin typeface="Times New Roman" panose="02020603050405020304" pitchFamily="18" charset="0"/>
                <a:cs typeface="Times New Roman" panose="02020603050405020304" pitchFamily="18" charset="0"/>
              </a:rPr>
              <a:t> unvanlı </a:t>
            </a:r>
            <a:r>
              <a:rPr lang="tr-TR" dirty="0" err="1">
                <a:latin typeface="Times New Roman" panose="02020603050405020304" pitchFamily="18" charset="0"/>
                <a:cs typeface="Times New Roman" panose="02020603050405020304" pitchFamily="18" charset="0"/>
              </a:rPr>
              <a:t>Symeon’dur</a:t>
            </a:r>
            <a:r>
              <a:rPr lang="tr-TR" dirty="0">
                <a:latin typeface="Times New Roman" panose="02020603050405020304" pitchFamily="18" charset="0"/>
                <a:cs typeface="Times New Roman" panose="02020603050405020304" pitchFamily="18" charset="0"/>
              </a:rPr>
              <a:t>.  Söz konusu şahsın </a:t>
            </a:r>
            <a:r>
              <a:rPr lang="tr-TR" dirty="0" err="1">
                <a:latin typeface="Times New Roman" panose="02020603050405020304" pitchFamily="18" charset="0"/>
                <a:cs typeface="Times New Roman" panose="02020603050405020304" pitchFamily="18" charset="0"/>
              </a:rPr>
              <a:t>Nikephoros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Phokas</a:t>
            </a:r>
            <a:r>
              <a:rPr lang="tr-TR" dirty="0">
                <a:latin typeface="Times New Roman" panose="02020603050405020304" pitchFamily="18" charset="0"/>
                <a:cs typeface="Times New Roman" panose="02020603050405020304" pitchFamily="18" charset="0"/>
              </a:rPr>
              <a:t> (963-969) tarafından </a:t>
            </a:r>
            <a:r>
              <a:rPr lang="tr-TR" dirty="0" err="1">
                <a:latin typeface="Times New Roman" panose="02020603050405020304" pitchFamily="18" charset="0"/>
                <a:cs typeface="Times New Roman" panose="02020603050405020304" pitchFamily="18" charset="0"/>
              </a:rPr>
              <a:t>logothetes</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magistros</a:t>
            </a:r>
            <a:r>
              <a:rPr lang="tr-TR" dirty="0">
                <a:latin typeface="Times New Roman" panose="02020603050405020304" pitchFamily="18" charset="0"/>
                <a:cs typeface="Times New Roman" panose="02020603050405020304" pitchFamily="18" charset="0"/>
              </a:rPr>
              <a:t> ilan edilen </a:t>
            </a:r>
            <a:r>
              <a:rPr lang="tr-TR" dirty="0" err="1">
                <a:latin typeface="Times New Roman" panose="02020603050405020304" pitchFamily="18" charset="0"/>
                <a:cs typeface="Times New Roman" panose="02020603050405020304" pitchFamily="18" charset="0"/>
              </a:rPr>
              <a:t>Symeon</a:t>
            </a:r>
            <a:r>
              <a:rPr lang="tr-TR" dirty="0">
                <a:latin typeface="Times New Roman" panose="02020603050405020304" pitchFamily="18" charset="0"/>
                <a:cs typeface="Times New Roman" panose="02020603050405020304" pitchFamily="18" charset="0"/>
              </a:rPr>
              <a:t> olduğu ya da </a:t>
            </a:r>
            <a:r>
              <a:rPr lang="tr-TR" dirty="0" err="1">
                <a:latin typeface="Times New Roman" panose="02020603050405020304" pitchFamily="18" charset="0"/>
                <a:cs typeface="Times New Roman" panose="02020603050405020304" pitchFamily="18" charset="0"/>
              </a:rPr>
              <a:t>Tzimiskes</a:t>
            </a:r>
            <a:r>
              <a:rPr lang="tr-TR" dirty="0">
                <a:latin typeface="Times New Roman" panose="02020603050405020304" pitchFamily="18" charset="0"/>
                <a:cs typeface="Times New Roman" panose="02020603050405020304" pitchFamily="18" charset="0"/>
              </a:rPr>
              <a:t> tarafından </a:t>
            </a:r>
            <a:r>
              <a:rPr lang="tr-TR" dirty="0" err="1">
                <a:latin typeface="Times New Roman" panose="02020603050405020304" pitchFamily="18" charset="0"/>
                <a:cs typeface="Times New Roman" panose="02020603050405020304" pitchFamily="18" charset="0"/>
              </a:rPr>
              <a:t>logothetes</a:t>
            </a:r>
            <a:r>
              <a:rPr lang="tr-TR" dirty="0">
                <a:latin typeface="Times New Roman" panose="02020603050405020304" pitchFamily="18" charset="0"/>
                <a:cs typeface="Times New Roman" panose="02020603050405020304" pitchFamily="18" charset="0"/>
              </a:rPr>
              <a:t> tayin edilen </a:t>
            </a:r>
            <a:r>
              <a:rPr lang="tr-TR" dirty="0" err="1">
                <a:latin typeface="Times New Roman" panose="02020603050405020304" pitchFamily="18" charset="0"/>
                <a:cs typeface="Times New Roman" panose="02020603050405020304" pitchFamily="18" charset="0"/>
              </a:rPr>
              <a:t>Symeon</a:t>
            </a:r>
            <a:r>
              <a:rPr lang="tr-TR" dirty="0">
                <a:latin typeface="Times New Roman" panose="02020603050405020304" pitchFamily="18" charset="0"/>
                <a:cs typeface="Times New Roman" panose="02020603050405020304" pitchFamily="18" charset="0"/>
              </a:rPr>
              <a:t> olduğu düşünülmektedir. Bu iki şahsın aynı kişi olma ihtimali de kuvvetlidir. Ayrıca onuncu yüzyılın sonlarında azizlerin yaşam öykülerini devir Yunancasına nakleden </a:t>
            </a:r>
            <a:r>
              <a:rPr lang="tr-TR" dirty="0" err="1">
                <a:latin typeface="Times New Roman" panose="02020603050405020304" pitchFamily="18" charset="0"/>
                <a:cs typeface="Times New Roman" panose="02020603050405020304" pitchFamily="18" charset="0"/>
              </a:rPr>
              <a:t>Symeon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Metaphrastes</a:t>
            </a:r>
            <a:r>
              <a:rPr lang="tr-TR" dirty="0">
                <a:latin typeface="Times New Roman" panose="02020603050405020304" pitchFamily="18" charset="0"/>
                <a:cs typeface="Times New Roman" panose="02020603050405020304" pitchFamily="18" charset="0"/>
              </a:rPr>
              <a:t> olması da söz konusudur. </a:t>
            </a:r>
            <a:endParaRPr lang="en-US"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Farklı </a:t>
            </a:r>
            <a:r>
              <a:rPr lang="tr-TR" dirty="0">
                <a:latin typeface="Times New Roman" panose="02020603050405020304" pitchFamily="18" charset="0"/>
                <a:cs typeface="Times New Roman" panose="02020603050405020304" pitchFamily="18" charset="0"/>
              </a:rPr>
              <a:t>nüshalar mevcutsa da ortak yönler dikkate alındığında ana iki metnin varlığı belirginleşmektedir: A Metni ve B Metni.</a:t>
            </a:r>
            <a:endParaRPr lang="en-US"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A </a:t>
            </a:r>
            <a:r>
              <a:rPr lang="tr-TR" dirty="0">
                <a:latin typeface="Times New Roman" panose="02020603050405020304" pitchFamily="18" charset="0"/>
                <a:cs typeface="Times New Roman" panose="02020603050405020304" pitchFamily="18" charset="0"/>
              </a:rPr>
              <a:t>metni, yaradılıştan başlar ve 948 senesindeki anlatımla son bulur. I. </a:t>
            </a:r>
            <a:r>
              <a:rPr lang="tr-TR" dirty="0" err="1">
                <a:latin typeface="Times New Roman" panose="02020603050405020304" pitchFamily="18" charset="0"/>
                <a:cs typeface="Times New Roman" panose="02020603050405020304" pitchFamily="18" charset="0"/>
              </a:rPr>
              <a:t>Romanos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Lekapenos</a:t>
            </a:r>
            <a:r>
              <a:rPr lang="tr-TR" dirty="0">
                <a:latin typeface="Times New Roman" panose="02020603050405020304" pitchFamily="18" charset="0"/>
                <a:cs typeface="Times New Roman" panose="02020603050405020304" pitchFamily="18" charset="0"/>
              </a:rPr>
              <a:t> yanlılığı dikkat çekicidir. Üç bölüme ayrılır: İlk bölüm, yaradılıştan II. </a:t>
            </a:r>
            <a:r>
              <a:rPr lang="tr-TR" dirty="0" err="1">
                <a:latin typeface="Times New Roman" panose="02020603050405020304" pitchFamily="18" charset="0"/>
                <a:cs typeface="Times New Roman" panose="02020603050405020304" pitchFamily="18" charset="0"/>
              </a:rPr>
              <a:t>Justinianus’a</a:t>
            </a:r>
            <a:r>
              <a:rPr lang="tr-TR" dirty="0">
                <a:latin typeface="Times New Roman" panose="02020603050405020304" pitchFamily="18" charset="0"/>
                <a:cs typeface="Times New Roman" panose="02020603050405020304" pitchFamily="18" charset="0"/>
              </a:rPr>
              <a:t> kadar özettir; ikinci bölüm, 843 senesine kadar uzanır; üçüncü bölüm ise yazarın bizzat kaleme aldığı 843-849 yılları arasındaki olayları aktarır. 3 bölümün ne vakit ve nasıl bir araya getirildiği bilinmemektedir. Ancak metinde yer alan ifadeye göre VII. </a:t>
            </a:r>
            <a:r>
              <a:rPr lang="tr-TR" dirty="0" err="1">
                <a:latin typeface="Times New Roman" panose="02020603050405020304" pitchFamily="18" charset="0"/>
                <a:cs typeface="Times New Roman" panose="02020603050405020304" pitchFamily="18" charset="0"/>
              </a:rPr>
              <a:t>Konstantinos’un</a:t>
            </a:r>
            <a:r>
              <a:rPr lang="tr-TR" dirty="0">
                <a:latin typeface="Times New Roman" panose="02020603050405020304" pitchFamily="18" charset="0"/>
                <a:cs typeface="Times New Roman" panose="02020603050405020304" pitchFamily="18" charset="0"/>
              </a:rPr>
              <a:t> 959 senesindeki vefatının ertesinde bir araya getirilmiştir. </a:t>
            </a:r>
            <a:endParaRPr lang="en-US"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B </a:t>
            </a:r>
            <a:r>
              <a:rPr lang="tr-TR" dirty="0">
                <a:latin typeface="Times New Roman" panose="02020603050405020304" pitchFamily="18" charset="0"/>
                <a:cs typeface="Times New Roman" panose="02020603050405020304" pitchFamily="18" charset="0"/>
              </a:rPr>
              <a:t>metin, 963 senesinde son bulur ve II. </a:t>
            </a:r>
            <a:r>
              <a:rPr lang="tr-TR" dirty="0" err="1">
                <a:latin typeface="Times New Roman" panose="02020603050405020304" pitchFamily="18" charset="0"/>
                <a:cs typeface="Times New Roman" panose="02020603050405020304" pitchFamily="18" charset="0"/>
              </a:rPr>
              <a:t>Nikephoros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Phokas</a:t>
            </a:r>
            <a:r>
              <a:rPr lang="tr-TR" dirty="0">
                <a:latin typeface="Times New Roman" panose="02020603050405020304" pitchFamily="18" charset="0"/>
                <a:cs typeface="Times New Roman" panose="02020603050405020304" pitchFamily="18" charset="0"/>
              </a:rPr>
              <a:t> imparator olmadan önce kariyerinin ilk evrelerine dair bilgiler ağır basmaktadır. Bu nedenle metnin II. </a:t>
            </a:r>
            <a:r>
              <a:rPr lang="tr-TR" dirty="0" err="1">
                <a:latin typeface="Times New Roman" panose="02020603050405020304" pitchFamily="18" charset="0"/>
                <a:cs typeface="Times New Roman" panose="02020603050405020304" pitchFamily="18" charset="0"/>
              </a:rPr>
              <a:t>Nikephoros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Phokas’ın</a:t>
            </a:r>
            <a:r>
              <a:rPr lang="tr-TR" dirty="0">
                <a:latin typeface="Times New Roman" panose="02020603050405020304" pitchFamily="18" charset="0"/>
                <a:cs typeface="Times New Roman" panose="02020603050405020304" pitchFamily="18" charset="0"/>
              </a:rPr>
              <a:t> hâkimiyet devirleri olan 963-969 senelerinde kaleme alınmış olması muhtemeldir. A metnin devamı olduğu görüşü geçerlilik kazanmamıştır. Metnin en can alıcı anlatımı, </a:t>
            </a:r>
            <a:r>
              <a:rPr lang="tr-TR" dirty="0" err="1">
                <a:latin typeface="Times New Roman" panose="02020603050405020304" pitchFamily="18" charset="0"/>
                <a:cs typeface="Times New Roman" panose="02020603050405020304" pitchFamily="18" charset="0"/>
              </a:rPr>
              <a:t>Prokopios’un</a:t>
            </a:r>
            <a:r>
              <a:rPr lang="tr-TR" dirty="0">
                <a:latin typeface="Times New Roman" panose="02020603050405020304" pitchFamily="18" charset="0"/>
                <a:cs typeface="Times New Roman" panose="02020603050405020304" pitchFamily="18" charset="0"/>
              </a:rPr>
              <a:t> Kuzey Afrika’nın fethini aktardığı üslupla neredeyse birebir olan 962 </a:t>
            </a:r>
            <a:r>
              <a:rPr lang="tr-TR" dirty="0" err="1">
                <a:latin typeface="Times New Roman" panose="02020603050405020304" pitchFamily="18" charset="0"/>
                <a:cs typeface="Times New Roman" panose="02020603050405020304" pitchFamily="18" charset="0"/>
              </a:rPr>
              <a:t>seneli</a:t>
            </a:r>
            <a:r>
              <a:rPr lang="tr-TR" dirty="0">
                <a:latin typeface="Times New Roman" panose="02020603050405020304" pitchFamily="18" charset="0"/>
                <a:cs typeface="Times New Roman" panose="02020603050405020304" pitchFamily="18" charset="0"/>
              </a:rPr>
              <a:t> Girit Adası’nın II. </a:t>
            </a:r>
            <a:r>
              <a:rPr lang="tr-TR" dirty="0" err="1">
                <a:latin typeface="Times New Roman" panose="02020603050405020304" pitchFamily="18" charset="0"/>
                <a:cs typeface="Times New Roman" panose="02020603050405020304" pitchFamily="18" charset="0"/>
              </a:rPr>
              <a:t>Nikephoros</a:t>
            </a:r>
            <a:r>
              <a:rPr lang="tr-TR" dirty="0">
                <a:latin typeface="Times New Roman" panose="02020603050405020304" pitchFamily="18" charset="0"/>
                <a:cs typeface="Times New Roman" panose="02020603050405020304" pitchFamily="18" charset="0"/>
              </a:rPr>
              <a:t> tarafından ele geçirilişine dair aktarımdır. </a:t>
            </a:r>
            <a:endParaRPr lang="en-US" dirty="0">
              <a:latin typeface="Times New Roman" panose="02020603050405020304" pitchFamily="18" charset="0"/>
              <a:cs typeface="Times New Roman" panose="02020603050405020304" pitchFamily="18" charset="0"/>
            </a:endParaRPr>
          </a:p>
          <a:p>
            <a:pPr algn="just"/>
            <a:endParaRPr lang="en-US" dirty="0"/>
          </a:p>
        </p:txBody>
      </p:sp>
    </p:spTree>
    <p:extLst>
      <p:ext uri="{BB962C8B-B14F-4D97-AF65-F5344CB8AC3E}">
        <p14:creationId xmlns:p14="http://schemas.microsoft.com/office/powerpoint/2010/main" val="36254310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39</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BİZANS İMPARATORLUĞU TARİHİ KAYNAKLARI</vt:lpstr>
      <vt:lpstr>PowerPoint Sunusu</vt:lpstr>
      <vt:lpstr>PowerPoint Sunusu</vt:lpstr>
      <vt:lpstr>PowerPoint Sunusu</vt:lpstr>
      <vt:lpstr>PowerPoint Sunusu</vt:lpstr>
      <vt:lpstr>PowerPoint Sunusu</vt:lpstr>
      <vt:lpstr>PowerPoint Sunusu</vt:lpstr>
      <vt:lpstr>PowerPoint Sunusu</vt:lpstr>
    </vt:vector>
  </TitlesOfParts>
  <Company>By NeC ® 2010 | Katilimsiz.Com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TARİHİ KAYNAKLAR</dc:title>
  <dc:creator>ayda</dc:creator>
  <cp:lastModifiedBy>ayda</cp:lastModifiedBy>
  <cp:revision>3</cp:revision>
  <dcterms:created xsi:type="dcterms:W3CDTF">2019-02-08T12:40:52Z</dcterms:created>
  <dcterms:modified xsi:type="dcterms:W3CDTF">2019-02-08T13:56:16Z</dcterms:modified>
</cp:coreProperties>
</file>