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3"/>
  </p:notesMasterIdLst>
  <p:handoutMasterIdLst>
    <p:handoutMasterId r:id="rId14"/>
  </p:handoutMasterIdLst>
  <p:sldIdLst>
    <p:sldId id="292" r:id="rId5"/>
    <p:sldId id="278" r:id="rId6"/>
    <p:sldId id="290" r:id="rId7"/>
    <p:sldId id="288" r:id="rId8"/>
    <p:sldId id="280" r:id="rId9"/>
    <p:sldId id="279" r:id="rId10"/>
    <p:sldId id="281" r:id="rId11"/>
    <p:sldId id="282" r:id="rId12"/>
  </p:sldIdLst>
  <p:sldSz cx="12192000" cy="6858000"/>
  <p:notesSz cx="6858000" cy="9144000"/>
  <p:defaultTextStyle>
    <a:defPPr rtl="0">
      <a:defRPr lang="tr-T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2932" autoAdjust="0"/>
  </p:normalViewPr>
  <p:slideViewPr>
    <p:cSldViewPr snapToGrid="0">
      <p:cViewPr varScale="1">
        <p:scale>
          <a:sx n="68" d="100"/>
          <a:sy n="68" d="100"/>
        </p:scale>
        <p:origin x="654"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AD0F65C-58C1-4A0C-9A70-9D6397237E0B}" type="datetime1">
              <a:rPr lang="tr-TR" smtClean="0"/>
              <a:pPr rtl="0"/>
              <a:t>6.05.2020</a:t>
            </a:fld>
            <a:endParaRPr lang="tr-TR" dirty="0"/>
          </a:p>
        </p:txBody>
      </p:sp>
      <p:sp>
        <p:nvSpPr>
          <p:cNvPr id="4" name="Alt 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B53ADFC-ABB8-401A-BB24-33FDAFEDCEBD}" type="slidenum">
              <a:rPr lang="tr-TR" smtClean="0"/>
              <a:pPr rtl="0"/>
              <a:t>‹#›</a:t>
            </a:fld>
            <a:endParaRPr lang="tr-TR" dirty="0"/>
          </a:p>
        </p:txBody>
      </p:sp>
    </p:spTree>
    <p:extLst>
      <p:ext uri="{BB962C8B-B14F-4D97-AF65-F5344CB8AC3E}">
        <p14:creationId xmlns:p14="http://schemas.microsoft.com/office/powerpoint/2010/main" val="27332493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5A1C90E-4B38-48D9-9ADB-1EEED4C580D5}" type="datetime1">
              <a:rPr lang="tr-TR" noProof="0" smtClean="0"/>
              <a:pPr rtl="0"/>
              <a:t>6.05.2020</a:t>
            </a:fld>
            <a:endParaRPr lang="tr-TR" noProof="0"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B725628-3A68-42F4-BA86-981817953149}" type="slidenum">
              <a:rPr lang="tr-TR" noProof="0" smtClean="0"/>
              <a:pPr rtl="0"/>
              <a:t>‹#›</a:t>
            </a:fld>
            <a:endParaRPr lang="tr-TR" noProof="0" dirty="0"/>
          </a:p>
        </p:txBody>
      </p:sp>
    </p:spTree>
    <p:extLst>
      <p:ext uri="{BB962C8B-B14F-4D97-AF65-F5344CB8AC3E}">
        <p14:creationId xmlns:p14="http://schemas.microsoft.com/office/powerpoint/2010/main" val="649258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4B725628-3A68-42F4-BA86-981817953149}" type="slidenum">
              <a:rPr lang="tr-TR" smtClean="0"/>
              <a:pPr rtl="0"/>
              <a:t>1</a:t>
            </a:fld>
            <a:endParaRPr lang="tr-TR" dirty="0"/>
          </a:p>
        </p:txBody>
      </p:sp>
    </p:spTree>
    <p:extLst>
      <p:ext uri="{BB962C8B-B14F-4D97-AF65-F5344CB8AC3E}">
        <p14:creationId xmlns:p14="http://schemas.microsoft.com/office/powerpoint/2010/main" val="4184756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dörtgen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Başlık 1"/>
          <p:cNvSpPr>
            <a:spLocks noGrp="1"/>
          </p:cNvSpPr>
          <p:nvPr>
            <p:ph type="ctrTitle"/>
          </p:nvPr>
        </p:nvSpPr>
        <p:spPr>
          <a:xfrm>
            <a:off x="457200" y="4960137"/>
            <a:ext cx="7772400" cy="1463040"/>
          </a:xfrm>
        </p:spPr>
        <p:txBody>
          <a:bodyPr rtlCol="0" anchor="ctr">
            <a:normAutofit/>
          </a:bodyPr>
          <a:lstStyle>
            <a:lvl1pPr algn="r">
              <a:defRPr sz="5000" spc="200" baseline="0"/>
            </a:lvl1pPr>
          </a:lstStyle>
          <a:p>
            <a:pPr rtl="0"/>
            <a:r>
              <a:rPr lang="tr-TR" noProof="0"/>
              <a:t>Asıl başlık stili için tıklatın</a:t>
            </a:r>
            <a:endParaRPr lang="tr-TR" noProof="0" dirty="0"/>
          </a:p>
        </p:txBody>
      </p:sp>
      <p:sp>
        <p:nvSpPr>
          <p:cNvPr id="3" name="Alt Başlık 2"/>
          <p:cNvSpPr>
            <a:spLocks noGrp="1"/>
          </p:cNvSpPr>
          <p:nvPr>
            <p:ph type="subTitle" idx="1"/>
          </p:nvPr>
        </p:nvSpPr>
        <p:spPr>
          <a:xfrm>
            <a:off x="8610600" y="4960137"/>
            <a:ext cx="3200400" cy="1463040"/>
          </a:xfrm>
        </p:spPr>
        <p:txBody>
          <a:bodyPr lIns="91440" rIns="91440" rtlCol="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pPr rtl="0"/>
            <a:r>
              <a:rPr lang="tr-TR" noProof="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lvl1pPr algn="l">
              <a:defRPr/>
            </a:lvl1pPr>
          </a:lstStyle>
          <a:p>
            <a:pPr rtl="0"/>
            <a:fld id="{98DA42E9-8AC5-494B-9B81-48B259A718E2}" type="datetime1">
              <a:rPr lang="tr-TR" noProof="0" smtClean="0"/>
              <a:pPr rtl="0"/>
              <a:t>6.05.2020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cxnSp>
        <p:nvCxnSpPr>
          <p:cNvPr id="8" name="Düz Bağlayıcı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Dikey Metin Yer Tutucusu 2"/>
          <p:cNvSpPr>
            <a:spLocks noGrp="1"/>
          </p:cNvSpPr>
          <p:nvPr>
            <p:ph type="body" orient="vert" idx="1"/>
          </p:nvPr>
        </p:nvSpPr>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pPr rtl="0"/>
            <a:fld id="{358DD160-7AC4-4988-897E-E9C29ED6ADFC}" type="datetime1">
              <a:rPr lang="tr-TR" noProof="0" smtClean="0"/>
              <a:pPr rtl="0"/>
              <a:t>6.05.2020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1" y="762000"/>
            <a:ext cx="2628900" cy="5410200"/>
          </a:xfrm>
        </p:spPr>
        <p:txBody>
          <a:bodyPr vert="eaVert" lIns="45720" tIns="91440" rIns="45720" bIns="91440" rtlCol="0"/>
          <a:lstStyle/>
          <a:p>
            <a:pPr rtl="0"/>
            <a:r>
              <a:rPr lang="tr-TR" noProof="0"/>
              <a:t>Asıl başlık stili için tıklatın</a:t>
            </a:r>
            <a:endParaRPr lang="tr-TR" noProof="0" dirty="0"/>
          </a:p>
        </p:txBody>
      </p:sp>
      <p:sp>
        <p:nvSpPr>
          <p:cNvPr id="3" name="Dikey Metin Yer Tutucusu 2"/>
          <p:cNvSpPr>
            <a:spLocks noGrp="1"/>
          </p:cNvSpPr>
          <p:nvPr>
            <p:ph type="body" orient="vert" idx="1"/>
          </p:nvPr>
        </p:nvSpPr>
        <p:spPr>
          <a:xfrm>
            <a:off x="990601" y="762000"/>
            <a:ext cx="7581900" cy="5410200"/>
          </a:xfrm>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pPr rtl="0"/>
            <a:fld id="{2DD9ED58-0017-4E56-AA8B-8FF1ED00E3D8}" type="datetime1">
              <a:rPr lang="tr-TR" noProof="0" smtClean="0"/>
              <a:pPr rtl="0"/>
              <a:t>6.05.2020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cxnSp>
        <p:nvCxnSpPr>
          <p:cNvPr id="7" name="Düz Bağlayıcı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İçerik Yer Tutucusu 2"/>
          <p:cNvSpPr>
            <a:spLocks noGrp="1"/>
          </p:cNvSpPr>
          <p:nvPr>
            <p:ph idx="1"/>
          </p:nvPr>
        </p:nvSpPr>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pPr rtl="0"/>
            <a:fld id="{F8E75D30-A2CB-4E9E-B8F1-7F7F646B827E}" type="datetime1">
              <a:rPr lang="tr-TR" noProof="0" smtClean="0"/>
              <a:pPr rtl="0"/>
              <a:t>6.05.2020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Başlığı">
    <p:spTree>
      <p:nvGrpSpPr>
        <p:cNvPr id="1" name=""/>
        <p:cNvGrpSpPr/>
        <p:nvPr/>
      </p:nvGrpSpPr>
      <p:grpSpPr>
        <a:xfrm>
          <a:off x="0" y="0"/>
          <a:ext cx="0" cy="0"/>
          <a:chOff x="0" y="0"/>
          <a:chExt cx="0" cy="0"/>
        </a:xfrm>
      </p:grpSpPr>
      <p:sp>
        <p:nvSpPr>
          <p:cNvPr id="9" name="Dikdörtgen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Başlık 1"/>
          <p:cNvSpPr>
            <a:spLocks noGrp="1"/>
          </p:cNvSpPr>
          <p:nvPr>
            <p:ph type="title"/>
          </p:nvPr>
        </p:nvSpPr>
        <p:spPr>
          <a:xfrm>
            <a:off x="457200" y="4960137"/>
            <a:ext cx="7772400" cy="1463040"/>
          </a:xfrm>
        </p:spPr>
        <p:txBody>
          <a:bodyPr rtlCol="0" anchor="ctr">
            <a:normAutofit/>
          </a:bodyPr>
          <a:lstStyle>
            <a:lvl1pPr algn="r">
              <a:defRPr sz="5000" b="0" spc="200" baseline="0"/>
            </a:lvl1pPr>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8610600" y="4960137"/>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tr-TR" noProof="0"/>
              <a:t>Asıl metin stillerini düzenlemek için tıklatın</a:t>
            </a:r>
          </a:p>
        </p:txBody>
      </p:sp>
      <p:sp>
        <p:nvSpPr>
          <p:cNvPr id="4" name="Tarih Yer Tutucusu 3"/>
          <p:cNvSpPr>
            <a:spLocks noGrp="1"/>
          </p:cNvSpPr>
          <p:nvPr>
            <p:ph type="dt" sz="half" idx="10"/>
          </p:nvPr>
        </p:nvSpPr>
        <p:spPr/>
        <p:txBody>
          <a:bodyPr rtlCol="0"/>
          <a:lstStyle/>
          <a:p>
            <a:pPr rtl="0"/>
            <a:fld id="{9C8503C7-0366-4312-9865-F1F5C415C5D5}" type="datetime1">
              <a:rPr lang="tr-TR" noProof="0" smtClean="0"/>
              <a:pPr rtl="0"/>
              <a:t>6.05.2020</a:t>
            </a:fld>
            <a:endParaRPr lang="tr-TR" noProof="0" dirty="0"/>
          </a:p>
        </p:txBody>
      </p:sp>
      <p:sp>
        <p:nvSpPr>
          <p:cNvPr id="5" name="Alt Bilgi Yer Tutucusu 4"/>
          <p:cNvSpPr>
            <a:spLocks noGrp="1"/>
          </p:cNvSpPr>
          <p:nvPr>
            <p:ph type="ftr" sz="quarter" idx="11"/>
          </p:nvPr>
        </p:nvSpPr>
        <p:spPr/>
        <p:txBody>
          <a:bodyPr rtlCol="0"/>
          <a:lstStyle/>
          <a:p>
            <a:pPr rtl="0"/>
            <a:endParaRPr lang="tr-TR" noProof="0" dirty="0"/>
          </a:p>
        </p:txBody>
      </p:sp>
      <p:sp>
        <p:nvSpPr>
          <p:cNvPr id="6" name="Slayt Numarası Yer Tutucusu 5"/>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cxnSp>
        <p:nvCxnSpPr>
          <p:cNvPr id="8" name="Düz Bağlayıcı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024128" y="585216"/>
            <a:ext cx="9720072" cy="1499616"/>
          </a:xfrm>
        </p:spPr>
        <p:txBody>
          <a:bodyPr rtlCol="0"/>
          <a:lstStyle/>
          <a:p>
            <a:pPr rtl="0"/>
            <a:r>
              <a:rPr lang="tr-TR" noProof="0"/>
              <a:t>Asıl başlık stili için tıklatın</a:t>
            </a:r>
            <a:endParaRPr lang="tr-TR" noProof="0" dirty="0"/>
          </a:p>
        </p:txBody>
      </p:sp>
      <p:sp>
        <p:nvSpPr>
          <p:cNvPr id="3" name="İçerik Yer Tutucusu 2"/>
          <p:cNvSpPr>
            <a:spLocks noGrp="1"/>
          </p:cNvSpPr>
          <p:nvPr>
            <p:ph sz="half" idx="1"/>
          </p:nvPr>
        </p:nvSpPr>
        <p:spPr>
          <a:xfrm>
            <a:off x="1024127" y="2286000"/>
            <a:ext cx="4754880" cy="4023360"/>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İçerik Yer Tutucusu 3"/>
          <p:cNvSpPr>
            <a:spLocks noGrp="1"/>
          </p:cNvSpPr>
          <p:nvPr>
            <p:ph sz="half" idx="2"/>
          </p:nvPr>
        </p:nvSpPr>
        <p:spPr>
          <a:xfrm>
            <a:off x="5989320" y="2286000"/>
            <a:ext cx="4754880" cy="4023360"/>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Tarih Yer Tutucusu 4"/>
          <p:cNvSpPr>
            <a:spLocks noGrp="1"/>
          </p:cNvSpPr>
          <p:nvPr>
            <p:ph type="dt" sz="half" idx="10"/>
          </p:nvPr>
        </p:nvSpPr>
        <p:spPr/>
        <p:txBody>
          <a:bodyPr rtlCol="0"/>
          <a:lstStyle/>
          <a:p>
            <a:pPr rtl="0"/>
            <a:fld id="{994E29BD-453F-4E5B-BD83-B3707D4BB540}" type="datetime1">
              <a:rPr lang="tr-TR" noProof="0" smtClean="0"/>
              <a:pPr rtl="0"/>
              <a:t>6.05.2020</a:t>
            </a:fld>
            <a:endParaRPr lang="tr-TR" noProof="0" dirty="0"/>
          </a:p>
        </p:txBody>
      </p:sp>
      <p:sp>
        <p:nvSpPr>
          <p:cNvPr id="6" name="Alt Bilgi Yer Tutucusu 5"/>
          <p:cNvSpPr>
            <a:spLocks noGrp="1"/>
          </p:cNvSpPr>
          <p:nvPr>
            <p:ph type="ftr" sz="quarter" idx="11"/>
          </p:nvPr>
        </p:nvSpPr>
        <p:spPr/>
        <p:txBody>
          <a:bodyPr rtlCol="0"/>
          <a:lstStyle/>
          <a:p>
            <a:pPr rtl="0"/>
            <a:endParaRPr lang="tr-TR" noProof="0" dirty="0"/>
          </a:p>
        </p:txBody>
      </p:sp>
      <p:sp>
        <p:nvSpPr>
          <p:cNvPr id="7" name="Slayt Numarası Yer Tutucusu 6"/>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Başlık 9"/>
          <p:cNvSpPr>
            <a:spLocks noGrp="1"/>
          </p:cNvSpPr>
          <p:nvPr>
            <p:ph type="title"/>
          </p:nvPr>
        </p:nvSpPr>
        <p:spPr/>
        <p:txBody>
          <a:bodyPr rtlCol="0"/>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1024128" y="2179636"/>
            <a:ext cx="4754880" cy="822960"/>
          </a:xfrm>
        </p:spPr>
        <p:txBody>
          <a:bodyPr lIns="137160" rIns="137160" rtlCol="0" anchor="ctr">
            <a:normAutofit/>
          </a:bodyPr>
          <a:lstStyle>
            <a:lvl1pPr marL="0" indent="0">
              <a:spcBef>
                <a:spcPts val="0"/>
              </a:spcBef>
              <a:spcAft>
                <a:spcPts val="0"/>
              </a:spcAft>
              <a:buNone/>
              <a:defRPr sz="2300" b="0" cap="none" baseline="0">
                <a:solidFill>
                  <a:schemeClr val="accent1"/>
                </a:solidFill>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4" name="İçerik Yer Tutucusu 3"/>
          <p:cNvSpPr>
            <a:spLocks noGrp="1"/>
          </p:cNvSpPr>
          <p:nvPr>
            <p:ph sz="half" idx="2"/>
          </p:nvPr>
        </p:nvSpPr>
        <p:spPr>
          <a:xfrm>
            <a:off x="1024128" y="2967788"/>
            <a:ext cx="4754880" cy="3341572"/>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Metin Yer Tutucusu 4"/>
          <p:cNvSpPr>
            <a:spLocks noGrp="1"/>
          </p:cNvSpPr>
          <p:nvPr>
            <p:ph type="body" sz="quarter" idx="3"/>
          </p:nvPr>
        </p:nvSpPr>
        <p:spPr>
          <a:xfrm>
            <a:off x="5990888" y="2179636"/>
            <a:ext cx="4754880" cy="822960"/>
          </a:xfrm>
        </p:spPr>
        <p:txBody>
          <a:bodyPr lIns="137160" rIns="137160" rtlCol="0" anchor="ctr">
            <a:normAutofit/>
          </a:bodyPr>
          <a:lstStyle>
            <a:lvl1pPr marL="0" indent="0">
              <a:spcBef>
                <a:spcPts val="0"/>
              </a:spcBef>
              <a:spcAft>
                <a:spcPts val="0"/>
              </a:spcAft>
              <a:buNone/>
              <a:defRPr lang="en-US" sz="2300" b="0" kern="1200" cap="none" baseline="0" dirty="0">
                <a:solidFill>
                  <a:schemeClr val="accent1"/>
                </a:solidFill>
                <a:latin typeface="Calibri" panose="020F0502020204030204" pitchFamily="34"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noProof="0"/>
              <a:t>Asıl metin stillerini düzenlemek için tıklatın</a:t>
            </a:r>
          </a:p>
        </p:txBody>
      </p:sp>
      <p:sp>
        <p:nvSpPr>
          <p:cNvPr id="6" name="İçerik Yer Tutucusu 5"/>
          <p:cNvSpPr>
            <a:spLocks noGrp="1"/>
          </p:cNvSpPr>
          <p:nvPr>
            <p:ph sz="quarter" idx="4"/>
          </p:nvPr>
        </p:nvSpPr>
        <p:spPr>
          <a:xfrm>
            <a:off x="5990888" y="2967788"/>
            <a:ext cx="4754880" cy="3341572"/>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7" name="Tarih Yer Tutucusu 6"/>
          <p:cNvSpPr>
            <a:spLocks noGrp="1"/>
          </p:cNvSpPr>
          <p:nvPr>
            <p:ph type="dt" sz="half" idx="10"/>
          </p:nvPr>
        </p:nvSpPr>
        <p:spPr/>
        <p:txBody>
          <a:bodyPr rtlCol="0"/>
          <a:lstStyle/>
          <a:p>
            <a:pPr rtl="0"/>
            <a:fld id="{70644985-CE54-4AF4-9C9C-801F0B8CD3E8}" type="datetime1">
              <a:rPr lang="tr-TR" noProof="0" smtClean="0"/>
              <a:pPr rtl="0"/>
              <a:t>6.05.2020</a:t>
            </a:fld>
            <a:endParaRPr lang="tr-TR" noProof="0" dirty="0"/>
          </a:p>
        </p:txBody>
      </p:sp>
      <p:sp>
        <p:nvSpPr>
          <p:cNvPr id="8" name="Alt Bilgi Yer Tutucusu 7"/>
          <p:cNvSpPr>
            <a:spLocks noGrp="1"/>
          </p:cNvSpPr>
          <p:nvPr>
            <p:ph type="ftr" sz="quarter" idx="11"/>
          </p:nvPr>
        </p:nvSpPr>
        <p:spPr/>
        <p:txBody>
          <a:bodyPr rtlCol="0"/>
          <a:lstStyle/>
          <a:p>
            <a:pPr rtl="0"/>
            <a:endParaRPr lang="tr-TR" noProof="0" dirty="0"/>
          </a:p>
        </p:txBody>
      </p:sp>
      <p:sp>
        <p:nvSpPr>
          <p:cNvPr id="9" name="Slayt Numarası Yer Tutucusu 8"/>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Tarih Yer Tutucusu 2"/>
          <p:cNvSpPr>
            <a:spLocks noGrp="1"/>
          </p:cNvSpPr>
          <p:nvPr>
            <p:ph type="dt" sz="half" idx="10"/>
          </p:nvPr>
        </p:nvSpPr>
        <p:spPr/>
        <p:txBody>
          <a:bodyPr rtlCol="0"/>
          <a:lstStyle/>
          <a:p>
            <a:pPr rtl="0"/>
            <a:fld id="{80D33A27-D69E-47F0-868D-6CB18AD33318}" type="datetime1">
              <a:rPr lang="tr-TR" noProof="0" smtClean="0"/>
              <a:pPr rtl="0"/>
              <a:t>6.05.2020</a:t>
            </a:fld>
            <a:endParaRPr lang="tr-TR" noProof="0" dirty="0"/>
          </a:p>
        </p:txBody>
      </p:sp>
      <p:sp>
        <p:nvSpPr>
          <p:cNvPr id="4" name="Alt Bilgi Yer Tutucusu 3"/>
          <p:cNvSpPr>
            <a:spLocks noGrp="1"/>
          </p:cNvSpPr>
          <p:nvPr>
            <p:ph type="ftr" sz="quarter" idx="11"/>
          </p:nvPr>
        </p:nvSpPr>
        <p:spPr/>
        <p:txBody>
          <a:bodyPr rtlCol="0"/>
          <a:lstStyle/>
          <a:p>
            <a:pPr rtl="0"/>
            <a:endParaRPr lang="tr-TR" noProof="0" dirty="0"/>
          </a:p>
        </p:txBody>
      </p:sp>
      <p:sp>
        <p:nvSpPr>
          <p:cNvPr id="5" name="Slayt Numarası Yer Tutucusu 4"/>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351FBC9D-59D2-4339-976D-FD603253275B}" type="datetime1">
              <a:rPr lang="tr-TR" noProof="0" smtClean="0"/>
              <a:pPr rtl="0"/>
              <a:t>6.05.2020</a:t>
            </a:fld>
            <a:endParaRPr lang="tr-TR" noProof="0" dirty="0"/>
          </a:p>
        </p:txBody>
      </p:sp>
      <p:sp>
        <p:nvSpPr>
          <p:cNvPr id="3" name="Alt Bilgi Yer Tutucusu 2"/>
          <p:cNvSpPr>
            <a:spLocks noGrp="1"/>
          </p:cNvSpPr>
          <p:nvPr>
            <p:ph type="ftr" sz="quarter" idx="11"/>
          </p:nvPr>
        </p:nvSpPr>
        <p:spPr/>
        <p:txBody>
          <a:bodyPr rtlCol="0"/>
          <a:lstStyle/>
          <a:p>
            <a:pPr rtl="0"/>
            <a:endParaRPr lang="tr-TR" noProof="0" dirty="0"/>
          </a:p>
        </p:txBody>
      </p:sp>
      <p:sp>
        <p:nvSpPr>
          <p:cNvPr id="4" name="Slayt Numarası Yer Tutucusu 3"/>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8" name="Başlık 7"/>
          <p:cNvSpPr>
            <a:spLocks noGrp="1"/>
          </p:cNvSpPr>
          <p:nvPr>
            <p:ph type="title"/>
          </p:nvPr>
        </p:nvSpPr>
        <p:spPr>
          <a:xfrm>
            <a:off x="1024128" y="471509"/>
            <a:ext cx="4389120" cy="1737360"/>
          </a:xfrm>
        </p:spPr>
        <p:txBody>
          <a:bodyPr rtlCol="0">
            <a:noAutofit/>
          </a:bodyPr>
          <a:lstStyle>
            <a:lvl1pPr>
              <a:lnSpc>
                <a:spcPct val="80000"/>
              </a:lnSpc>
              <a:defRPr sz="4000"/>
            </a:lvl1pPr>
          </a:lstStyle>
          <a:p>
            <a:pPr rtl="0"/>
            <a:r>
              <a:rPr lang="tr-TR" noProof="0"/>
              <a:t>Asıl başlık stili için tıklatın</a:t>
            </a:r>
            <a:endParaRPr lang="tr-TR" noProof="0" dirty="0"/>
          </a:p>
        </p:txBody>
      </p:sp>
      <p:sp>
        <p:nvSpPr>
          <p:cNvPr id="3" name="İçerik Yer Tutucusu 2"/>
          <p:cNvSpPr>
            <a:spLocks noGrp="1"/>
          </p:cNvSpPr>
          <p:nvPr>
            <p:ph idx="1"/>
          </p:nvPr>
        </p:nvSpPr>
        <p:spPr>
          <a:xfrm>
            <a:off x="5715000" y="822960"/>
            <a:ext cx="5678424" cy="5184648"/>
          </a:xfrm>
        </p:spPr>
        <p:txBody>
          <a:bodyPr rtlCol="0"/>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Metin Yer Tutucusu 3"/>
          <p:cNvSpPr>
            <a:spLocks noGrp="1"/>
          </p:cNvSpPr>
          <p:nvPr>
            <p:ph type="body" sz="half" idx="2"/>
          </p:nvPr>
        </p:nvSpPr>
        <p:spPr>
          <a:xfrm>
            <a:off x="1024128" y="2257506"/>
            <a:ext cx="4389120" cy="3762294"/>
          </a:xfrm>
        </p:spPr>
        <p:txBody>
          <a:bodyPr lIns="91440" rIns="91440" rtlCol="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pPr rtl="0"/>
            <a:fld id="{41AA5F42-14ED-4A61-BB34-730D94D62CEE}" type="datetime1">
              <a:rPr lang="tr-TR" noProof="0" smtClean="0"/>
              <a:pPr rtl="0"/>
              <a:t>6.05.2020</a:t>
            </a:fld>
            <a:endParaRPr lang="tr-TR" noProof="0" dirty="0"/>
          </a:p>
        </p:txBody>
      </p:sp>
      <p:sp>
        <p:nvSpPr>
          <p:cNvPr id="6" name="Alt Bilgi Yer Tutucusu 5"/>
          <p:cNvSpPr>
            <a:spLocks noGrp="1"/>
          </p:cNvSpPr>
          <p:nvPr>
            <p:ph type="ftr" sz="quarter" idx="11"/>
          </p:nvPr>
        </p:nvSpPr>
        <p:spPr/>
        <p:txBody>
          <a:bodyPr rtlCol="0"/>
          <a:lstStyle/>
          <a:p>
            <a:pPr rtl="0"/>
            <a:endParaRPr lang="tr-TR" noProof="0" dirty="0"/>
          </a:p>
        </p:txBody>
      </p:sp>
      <p:sp>
        <p:nvSpPr>
          <p:cNvPr id="7" name="Slayt Numarası Yer Tutucusu 6"/>
          <p:cNvSpPr>
            <a:spLocks noGrp="1"/>
          </p:cNvSpPr>
          <p:nvPr>
            <p:ph type="sldNum" sz="quarter" idx="12"/>
          </p:nvPr>
        </p:nvSpPr>
        <p:spPr/>
        <p:txBody>
          <a:bodyPr rtlCol="0"/>
          <a:lstStyle/>
          <a:p>
            <a:pPr rtl="0"/>
            <a:fld id="{4FAB73BC-B049-4115-A692-8D63A059BFB8}" type="slidenum">
              <a:rPr lang="tr-TR" noProof="0" smtClean="0"/>
              <a:pPr rtl="0"/>
              <a:t>‹#›</a:t>
            </a:fld>
            <a:endParaRPr lang="tr-TR"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960138"/>
            <a:ext cx="7772400" cy="1463040"/>
          </a:xfrm>
        </p:spPr>
        <p:txBody>
          <a:bodyPr rtlCol="0" anchor="ctr">
            <a:normAutofit/>
          </a:bodyPr>
          <a:lstStyle>
            <a:lvl1pPr algn="r">
              <a:defRPr sz="5000" spc="200" baseline="0"/>
            </a:lvl1pPr>
          </a:lstStyle>
          <a:p>
            <a:pPr rtl="0"/>
            <a:r>
              <a:rPr lang="tr-TR" noProof="0"/>
              <a:t>Asıl başlık stili için tıklatın</a:t>
            </a:r>
            <a:endParaRPr lang="tr-TR" noProof="0" dirty="0"/>
          </a:p>
        </p:txBody>
      </p:sp>
      <p:sp>
        <p:nvSpPr>
          <p:cNvPr id="3" name="Resim Yer Tutucusu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8610600" y="4960138"/>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pPr rtl="0"/>
            <a:fld id="{00EC1C2E-42BF-4A4A-AA0A-C5009833FAE9}" type="datetime1">
              <a:rPr lang="tr-TR" noProof="0" smtClean="0"/>
              <a:pPr rtl="0"/>
              <a:t>6.05.2020</a:t>
            </a:fld>
            <a:endParaRPr lang="tr-TR" noProof="0" dirty="0"/>
          </a:p>
        </p:txBody>
      </p:sp>
      <p:sp>
        <p:nvSpPr>
          <p:cNvPr id="6" name="Alt Bilgi Yer Tutucusu 5"/>
          <p:cNvSpPr>
            <a:spLocks noGrp="1"/>
          </p:cNvSpPr>
          <p:nvPr>
            <p:ph type="ftr" sz="quarter" idx="11"/>
          </p:nvPr>
        </p:nvSpPr>
        <p:spPr/>
        <p:txBody>
          <a:bodyPr rtlCol="0"/>
          <a:lstStyle/>
          <a:p>
            <a:pPr rtl="0"/>
            <a:endParaRPr lang="tr-TR" noProof="0" dirty="0"/>
          </a:p>
        </p:txBody>
      </p:sp>
      <p:sp>
        <p:nvSpPr>
          <p:cNvPr id="7" name="Slayt Numarası Yer Tutucusu 6"/>
          <p:cNvSpPr>
            <a:spLocks noGrp="1"/>
          </p:cNvSpPr>
          <p:nvPr>
            <p:ph type="sldNum" sz="quarter" idx="12"/>
          </p:nvPr>
        </p:nvSpPr>
        <p:spPr/>
        <p:txBody>
          <a:bodyPr rtlCol="0"/>
          <a:lstStyle/>
          <a:p>
            <a:pPr rtl="0"/>
            <a:fld id="{867E5644-1E61-4311-A31E-84CB9C7AA8A9}" type="slidenum">
              <a:rPr lang="tr-TR" noProof="0" smtClean="0"/>
              <a:pPr rtl="0"/>
              <a:t>‹#›</a:t>
            </a:fld>
            <a:endParaRPr lang="tr-TR" noProof="0" dirty="0"/>
          </a:p>
        </p:txBody>
      </p:sp>
      <p:cxnSp>
        <p:nvCxnSpPr>
          <p:cNvPr id="8" name="Düz Bağlayıcı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Calibri" panose="020F0502020204030204" pitchFamily="34" charset="0"/>
              </a:defRPr>
            </a:lvl1pPr>
          </a:lstStyle>
          <a:p>
            <a:fld id="{E8E66F11-C330-4681-8E04-970B39CAB261}" type="datetime1">
              <a:rPr lang="tr-TR" noProof="0" smtClean="0"/>
              <a:pPr/>
              <a:t>6.05.2020</a:t>
            </a:fld>
            <a:endParaRPr lang="tr-TR" noProof="0" dirty="0"/>
          </a:p>
        </p:txBody>
      </p:sp>
      <p:sp>
        <p:nvSpPr>
          <p:cNvPr id="5" name="Alt Bilgi Yer Tutucusu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Calibri" panose="020F0502020204030204" pitchFamily="34" charset="0"/>
              </a:defRPr>
            </a:lvl1pPr>
          </a:lstStyle>
          <a:p>
            <a:endParaRPr lang="tr-TR" noProof="0" dirty="0"/>
          </a:p>
        </p:txBody>
      </p:sp>
      <p:sp>
        <p:nvSpPr>
          <p:cNvPr id="6" name="Slayt Numarası Yer Tutucusu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Calibri" panose="020F0502020204030204" pitchFamily="34" charset="0"/>
              </a:defRPr>
            </a:lvl1pPr>
          </a:lstStyle>
          <a:p>
            <a:fld id="{4FAB73BC-B049-4115-A692-8D63A059BFB8}" type="slidenum">
              <a:rPr lang="tr-TR" noProof="0" smtClean="0"/>
              <a:pPr/>
              <a:t>‹#›</a:t>
            </a:fld>
            <a:endParaRPr lang="tr-TR" noProof="0" dirty="0"/>
          </a:p>
        </p:txBody>
      </p:sp>
      <p:cxnSp>
        <p:nvCxnSpPr>
          <p:cNvPr id="7" name="Düz Bağlayıcı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Calibri" panose="020F0502020204030204" pitchFamily="34" charset="0"/>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Calibri" panose="020F0502020204030204" pitchFamily="34" charset="0"/>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Calibri" panose="020F0502020204030204" pitchFamily="34" charset="0"/>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Calibri" panose="020F0502020204030204" pitchFamily="34" charset="0"/>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Calibri" panose="020F0502020204030204" pitchFamily="34" charset="0"/>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Calibri" panose="020F0502020204030204" pitchFamily="34" charset="0"/>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230BD1B1-AA22-48F1-B3ED-579CD284605D}"/>
              </a:ext>
              <a:ext uri="{C183D7F6-B498-43B3-948B-1728B52AA6E4}">
                <adec:decorative xmlns:adec="http://schemas.microsoft.com/office/drawing/2017/decorative" val="1"/>
              </a:ext>
            </a:extLst>
          </p:cNvPr>
          <p:cNvPicPr>
            <a:picLocks noChangeAspect="1"/>
          </p:cNvPicPr>
          <p:nvPr/>
        </p:nvPicPr>
        <p:blipFill rotWithShape="1">
          <a:blip r:embed="rId3"/>
          <a:srcRect r="52444" b="-1"/>
          <a:stretch/>
        </p:blipFill>
        <p:spPr>
          <a:xfrm>
            <a:off x="20" y="975"/>
            <a:ext cx="12191980" cy="6858000"/>
          </a:xfrm>
          <a:prstGeom prst="rect">
            <a:avLst/>
          </a:prstGeom>
        </p:spPr>
      </p:pic>
      <p:sp>
        <p:nvSpPr>
          <p:cNvPr id="2" name="Başlık 1">
            <a:extLst>
              <a:ext uri="{FF2B5EF4-FFF2-40B4-BE49-F238E27FC236}">
                <a16:creationId xmlns:a16="http://schemas.microsoft.com/office/drawing/2014/main" id="{DE3D84FB-5D02-47D2-98FD-4F01A02E2AEA}"/>
              </a:ext>
            </a:extLst>
          </p:cNvPr>
          <p:cNvSpPr>
            <a:spLocks noGrp="1"/>
          </p:cNvSpPr>
          <p:nvPr>
            <p:ph type="ctrTitle"/>
          </p:nvPr>
        </p:nvSpPr>
        <p:spPr>
          <a:xfrm>
            <a:off x="4309349" y="3901611"/>
            <a:ext cx="7501651" cy="1090938"/>
          </a:xfrm>
        </p:spPr>
        <p:txBody>
          <a:bodyPr rtlCol="0" anchor="b">
            <a:normAutofit fontScale="90000"/>
          </a:bodyPr>
          <a:lstStyle/>
          <a:p>
            <a:pPr algn="l">
              <a:lnSpc>
                <a:spcPct val="120000"/>
              </a:lnSpc>
            </a:pPr>
            <a:r>
              <a:rPr lang="tr-TR" cap="none" dirty="0">
                <a:solidFill>
                  <a:schemeClr val="bg1"/>
                </a:solidFill>
                <a:highlight>
                  <a:srgbClr val="000000"/>
                </a:highlight>
                <a:latin typeface="Comic Sans MS" pitchFamily="66" charset="0"/>
              </a:rPr>
              <a:t>İŞLETME BÜYÜKLÜĞÜ </a:t>
            </a:r>
            <a:br>
              <a:rPr lang="tr-TR" cap="none" dirty="0">
                <a:solidFill>
                  <a:schemeClr val="bg1"/>
                </a:solidFill>
                <a:highlight>
                  <a:srgbClr val="000000"/>
                </a:highlight>
                <a:latin typeface="Comic Sans MS" pitchFamily="66" charset="0"/>
              </a:rPr>
            </a:br>
            <a:r>
              <a:rPr lang="tr-TR" cap="none" dirty="0">
                <a:solidFill>
                  <a:schemeClr val="bg1"/>
                </a:solidFill>
                <a:highlight>
                  <a:srgbClr val="000000"/>
                </a:highlight>
                <a:latin typeface="Comic Sans MS" pitchFamily="66" charset="0"/>
              </a:rPr>
              <a:t>VE KAPASİTE</a:t>
            </a:r>
          </a:p>
        </p:txBody>
      </p:sp>
    </p:spTree>
    <p:extLst>
      <p:ext uri="{BB962C8B-B14F-4D97-AF65-F5344CB8AC3E}">
        <p14:creationId xmlns:p14="http://schemas.microsoft.com/office/powerpoint/2010/main" val="3364170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24128" y="585216"/>
            <a:ext cx="9720072" cy="1058649"/>
          </a:xfrm>
        </p:spPr>
        <p:txBody>
          <a:bodyPr>
            <a:normAutofit/>
          </a:bodyPr>
          <a:lstStyle/>
          <a:p>
            <a:r>
              <a:rPr lang="tr-TR" sz="3600" b="1" dirty="0">
                <a:latin typeface="Comic Sans MS" pitchFamily="66" charset="0"/>
              </a:rPr>
              <a:t>İşletme Büyüklük Kriterleri</a:t>
            </a:r>
          </a:p>
        </p:txBody>
      </p:sp>
      <p:sp>
        <p:nvSpPr>
          <p:cNvPr id="3" name="2 İçerik Yer Tutucusu"/>
          <p:cNvSpPr>
            <a:spLocks noGrp="1"/>
          </p:cNvSpPr>
          <p:nvPr>
            <p:ph idx="1"/>
          </p:nvPr>
        </p:nvSpPr>
        <p:spPr>
          <a:xfrm>
            <a:off x="1024128" y="2152356"/>
            <a:ext cx="9720073" cy="4157003"/>
          </a:xfrm>
        </p:spPr>
        <p:txBody>
          <a:bodyPr>
            <a:noAutofit/>
          </a:bodyPr>
          <a:lstStyle/>
          <a:p>
            <a:pPr>
              <a:lnSpc>
                <a:spcPct val="110000"/>
              </a:lnSpc>
              <a:spcBef>
                <a:spcPts val="600"/>
              </a:spcBef>
              <a:spcAft>
                <a:spcPts val="0"/>
              </a:spcAft>
            </a:pPr>
            <a:r>
              <a:rPr lang="tr-TR" sz="2000" b="1" dirty="0">
                <a:latin typeface="Comic Sans MS" pitchFamily="66" charset="0"/>
              </a:rPr>
              <a:t>Niceliksel Büyüklük Kriterleri</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Yıllık satışlar</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Yıllık kâr</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Varlıklar</a:t>
            </a:r>
          </a:p>
          <a:p>
            <a:pPr lvl="2">
              <a:lnSpc>
                <a:spcPct val="110000"/>
              </a:lnSpc>
              <a:spcBef>
                <a:spcPts val="600"/>
              </a:spcBef>
              <a:spcAft>
                <a:spcPts val="0"/>
              </a:spcAft>
              <a:buClrTx/>
              <a:buFont typeface="Wingdings" pitchFamily="2" charset="2"/>
              <a:buChar char="q"/>
            </a:pPr>
            <a:r>
              <a:rPr lang="tr-TR" sz="2000" dirty="0" err="1">
                <a:latin typeface="Comic Sans MS" pitchFamily="66" charset="0"/>
              </a:rPr>
              <a:t>Özsermaye</a:t>
            </a:r>
            <a:r>
              <a:rPr lang="tr-TR" sz="2000" dirty="0">
                <a:latin typeface="Comic Sans MS" pitchFamily="66" charset="0"/>
              </a:rPr>
              <a:t> miktarı</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Yatırım toplamı</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Çalışan sayısı</a:t>
            </a:r>
            <a:br>
              <a:rPr lang="tr-TR" sz="1800" dirty="0">
                <a:latin typeface="Comic Sans MS" pitchFamily="66" charset="0"/>
              </a:rPr>
            </a:br>
            <a:endParaRPr lang="tr-TR" sz="1800" dirty="0">
              <a:latin typeface="Comic Sans MS" pitchFamily="66" charset="0"/>
            </a:endParaRPr>
          </a:p>
          <a:p>
            <a:pPr>
              <a:lnSpc>
                <a:spcPct val="110000"/>
              </a:lnSpc>
              <a:spcBef>
                <a:spcPts val="600"/>
              </a:spcBef>
              <a:spcAft>
                <a:spcPts val="0"/>
              </a:spcAft>
            </a:pPr>
            <a:br>
              <a:rPr lang="tr-TR" dirty="0">
                <a:latin typeface="Comic Sans MS" pitchFamily="66" charset="0"/>
              </a:rPr>
            </a:br>
            <a:endParaRPr lang="tr-TR" dirty="0">
              <a:latin typeface="Comic Sans MS" pitchFamily="66" charset="0"/>
            </a:endParaRPr>
          </a:p>
          <a:p>
            <a:endParaRPr lang="tr-TR"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24128" y="585216"/>
            <a:ext cx="9720072" cy="1058649"/>
          </a:xfrm>
        </p:spPr>
        <p:txBody>
          <a:bodyPr>
            <a:normAutofit/>
          </a:bodyPr>
          <a:lstStyle/>
          <a:p>
            <a:r>
              <a:rPr lang="tr-TR" sz="3600" b="1" dirty="0">
                <a:latin typeface="Comic Sans MS" pitchFamily="66" charset="0"/>
              </a:rPr>
              <a:t>İşletme Büyüklük Kriterleri</a:t>
            </a:r>
          </a:p>
        </p:txBody>
      </p:sp>
      <p:sp>
        <p:nvSpPr>
          <p:cNvPr id="3" name="2 İçerik Yer Tutucusu"/>
          <p:cNvSpPr>
            <a:spLocks noGrp="1"/>
          </p:cNvSpPr>
          <p:nvPr>
            <p:ph idx="1"/>
          </p:nvPr>
        </p:nvSpPr>
        <p:spPr>
          <a:xfrm>
            <a:off x="1024128" y="1571946"/>
            <a:ext cx="9720073" cy="4737414"/>
          </a:xfrm>
        </p:spPr>
        <p:txBody>
          <a:bodyPr>
            <a:noAutofit/>
          </a:bodyPr>
          <a:lstStyle/>
          <a:p>
            <a:pPr>
              <a:lnSpc>
                <a:spcPct val="110000"/>
              </a:lnSpc>
              <a:spcBef>
                <a:spcPts val="600"/>
              </a:spcBef>
              <a:spcAft>
                <a:spcPts val="0"/>
              </a:spcAft>
            </a:pPr>
            <a:br>
              <a:rPr lang="tr-TR" sz="1800" dirty="0">
                <a:latin typeface="Comic Sans MS" pitchFamily="66" charset="0"/>
              </a:rPr>
            </a:br>
            <a:endParaRPr lang="tr-TR" sz="1800" dirty="0">
              <a:latin typeface="Comic Sans MS" pitchFamily="66" charset="0"/>
            </a:endParaRPr>
          </a:p>
          <a:p>
            <a:pPr>
              <a:lnSpc>
                <a:spcPct val="110000"/>
              </a:lnSpc>
              <a:spcBef>
                <a:spcPts val="600"/>
              </a:spcBef>
              <a:spcAft>
                <a:spcPts val="0"/>
              </a:spcAft>
            </a:pPr>
            <a:r>
              <a:rPr lang="tr-TR" sz="2000" b="1" dirty="0">
                <a:latin typeface="Comic Sans MS" pitchFamily="66" charset="0"/>
              </a:rPr>
              <a:t>Niteliksel Büyüklük Kriterleri</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Sermayedarların sayısı</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Bölgeye yönelik olup olmama</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Endüstri dalındaki görece durum</a:t>
            </a:r>
          </a:p>
          <a:p>
            <a:pPr lvl="2">
              <a:lnSpc>
                <a:spcPct val="110000"/>
              </a:lnSpc>
              <a:spcBef>
                <a:spcPts val="600"/>
              </a:spcBef>
              <a:spcAft>
                <a:spcPts val="0"/>
              </a:spcAft>
              <a:buClrTx/>
              <a:buFont typeface="Wingdings" pitchFamily="2" charset="2"/>
              <a:buChar char="q"/>
            </a:pPr>
            <a:r>
              <a:rPr lang="tr-TR" sz="2000" dirty="0">
                <a:latin typeface="Comic Sans MS" pitchFamily="66" charset="0"/>
              </a:rPr>
              <a:t>Hukuki şekil</a:t>
            </a:r>
            <a:br>
              <a:rPr lang="tr-TR" dirty="0">
                <a:latin typeface="Comic Sans MS" pitchFamily="66" charset="0"/>
              </a:rPr>
            </a:br>
            <a:endParaRPr lang="tr-TR" dirty="0">
              <a:latin typeface="Comic Sans MS" pitchFamily="66" charset="0"/>
            </a:endParaRPr>
          </a:p>
          <a:p>
            <a:endParaRPr lang="tr-TR" dirty="0">
              <a:latin typeface="Comic Sans MS" pitchFamily="66" charset="0"/>
            </a:endParaRPr>
          </a:p>
        </p:txBody>
      </p:sp>
    </p:spTree>
    <p:extLst>
      <p:ext uri="{BB962C8B-B14F-4D97-AF65-F5344CB8AC3E}">
        <p14:creationId xmlns:p14="http://schemas.microsoft.com/office/powerpoint/2010/main" val="66688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57995" y="0"/>
            <a:ext cx="9720072" cy="1499616"/>
          </a:xfrm>
        </p:spPr>
        <p:txBody>
          <a:bodyPr>
            <a:normAutofit/>
          </a:bodyPr>
          <a:lstStyle/>
          <a:p>
            <a:pPr>
              <a:lnSpc>
                <a:spcPct val="110000"/>
              </a:lnSpc>
              <a:spcBef>
                <a:spcPts val="600"/>
              </a:spcBef>
            </a:pPr>
            <a:r>
              <a:rPr lang="tr-TR" sz="2800" b="1" dirty="0">
                <a:latin typeface="Comic Sans MS" pitchFamily="66" charset="0"/>
              </a:rPr>
              <a:t>İşletme Büyüklüğünü Etkileyen Faktörler</a:t>
            </a:r>
          </a:p>
        </p:txBody>
      </p:sp>
      <p:sp>
        <p:nvSpPr>
          <p:cNvPr id="3" name="2 İçerik Yer Tutucusu"/>
          <p:cNvSpPr>
            <a:spLocks noGrp="1"/>
          </p:cNvSpPr>
          <p:nvPr>
            <p:ph idx="1"/>
          </p:nvPr>
        </p:nvSpPr>
        <p:spPr>
          <a:xfrm>
            <a:off x="842482" y="1716258"/>
            <a:ext cx="10291524" cy="4887742"/>
          </a:xfrm>
        </p:spPr>
        <p:txBody>
          <a:bodyPr>
            <a:noAutofit/>
          </a:bodyPr>
          <a:lstStyle/>
          <a:p>
            <a:pPr algn="just">
              <a:lnSpc>
                <a:spcPct val="120000"/>
              </a:lnSpc>
              <a:spcBef>
                <a:spcPts val="600"/>
              </a:spcBef>
              <a:spcAft>
                <a:spcPts val="0"/>
              </a:spcAft>
            </a:pPr>
            <a:r>
              <a:rPr lang="tr-TR" sz="1800" b="1" dirty="0">
                <a:latin typeface="Comic Sans MS" pitchFamily="66" charset="0"/>
              </a:rPr>
              <a:t>a. Pazar şartları ve talep durumu: </a:t>
            </a:r>
          </a:p>
          <a:p>
            <a:pPr algn="just">
              <a:lnSpc>
                <a:spcPct val="120000"/>
              </a:lnSpc>
              <a:spcBef>
                <a:spcPts val="600"/>
              </a:spcBef>
              <a:spcAft>
                <a:spcPts val="0"/>
              </a:spcAft>
            </a:pPr>
            <a:r>
              <a:rPr lang="tr-TR" sz="1800" dirty="0">
                <a:latin typeface="Comic Sans MS" pitchFamily="66" charset="0"/>
              </a:rPr>
              <a:t>Pazar şartları ve talepteki artışa ilişkin tahminler işletmenin bugünkü talebe göre daha büyük olarak kurulmasını gerektirmekte, bu da zaman içinde beklenilen talep artışları gerçekleşinceye kadar kullanılmayan bir kısım atıl kapasitenin göze alınmasına yol açmaktadır. Atıl kapasitenin oluşması demek, birim başına maliyet masraflarının yüksek olması demektir. Talebin dinamik bir yapıya sahip olmasından kaynaklanan bu sorun, gelecekteki talep miktarını karşılayacak büyüklükte, ancak şimdiki talebe göre çalışma giderlerini koruyabilecek bir işletme büyüklüğünün belirlenmesi ile çözülebilir.</a:t>
            </a:r>
          </a:p>
        </p:txBody>
      </p:sp>
    </p:spTree>
    <p:extLst>
      <p:ext uri="{BB962C8B-B14F-4D97-AF65-F5344CB8AC3E}">
        <p14:creationId xmlns:p14="http://schemas.microsoft.com/office/powerpoint/2010/main" val="3581263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57995" y="0"/>
            <a:ext cx="9720072" cy="1499616"/>
          </a:xfrm>
        </p:spPr>
        <p:txBody>
          <a:bodyPr>
            <a:normAutofit/>
          </a:bodyPr>
          <a:lstStyle/>
          <a:p>
            <a:pPr>
              <a:lnSpc>
                <a:spcPct val="110000"/>
              </a:lnSpc>
              <a:spcBef>
                <a:spcPts val="600"/>
              </a:spcBef>
            </a:pPr>
            <a:r>
              <a:rPr lang="tr-TR" sz="2800" b="1" dirty="0">
                <a:latin typeface="Comic Sans MS" pitchFamily="66" charset="0"/>
              </a:rPr>
              <a:t>İşletme Büyüklüğünü Etkileyen Faktörler</a:t>
            </a:r>
          </a:p>
        </p:txBody>
      </p:sp>
      <p:sp>
        <p:nvSpPr>
          <p:cNvPr id="3" name="2 İçerik Yer Tutucusu"/>
          <p:cNvSpPr>
            <a:spLocks noGrp="1"/>
          </p:cNvSpPr>
          <p:nvPr>
            <p:ph idx="1"/>
          </p:nvPr>
        </p:nvSpPr>
        <p:spPr>
          <a:xfrm>
            <a:off x="772269" y="1788032"/>
            <a:ext cx="10291524" cy="3923452"/>
          </a:xfrm>
        </p:spPr>
        <p:txBody>
          <a:bodyPr>
            <a:noAutofit/>
          </a:bodyPr>
          <a:lstStyle/>
          <a:p>
            <a:pPr algn="just">
              <a:lnSpc>
                <a:spcPct val="120000"/>
              </a:lnSpc>
              <a:spcBef>
                <a:spcPts val="600"/>
              </a:spcBef>
              <a:spcAft>
                <a:spcPts val="0"/>
              </a:spcAft>
            </a:pPr>
            <a:r>
              <a:rPr lang="tr-TR" sz="1800" b="1" dirty="0">
                <a:latin typeface="Comic Sans MS" pitchFamily="66" charset="0"/>
              </a:rPr>
              <a:t>b. Kurucuların finansman imkanları ve yönetim becerileri: </a:t>
            </a:r>
            <a:r>
              <a:rPr lang="tr-TR" sz="1800" dirty="0">
                <a:latin typeface="Comic Sans MS" pitchFamily="66" charset="0"/>
              </a:rPr>
              <a:t>Mal üretimi ve satışı yapan işletmeler için sermaye sağlama imkânları büyük, orta veya küçük işletme kurmada belirleyici bir rol oynamaktadır. Tüm faaliyetler ve işçiler doğrudan doğruya girişimcinin kontrolü altındadır; ancak, bir kişi tarafından denetlenebilecek insan sayısı en fazla 30 - 40 civarı olacağından, işletme büyüklüğü de ona bağlı olur.</a:t>
            </a:r>
          </a:p>
          <a:p>
            <a:pPr algn="just">
              <a:lnSpc>
                <a:spcPct val="120000"/>
              </a:lnSpc>
              <a:spcBef>
                <a:spcPts val="600"/>
              </a:spcBef>
              <a:spcAft>
                <a:spcPts val="0"/>
              </a:spcAft>
            </a:pPr>
            <a:r>
              <a:rPr lang="tr-TR" sz="1800" dirty="0">
                <a:latin typeface="Comic Sans MS" pitchFamily="66" charset="0"/>
              </a:rPr>
              <a:t>Girişimcinin sermayesinin daha fazla ve yönetim yeteneğinin daha çok olduğu durumlarda orta büyüklükte işletme kurma yoluna gidilir. İşletme büyük işletme olarak kurulduğunda ise, işletmeden işletmeye farklı olmakla birlikte, genel olarak işbölümü ve makineleşme daha da yaygın olur. Çalışanlar çok daha fazla sayıyı bulur ve işletme organizasyonu daha karmaşık hale gelir.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nSpc>
                <a:spcPct val="110000"/>
              </a:lnSpc>
              <a:spcBef>
                <a:spcPts val="600"/>
              </a:spcBef>
            </a:pPr>
            <a:r>
              <a:rPr lang="tr-TR" sz="2800" b="1" dirty="0">
                <a:latin typeface="Comic Sans MS" pitchFamily="66" charset="0"/>
              </a:rPr>
              <a:t>Optimum İşletme Büyüklüğü</a:t>
            </a:r>
          </a:p>
        </p:txBody>
      </p:sp>
      <p:sp>
        <p:nvSpPr>
          <p:cNvPr id="3" name="2 İçerik Yer Tutucusu"/>
          <p:cNvSpPr>
            <a:spLocks noGrp="1"/>
          </p:cNvSpPr>
          <p:nvPr>
            <p:ph idx="1"/>
          </p:nvPr>
        </p:nvSpPr>
        <p:spPr>
          <a:xfrm>
            <a:off x="474133" y="1890446"/>
            <a:ext cx="11135665" cy="3553621"/>
          </a:xfrm>
        </p:spPr>
        <p:txBody>
          <a:bodyPr>
            <a:normAutofit lnSpcReduction="10000"/>
          </a:bodyPr>
          <a:lstStyle/>
          <a:p>
            <a:pPr marL="271463" indent="-271463" algn="just">
              <a:lnSpc>
                <a:spcPct val="120000"/>
              </a:lnSpc>
              <a:buClrTx/>
              <a:buFont typeface="Wingdings" pitchFamily="2" charset="2"/>
              <a:buChar char="q"/>
            </a:pPr>
            <a:r>
              <a:rPr lang="tr-TR" dirty="0">
                <a:latin typeface="Comic Sans MS" pitchFamily="66" charset="0"/>
              </a:rPr>
              <a:t>Ortalama maliyet masraflarının veya giderlerinin en düşük olduğu işletme büyüklüğü </a:t>
            </a:r>
            <a:r>
              <a:rPr lang="tr-TR" b="1" dirty="0">
                <a:latin typeface="Comic Sans MS" pitchFamily="66" charset="0"/>
              </a:rPr>
              <a:t>“optimum (en uygun) işletme büyüklüğü”</a:t>
            </a:r>
            <a:r>
              <a:rPr lang="tr-TR" dirty="0">
                <a:latin typeface="Comic Sans MS" pitchFamily="66" charset="0"/>
              </a:rPr>
              <a:t> olarak tanımlanır. </a:t>
            </a:r>
          </a:p>
          <a:p>
            <a:pPr marL="271463" indent="-271463" algn="just">
              <a:lnSpc>
                <a:spcPct val="120000"/>
              </a:lnSpc>
              <a:buClrTx/>
              <a:buFont typeface="Wingdings" pitchFamily="2" charset="2"/>
              <a:buChar char="q"/>
            </a:pPr>
            <a:r>
              <a:rPr lang="tr-TR" dirty="0">
                <a:latin typeface="Comic Sans MS" pitchFamily="66" charset="0"/>
              </a:rPr>
              <a:t>İşletme büyüklüğü küçükten optimum düzeye gelinceye kadar ortalama maliyetlerde bir azalma; optimum büyüklükte en düşük düzeye indikten sonra, aşırı büyüklüğe gidişte ise ortalama maliyetlerde bir artış görülür. </a:t>
            </a:r>
          </a:p>
          <a:p>
            <a:pPr marL="271463" indent="-271463" algn="just">
              <a:lnSpc>
                <a:spcPct val="120000"/>
              </a:lnSpc>
              <a:buClrTx/>
              <a:buFont typeface="Wingdings" pitchFamily="2" charset="2"/>
              <a:buChar char="q"/>
            </a:pPr>
            <a:r>
              <a:rPr lang="tr-TR" dirty="0">
                <a:latin typeface="Comic Sans MS" pitchFamily="66" charset="0"/>
              </a:rPr>
              <a:t>Büyüklükleri optimum ölçülerin dışında kalan işletmeler, optimum büyüklükteki işletmelere göre daha yüksek maliyetlerde çalışmak zorunda kalacaklarından onlarla rekabet etmekte güçlük çekerler.</a:t>
            </a:r>
          </a:p>
          <a:p>
            <a:pPr algn="just">
              <a:lnSpc>
                <a:spcPct val="120000"/>
              </a:lnSpc>
            </a:pPr>
            <a:endParaRPr lang="tr-TR"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24128" y="585216"/>
            <a:ext cx="9720072" cy="1048851"/>
          </a:xfrm>
        </p:spPr>
        <p:txBody>
          <a:bodyPr>
            <a:normAutofit/>
          </a:bodyPr>
          <a:lstStyle/>
          <a:p>
            <a:r>
              <a:rPr lang="tr-TR" sz="3200" b="1" cap="none" dirty="0">
                <a:latin typeface="Comic Sans MS" pitchFamily="66" charset="0"/>
              </a:rPr>
              <a:t>KAPASİTE VE KAPASİTE TÜRLERİ</a:t>
            </a:r>
          </a:p>
        </p:txBody>
      </p:sp>
      <p:sp>
        <p:nvSpPr>
          <p:cNvPr id="3" name="2 İçerik Yer Tutucusu"/>
          <p:cNvSpPr>
            <a:spLocks noGrp="1"/>
          </p:cNvSpPr>
          <p:nvPr>
            <p:ph idx="1"/>
          </p:nvPr>
        </p:nvSpPr>
        <p:spPr>
          <a:xfrm>
            <a:off x="1024128" y="1667933"/>
            <a:ext cx="9982539" cy="4641427"/>
          </a:xfrm>
        </p:spPr>
        <p:txBody>
          <a:bodyPr>
            <a:noAutofit/>
          </a:bodyPr>
          <a:lstStyle/>
          <a:p>
            <a:pPr>
              <a:lnSpc>
                <a:spcPct val="120000"/>
              </a:lnSpc>
            </a:pPr>
            <a:r>
              <a:rPr lang="tr-TR" sz="1900" b="1" dirty="0">
                <a:latin typeface="Comic Sans MS" pitchFamily="66" charset="0"/>
              </a:rPr>
              <a:t>İşletme kapasitesi;</a:t>
            </a:r>
          </a:p>
          <a:p>
            <a:pPr>
              <a:lnSpc>
                <a:spcPct val="120000"/>
              </a:lnSpc>
            </a:pPr>
            <a:r>
              <a:rPr lang="tr-TR" sz="1900" dirty="0">
                <a:latin typeface="Comic Sans MS" pitchFamily="66" charset="0"/>
              </a:rPr>
              <a:t>İşletmelerin mal veya hizmetleri üretebilme yetenek ve imkanlarının belli bir ölçü kullanılarak ifade edilmesine </a:t>
            </a:r>
            <a:r>
              <a:rPr lang="tr-TR" sz="1900" b="1" dirty="0">
                <a:latin typeface="Comic Sans MS" pitchFamily="66" charset="0"/>
              </a:rPr>
              <a:t>“işletme kapasitesi”</a:t>
            </a:r>
            <a:r>
              <a:rPr lang="tr-TR" sz="1900" dirty="0">
                <a:latin typeface="Comic Sans MS" pitchFamily="66" charset="0"/>
              </a:rPr>
              <a:t> denir</a:t>
            </a:r>
            <a:r>
              <a:rPr lang="tr-TR" sz="1900" b="1" dirty="0">
                <a:latin typeface="Comic Sans MS" pitchFamily="66" charset="0"/>
              </a:rPr>
              <a:t>. </a:t>
            </a:r>
          </a:p>
          <a:p>
            <a:pPr>
              <a:lnSpc>
                <a:spcPct val="120000"/>
              </a:lnSpc>
            </a:pPr>
            <a:r>
              <a:rPr lang="tr-TR" sz="1900" dirty="0">
                <a:latin typeface="Comic Sans MS" pitchFamily="66" charset="0"/>
              </a:rPr>
              <a:t>İşletme kapasitesinin ölçüsü olarak çoğunlukla “üretim” kullanılır ve bu ölçü belirli bir süre içindeki üretim miktarı olarak ifade edilir. </a:t>
            </a:r>
          </a:p>
          <a:p>
            <a:pPr>
              <a:lnSpc>
                <a:spcPct val="120000"/>
              </a:lnSpc>
            </a:pPr>
            <a:r>
              <a:rPr lang="tr-TR" sz="1900" dirty="0">
                <a:latin typeface="Comic Sans MS" pitchFamily="66" charset="0"/>
              </a:rPr>
              <a:t>Üretim biriminin fiziksel miktarıyla ilgili olan ölçüler, uzunluk, ağırlık, hacim veya sadece sayı olabilmektedir. Bazı durumlarda, belli bir sürede üretilen mal veya hizmetin değeri de kapasite ölçüsü olarak alınabilmektedir.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24128" y="585216"/>
            <a:ext cx="9720072" cy="1048851"/>
          </a:xfrm>
        </p:spPr>
        <p:txBody>
          <a:bodyPr>
            <a:normAutofit/>
          </a:bodyPr>
          <a:lstStyle/>
          <a:p>
            <a:r>
              <a:rPr lang="tr-TR" sz="3200" b="1" cap="none" dirty="0">
                <a:latin typeface="Comic Sans MS" pitchFamily="66" charset="0"/>
              </a:rPr>
              <a:t>KAPASİTE VE KAPASİTE TÜRLERİ</a:t>
            </a:r>
          </a:p>
        </p:txBody>
      </p:sp>
      <p:sp>
        <p:nvSpPr>
          <p:cNvPr id="3" name="2 İçerik Yer Tutucusu"/>
          <p:cNvSpPr>
            <a:spLocks noGrp="1"/>
          </p:cNvSpPr>
          <p:nvPr>
            <p:ph idx="1"/>
          </p:nvPr>
        </p:nvSpPr>
        <p:spPr>
          <a:xfrm>
            <a:off x="1024128" y="1667933"/>
            <a:ext cx="9982539" cy="4641427"/>
          </a:xfrm>
        </p:spPr>
        <p:txBody>
          <a:bodyPr>
            <a:noAutofit/>
          </a:bodyPr>
          <a:lstStyle/>
          <a:p>
            <a:pPr>
              <a:lnSpc>
                <a:spcPct val="120000"/>
              </a:lnSpc>
            </a:pPr>
            <a:r>
              <a:rPr lang="tr-TR" sz="2400" b="1" dirty="0">
                <a:latin typeface="Comic Sans MS" pitchFamily="66" charset="0"/>
              </a:rPr>
              <a:t>Kapasite türleri; </a:t>
            </a:r>
          </a:p>
          <a:p>
            <a:pPr lvl="2">
              <a:lnSpc>
                <a:spcPct val="120000"/>
              </a:lnSpc>
              <a:buClrTx/>
              <a:buFont typeface="Wingdings" pitchFamily="2" charset="2"/>
              <a:buChar char="q"/>
            </a:pPr>
            <a:r>
              <a:rPr lang="tr-TR" sz="2200" dirty="0">
                <a:latin typeface="Comic Sans MS" pitchFamily="66" charset="0"/>
              </a:rPr>
              <a:t> Teorik (maksimum) kapasite</a:t>
            </a:r>
          </a:p>
          <a:p>
            <a:pPr lvl="2">
              <a:lnSpc>
                <a:spcPct val="120000"/>
              </a:lnSpc>
              <a:buClrTx/>
              <a:buFont typeface="Wingdings" pitchFamily="2" charset="2"/>
              <a:buChar char="q"/>
            </a:pPr>
            <a:r>
              <a:rPr lang="tr-TR" sz="2200" dirty="0">
                <a:latin typeface="Comic Sans MS" pitchFamily="66" charset="0"/>
              </a:rPr>
              <a:t> Normal (pratik) kapasite</a:t>
            </a:r>
          </a:p>
          <a:p>
            <a:pPr lvl="2">
              <a:lnSpc>
                <a:spcPct val="120000"/>
              </a:lnSpc>
              <a:buClrTx/>
              <a:buFont typeface="Wingdings" pitchFamily="2" charset="2"/>
              <a:buChar char="q"/>
            </a:pPr>
            <a:r>
              <a:rPr lang="tr-TR" sz="2200" dirty="0">
                <a:latin typeface="Comic Sans MS" pitchFamily="66" charset="0"/>
              </a:rPr>
              <a:t> Optimum kapasite</a:t>
            </a:r>
          </a:p>
          <a:p>
            <a:pPr lvl="2">
              <a:lnSpc>
                <a:spcPct val="120000"/>
              </a:lnSpc>
              <a:buClrTx/>
              <a:buFont typeface="Wingdings" pitchFamily="2" charset="2"/>
              <a:buChar char="q"/>
            </a:pPr>
            <a:r>
              <a:rPr lang="tr-TR" sz="2200" dirty="0">
                <a:latin typeface="Comic Sans MS" pitchFamily="66" charset="0"/>
              </a:rPr>
              <a:t> Fiili kapasite</a:t>
            </a:r>
          </a:p>
          <a:p>
            <a:pPr lvl="2">
              <a:lnSpc>
                <a:spcPct val="120000"/>
              </a:lnSpc>
              <a:buClrTx/>
              <a:buFont typeface="Wingdings" pitchFamily="2" charset="2"/>
              <a:buChar char="q"/>
            </a:pPr>
            <a:r>
              <a:rPr lang="tr-TR" sz="2200" dirty="0">
                <a:latin typeface="Comic Sans MS" pitchFamily="66" charset="0"/>
              </a:rPr>
              <a:t> Atıl (boş) kapasite</a:t>
            </a:r>
          </a:p>
          <a:p>
            <a:pPr lvl="2">
              <a:lnSpc>
                <a:spcPct val="120000"/>
              </a:lnSpc>
              <a:buClrTx/>
              <a:buFont typeface="Wingdings" pitchFamily="2" charset="2"/>
              <a:buChar char="q"/>
            </a:pPr>
            <a:r>
              <a:rPr lang="tr-TR" sz="2200" dirty="0">
                <a:latin typeface="Comic Sans MS" pitchFamily="66" charset="0"/>
              </a:rPr>
              <a:t> Aşırı kapasite</a:t>
            </a:r>
          </a:p>
          <a:p>
            <a:pPr>
              <a:lnSpc>
                <a:spcPct val="120000"/>
              </a:lnSpc>
            </a:pPr>
            <a:endParaRPr lang="tr-TR" sz="1800" dirty="0">
              <a:latin typeface="Comic Sans MS"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f22378848 (2)">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_36807319_TF22378848.potx" id="{FA829434-90D8-42F3-AAD8-E0ADAE141A54}" vid="{81ABD5A3-FB1B-4CAC-9DBB-9DCD23BF5CAA}"/>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4F44C90D-2A62-4985-9618-3460247437B1}">
  <ds:schemaRefs>
    <ds:schemaRef ds:uri="http://schemas.microsoft.com/sharepoint/v3/contenttype/forms"/>
  </ds:schemaRefs>
</ds:datastoreItem>
</file>

<file path=customXml/itemProps2.xml><?xml version="1.0" encoding="utf-8"?>
<ds:datastoreItem xmlns:ds="http://schemas.openxmlformats.org/officeDocument/2006/customXml" ds:itemID="{B61EAB5F-88FC-4FAE-AE3C-037A3C365E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8A2F88-55C5-4ED1-9541-807C65424763}">
  <ds:schemaRefs>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tf22378848 (2)</Template>
  <TotalTime>0</TotalTime>
  <Words>93</Words>
  <Application>Microsoft Office PowerPoint</Application>
  <PresentationFormat>Geniş ekran</PresentationFormat>
  <Paragraphs>41</Paragraphs>
  <Slides>8</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Calibri</vt:lpstr>
      <vt:lpstr>Comic Sans MS</vt:lpstr>
      <vt:lpstr>Tw Cen MT</vt:lpstr>
      <vt:lpstr>Wingdings</vt:lpstr>
      <vt:lpstr>Wingdings 3</vt:lpstr>
      <vt:lpstr>tf22378848 (2)</vt:lpstr>
      <vt:lpstr>İŞLETME BÜYÜKLÜĞÜ  VE KAPASİTE</vt:lpstr>
      <vt:lpstr>İşletme Büyüklük Kriterleri</vt:lpstr>
      <vt:lpstr>İşletme Büyüklük Kriterleri</vt:lpstr>
      <vt:lpstr>İşletme Büyüklüğünü Etkileyen Faktörler</vt:lpstr>
      <vt:lpstr>İşletme Büyüklüğünü Etkileyen Faktörler</vt:lpstr>
      <vt:lpstr>Optimum İşletme Büyüklüğü</vt:lpstr>
      <vt:lpstr>KAPASİTE VE KAPASİTE TÜRLERİ</vt:lpstr>
      <vt:lpstr>KAPASİTE VE KAPASİTE TÜRLERİ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2020-05-02T05:38:56Z</dcterms:created>
  <dcterms:modified xsi:type="dcterms:W3CDTF">2020-05-06T00:32:21Z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