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22" r:id="rId2"/>
    <p:sldId id="338" r:id="rId3"/>
    <p:sldId id="324" r:id="rId4"/>
    <p:sldId id="325" r:id="rId5"/>
    <p:sldId id="340" r:id="rId6"/>
    <p:sldId id="326" r:id="rId7"/>
    <p:sldId id="328" r:id="rId8"/>
    <p:sldId id="329" r:id="rId9"/>
    <p:sldId id="333" r:id="rId10"/>
    <p:sldId id="332" r:id="rId11"/>
    <p:sldId id="341" r:id="rId12"/>
    <p:sldId id="334" r:id="rId13"/>
    <p:sldId id="335" r:id="rId14"/>
    <p:sldId id="336" r:id="rId15"/>
    <p:sldId id="337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048" autoAdjust="0"/>
  </p:normalViewPr>
  <p:slideViewPr>
    <p:cSldViewPr snapToGrid="0">
      <p:cViewPr varScale="1">
        <p:scale>
          <a:sx n="66" d="100"/>
          <a:sy n="66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3055E0-77D4-47F9-BE66-7880A78952C0}" type="datetimeFigureOut">
              <a:rPr lang="hu-HU" smtClean="0"/>
              <a:t>2020. 05. 11.</a:t>
            </a:fld>
            <a:endParaRPr lang="hu-H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D4AFAB-A96D-4067-A2DB-3F59D3A294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89794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buClrTx/>
              <a:buFontTx/>
              <a:buNone/>
            </a:pPr>
            <a:fld id="{70FD0AAA-3BD6-49CF-AE78-F37539C959DA}" type="slidenum">
              <a:rPr lang="hu-HU" altLang="hu-HU">
                <a:solidFill>
                  <a:srgbClr val="000000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rPr>
              <a:pPr>
                <a:buClrTx/>
                <a:buFontTx/>
                <a:buNone/>
              </a:pPr>
              <a:t>3</a:t>
            </a:fld>
            <a:endParaRPr lang="hu-HU" altLang="hu-HU">
              <a:solidFill>
                <a:srgbClr val="000000"/>
              </a:solidFill>
              <a:latin typeface="Times New Roman" panose="02020603050405020304" pitchFamily="18" charset="0"/>
              <a:ea typeface="DejaVu Sans" charset="0"/>
              <a:cs typeface="DejaVu Sans" charset="0"/>
            </a:endParaRPr>
          </a:p>
        </p:txBody>
      </p:sp>
      <p:sp>
        <p:nvSpPr>
          <p:cNvPr id="512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19937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4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5200" cy="480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744807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buClrTx/>
              <a:buFontTx/>
              <a:buNone/>
            </a:pPr>
            <a:fld id="{2ECB9B8C-F922-4B33-90EC-31E8B25F2057}" type="slidenum">
              <a:rPr lang="hu-HU" altLang="hu-HU">
                <a:solidFill>
                  <a:srgbClr val="000000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rPr>
              <a:pPr>
                <a:buClrTx/>
                <a:buFontTx/>
                <a:buNone/>
              </a:pPr>
              <a:t>14</a:t>
            </a:fld>
            <a:endParaRPr lang="hu-HU" altLang="hu-HU">
              <a:solidFill>
                <a:srgbClr val="000000"/>
              </a:solidFill>
              <a:latin typeface="Times New Roman" panose="02020603050405020304" pitchFamily="18" charset="0"/>
              <a:ea typeface="DejaVu Sans" charset="0"/>
              <a:cs typeface="DejaVu Sans" charset="0"/>
            </a:endParaRPr>
          </a:p>
        </p:txBody>
      </p:sp>
      <p:sp>
        <p:nvSpPr>
          <p:cNvPr id="2765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2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6011996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buClrTx/>
              <a:buFontTx/>
              <a:buNone/>
            </a:pPr>
            <a:fld id="{FF2B592D-052D-47FB-B651-31715212668E}" type="slidenum">
              <a:rPr lang="hu-HU" altLang="hu-HU">
                <a:solidFill>
                  <a:srgbClr val="000000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rPr>
              <a:pPr>
                <a:buClrTx/>
                <a:buFontTx/>
                <a:buNone/>
              </a:pPr>
              <a:t>15</a:t>
            </a:fld>
            <a:endParaRPr lang="hu-HU" altLang="hu-HU">
              <a:solidFill>
                <a:srgbClr val="000000"/>
              </a:solidFill>
              <a:latin typeface="Times New Roman" panose="02020603050405020304" pitchFamily="18" charset="0"/>
              <a:ea typeface="DejaVu Sans" charset="0"/>
              <a:cs typeface="DejaVu Sans" charset="0"/>
            </a:endParaRPr>
          </a:p>
        </p:txBody>
      </p:sp>
      <p:sp>
        <p:nvSpPr>
          <p:cNvPr id="2969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700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330503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buClrTx/>
              <a:buFontTx/>
              <a:buNone/>
            </a:pPr>
            <a:fld id="{8B564C73-A559-41B4-B408-C4FE89C4E820}" type="slidenum">
              <a:rPr lang="hu-HU" altLang="hu-HU">
                <a:solidFill>
                  <a:srgbClr val="000000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rPr>
              <a:pPr>
                <a:buClrTx/>
                <a:buFontTx/>
                <a:buNone/>
              </a:pPr>
              <a:t>6</a:t>
            </a:fld>
            <a:endParaRPr lang="hu-HU" altLang="hu-HU">
              <a:solidFill>
                <a:srgbClr val="000000"/>
              </a:solidFill>
              <a:latin typeface="Times New Roman" panose="02020603050405020304" pitchFamily="18" charset="0"/>
              <a:ea typeface="DejaVu Sans" charset="0"/>
              <a:cs typeface="DejaVu Sans" charset="0"/>
            </a:endParaRPr>
          </a:p>
        </p:txBody>
      </p:sp>
      <p:sp>
        <p:nvSpPr>
          <p:cNvPr id="819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4016272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buClrTx/>
              <a:buFontTx/>
              <a:buNone/>
            </a:pPr>
            <a:fld id="{D6090334-DD01-42C2-9198-45D82580E81F}" type="slidenum">
              <a:rPr lang="hu-HU" altLang="hu-HU">
                <a:solidFill>
                  <a:srgbClr val="000000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rPr>
              <a:pPr>
                <a:buClrTx/>
                <a:buFontTx/>
                <a:buNone/>
              </a:pPr>
              <a:t>7</a:t>
            </a:fld>
            <a:endParaRPr lang="hu-HU" altLang="hu-HU">
              <a:solidFill>
                <a:srgbClr val="000000"/>
              </a:solidFill>
              <a:latin typeface="Times New Roman" panose="02020603050405020304" pitchFamily="18" charset="0"/>
              <a:ea typeface="DejaVu Sans" charset="0"/>
              <a:cs typeface="DejaVu Sans" charset="0"/>
            </a:endParaRPr>
          </a:p>
        </p:txBody>
      </p:sp>
      <p:sp>
        <p:nvSpPr>
          <p:cNvPr id="1126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268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853495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buClrTx/>
              <a:buFontTx/>
              <a:buNone/>
            </a:pPr>
            <a:fld id="{CB1DE62F-AE25-4C45-A823-1D6C0F03BB7A}" type="slidenum">
              <a:rPr lang="hu-HU" altLang="hu-HU">
                <a:solidFill>
                  <a:srgbClr val="000000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rPr>
              <a:pPr>
                <a:buClrTx/>
                <a:buFontTx/>
                <a:buNone/>
              </a:pPr>
              <a:t>8</a:t>
            </a:fld>
            <a:endParaRPr lang="hu-HU" altLang="hu-HU">
              <a:solidFill>
                <a:srgbClr val="000000"/>
              </a:solidFill>
              <a:latin typeface="Times New Roman" panose="02020603050405020304" pitchFamily="18" charset="0"/>
              <a:ea typeface="DejaVu Sans" charset="0"/>
              <a:cs typeface="DejaVu Sans" charset="0"/>
            </a:endParaRPr>
          </a:p>
        </p:txBody>
      </p:sp>
      <p:sp>
        <p:nvSpPr>
          <p:cNvPr id="1331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6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6953030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buClrTx/>
              <a:buFontTx/>
              <a:buNone/>
            </a:pPr>
            <a:fld id="{F1C07A05-3614-4FD3-A8AD-18845FE550BE}" type="slidenum">
              <a:rPr lang="hu-HU" altLang="hu-HU">
                <a:solidFill>
                  <a:srgbClr val="000000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rPr>
              <a:pPr>
                <a:buClrTx/>
                <a:buFontTx/>
                <a:buNone/>
              </a:pPr>
              <a:t>9</a:t>
            </a:fld>
            <a:endParaRPr lang="hu-HU" altLang="hu-HU">
              <a:solidFill>
                <a:srgbClr val="000000"/>
              </a:solidFill>
              <a:latin typeface="Times New Roman" panose="02020603050405020304" pitchFamily="18" charset="0"/>
              <a:ea typeface="DejaVu Sans" charset="0"/>
              <a:cs typeface="DejaVu Sans" charset="0"/>
            </a:endParaRPr>
          </a:p>
        </p:txBody>
      </p:sp>
      <p:sp>
        <p:nvSpPr>
          <p:cNvPr id="2150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8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7952210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buClrTx/>
              <a:buFontTx/>
              <a:buNone/>
            </a:pPr>
            <a:fld id="{0F5B317B-674E-422D-AAC7-3B7F3A4D108D}" type="slidenum">
              <a:rPr lang="hu-HU" altLang="hu-HU">
                <a:solidFill>
                  <a:srgbClr val="000000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rPr>
              <a:pPr>
                <a:buClrTx/>
                <a:buFontTx/>
                <a:buNone/>
              </a:pPr>
              <a:t>10</a:t>
            </a:fld>
            <a:endParaRPr lang="hu-HU" altLang="hu-HU">
              <a:solidFill>
                <a:srgbClr val="000000"/>
              </a:solidFill>
              <a:latin typeface="Times New Roman" panose="02020603050405020304" pitchFamily="18" charset="0"/>
              <a:ea typeface="DejaVu Sans" charset="0"/>
              <a:cs typeface="DejaVu Sans" charset="0"/>
            </a:endParaRPr>
          </a:p>
        </p:txBody>
      </p:sp>
      <p:sp>
        <p:nvSpPr>
          <p:cNvPr id="1945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60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0418432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buClrTx/>
              <a:buFontTx/>
              <a:buNone/>
            </a:pPr>
            <a:fld id="{F1C07A05-3614-4FD3-A8AD-18845FE550BE}" type="slidenum">
              <a:rPr lang="hu-HU" altLang="hu-HU">
                <a:solidFill>
                  <a:srgbClr val="000000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rPr>
              <a:pPr>
                <a:buClrTx/>
                <a:buFontTx/>
                <a:buNone/>
              </a:pPr>
              <a:t>11</a:t>
            </a:fld>
            <a:endParaRPr lang="hu-HU" altLang="hu-HU">
              <a:solidFill>
                <a:srgbClr val="000000"/>
              </a:solidFill>
              <a:latin typeface="Times New Roman" panose="02020603050405020304" pitchFamily="18" charset="0"/>
              <a:ea typeface="DejaVu Sans" charset="0"/>
              <a:cs typeface="DejaVu Sans" charset="0"/>
            </a:endParaRPr>
          </a:p>
        </p:txBody>
      </p:sp>
      <p:sp>
        <p:nvSpPr>
          <p:cNvPr id="2150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8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8441538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buClrTx/>
              <a:buFontTx/>
              <a:buNone/>
            </a:pPr>
            <a:fld id="{2D39AA3E-77C3-4482-A09E-19EEEB280EFF}" type="slidenum">
              <a:rPr lang="hu-HU" altLang="hu-HU">
                <a:solidFill>
                  <a:srgbClr val="000000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rPr>
              <a:pPr>
                <a:buClrTx/>
                <a:buFontTx/>
                <a:buNone/>
              </a:pPr>
              <a:t>12</a:t>
            </a:fld>
            <a:endParaRPr lang="hu-HU" altLang="hu-HU">
              <a:solidFill>
                <a:srgbClr val="000000"/>
              </a:solidFill>
              <a:latin typeface="Times New Roman" panose="02020603050405020304" pitchFamily="18" charset="0"/>
              <a:ea typeface="DejaVu Sans" charset="0"/>
              <a:cs typeface="DejaVu Sans" charset="0"/>
            </a:endParaRPr>
          </a:p>
        </p:txBody>
      </p:sp>
      <p:sp>
        <p:nvSpPr>
          <p:cNvPr id="2355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6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2510493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buClrTx/>
              <a:buFontTx/>
              <a:buNone/>
            </a:pPr>
            <a:fld id="{7E735BA7-7E6D-4893-AAEF-15F33B9D394C}" type="slidenum">
              <a:rPr lang="hu-HU" altLang="hu-HU">
                <a:solidFill>
                  <a:srgbClr val="000000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rPr>
              <a:pPr>
                <a:buClrTx/>
                <a:buFontTx/>
                <a:buNone/>
              </a:pPr>
              <a:t>13</a:t>
            </a:fld>
            <a:endParaRPr lang="hu-HU" altLang="hu-HU">
              <a:solidFill>
                <a:srgbClr val="000000"/>
              </a:solidFill>
              <a:latin typeface="Times New Roman" panose="02020603050405020304" pitchFamily="18" charset="0"/>
              <a:ea typeface="DejaVu Sans" charset="0"/>
              <a:cs typeface="DejaVu Sans" charset="0"/>
            </a:endParaRPr>
          </a:p>
        </p:txBody>
      </p:sp>
      <p:sp>
        <p:nvSpPr>
          <p:cNvPr id="2560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4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126465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4967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9148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292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21" y="273050"/>
            <a:ext cx="10963435" cy="11366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altLang="hu-HU"/>
              <a:t>2016. 11. 2.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BCBA70-07DE-4421-91C5-74CC74047996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338543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9080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843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3652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764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2623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6218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3108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9373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2590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mek.oszk.hu/01900/01902/html/cd6/kepek/tortenelem/to075bi8112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72445" y="3640254"/>
            <a:ext cx="5319433" cy="2076333"/>
          </a:xfrm>
        </p:spPr>
        <p:txBody>
          <a:bodyPr anchor="t">
            <a:normAutofit/>
          </a:bodyPr>
          <a:lstStyle/>
          <a:p>
            <a:pPr algn="l"/>
            <a:r>
              <a:rPr lang="hu-HU" sz="4800" dirty="0"/>
              <a:t>Mikes Kelemen</a:t>
            </a:r>
            <a:br>
              <a:rPr lang="hu-HU" sz="4800" dirty="0"/>
            </a:br>
            <a:r>
              <a:rPr lang="hu-HU" sz="4800" dirty="0"/>
              <a:t>1690–1761</a:t>
            </a:r>
            <a:r>
              <a:rPr lang="hu-HU" sz="4800" dirty="0">
                <a:latin typeface="Candara" panose="020E0502030303020204" pitchFamily="34" charset="0"/>
              </a:rPr>
              <a:t/>
            </a:r>
            <a:br>
              <a:rPr lang="hu-HU" sz="4800" dirty="0">
                <a:latin typeface="Candara" panose="020E0502030303020204" pitchFamily="34" charset="0"/>
              </a:rPr>
            </a:br>
            <a:endParaRPr lang="tr-TR" sz="4800" dirty="0">
              <a:latin typeface="Candara" panose="020E0502030303020204" pitchFamily="34" charset="0"/>
            </a:endParaRPr>
          </a:p>
        </p:txBody>
      </p:sp>
      <p:sp>
        <p:nvSpPr>
          <p:cNvPr id="71" name="Freeform: Shape 70">
            <a:extLst>
              <a:ext uri="{FF2B5EF4-FFF2-40B4-BE49-F238E27FC236}">
                <a16:creationId xmlns="" xmlns:a16="http://schemas.microsoft.com/office/drawing/2014/main" id="{2C6334C2-F73F-4B3B-A626-DD5F69DF6E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V="1">
            <a:off x="0" y="0"/>
            <a:ext cx="5389868" cy="6374535"/>
          </a:xfrm>
          <a:custGeom>
            <a:avLst/>
            <a:gdLst>
              <a:gd name="connsiteX0" fmla="*/ 620377 w 5389868"/>
              <a:gd name="connsiteY0" fmla="*/ 6374535 h 6374535"/>
              <a:gd name="connsiteX1" fmla="*/ 3459520 w 5389868"/>
              <a:gd name="connsiteY1" fmla="*/ 6374535 h 6374535"/>
              <a:gd name="connsiteX2" fmla="*/ 3638761 w 5389868"/>
              <a:gd name="connsiteY2" fmla="*/ 6288190 h 6374535"/>
              <a:gd name="connsiteX3" fmla="*/ 5389868 w 5389868"/>
              <a:gd name="connsiteY3" fmla="*/ 3346018 h 6374535"/>
              <a:gd name="connsiteX4" fmla="*/ 2043850 w 5389868"/>
              <a:gd name="connsiteY4" fmla="*/ 0 h 6374535"/>
              <a:gd name="connsiteX5" fmla="*/ 139826 w 5389868"/>
              <a:gd name="connsiteY5" fmla="*/ 594192 h 6374535"/>
              <a:gd name="connsiteX6" fmla="*/ 0 w 5389868"/>
              <a:gd name="connsiteY6" fmla="*/ 700065 h 6374535"/>
              <a:gd name="connsiteX7" fmla="*/ 0 w 5389868"/>
              <a:gd name="connsiteY7" fmla="*/ 5991971 h 6374535"/>
              <a:gd name="connsiteX8" fmla="*/ 139827 w 5389868"/>
              <a:gd name="connsiteY8" fmla="*/ 6097845 h 6374535"/>
              <a:gd name="connsiteX9" fmla="*/ 378347 w 5389868"/>
              <a:gd name="connsiteY9" fmla="*/ 6248727 h 6374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89868" h="6374535">
                <a:moveTo>
                  <a:pt x="620377" y="6374535"/>
                </a:moveTo>
                <a:lnTo>
                  <a:pt x="3459520" y="6374535"/>
                </a:lnTo>
                <a:lnTo>
                  <a:pt x="3638761" y="6288190"/>
                </a:lnTo>
                <a:cubicBezTo>
                  <a:pt x="4681799" y="5721578"/>
                  <a:pt x="5389868" y="4616487"/>
                  <a:pt x="5389868" y="3346018"/>
                </a:cubicBezTo>
                <a:cubicBezTo>
                  <a:pt x="5389868" y="1498063"/>
                  <a:pt x="3891805" y="0"/>
                  <a:pt x="2043850" y="0"/>
                </a:cubicBezTo>
                <a:cubicBezTo>
                  <a:pt x="1336430" y="0"/>
                  <a:pt x="680285" y="219535"/>
                  <a:pt x="139826" y="594192"/>
                </a:cubicBezTo>
                <a:lnTo>
                  <a:pt x="0" y="700065"/>
                </a:lnTo>
                <a:lnTo>
                  <a:pt x="0" y="5991971"/>
                </a:lnTo>
                <a:lnTo>
                  <a:pt x="139827" y="6097845"/>
                </a:lnTo>
                <a:cubicBezTo>
                  <a:pt x="217035" y="6151367"/>
                  <a:pt x="296605" y="6201724"/>
                  <a:pt x="378347" y="624872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0"/>
            <a:ext cx="5008728" cy="6210619"/>
          </a:xfrm>
          <a:custGeom>
            <a:avLst/>
            <a:gdLst/>
            <a:ahLst/>
            <a:cxnLst/>
            <a:rect l="l" t="t" r="r" b="b"/>
            <a:pathLst>
              <a:path w="5234519" h="6210629">
                <a:moveTo>
                  <a:pt x="1082595" y="0"/>
                </a:moveTo>
                <a:lnTo>
                  <a:pt x="3027450" y="0"/>
                </a:lnTo>
                <a:lnTo>
                  <a:pt x="3291029" y="96471"/>
                </a:lnTo>
                <a:cubicBezTo>
                  <a:pt x="4433137" y="579542"/>
                  <a:pt x="5234519" y="1710443"/>
                  <a:pt x="5234519" y="3028517"/>
                </a:cubicBezTo>
                <a:cubicBezTo>
                  <a:pt x="5234519" y="4785949"/>
                  <a:pt x="3809839" y="6210629"/>
                  <a:pt x="2052407" y="6210629"/>
                </a:cubicBezTo>
                <a:cubicBezTo>
                  <a:pt x="1283531" y="6210629"/>
                  <a:pt x="578345" y="5937936"/>
                  <a:pt x="28288" y="5483989"/>
                </a:cubicBezTo>
                <a:lnTo>
                  <a:pt x="0" y="5458279"/>
                </a:lnTo>
                <a:lnTo>
                  <a:pt x="0" y="598754"/>
                </a:lnTo>
                <a:lnTo>
                  <a:pt x="28288" y="573044"/>
                </a:lnTo>
                <a:cubicBezTo>
                  <a:pt x="303317" y="346070"/>
                  <a:pt x="617127" y="164410"/>
                  <a:pt x="958290" y="3949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>
            <a:extLst>
              <a:ext uri="{FF2B5EF4-FFF2-40B4-BE49-F238E27FC236}">
                <a16:creationId xmlns="" xmlns:a16="http://schemas.microsoft.com/office/drawing/2014/main" id="{7D2BE731-5172-4164-8C3A-37CDE93B12A6}"/>
              </a:ext>
            </a:extLst>
          </p:cNvPr>
          <p:cNvSpPr/>
          <p:nvPr/>
        </p:nvSpPr>
        <p:spPr>
          <a:xfrm>
            <a:off x="10450433" y="6488668"/>
            <a:ext cx="174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hu.wikipedia.org</a:t>
            </a:r>
          </a:p>
        </p:txBody>
      </p:sp>
    </p:spTree>
    <p:extLst>
      <p:ext uri="{BB962C8B-B14F-4D97-AF65-F5344CB8AC3E}">
        <p14:creationId xmlns:p14="http://schemas.microsoft.com/office/powerpoint/2010/main" val="31771417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746628" y="1783959"/>
            <a:ext cx="4645250" cy="288911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1000"/>
              </a:spcAft>
              <a:buClrTx/>
            </a:pPr>
            <a:r>
              <a:rPr lang="en-US" altLang="hu-HU" sz="6000" b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1711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1000"/>
              </a:spcAft>
              <a:buClrTx/>
            </a:pPr>
            <a:r>
              <a:rPr lang="en-US" altLang="hu-HU" sz="6000" b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Szatmári Béke</a:t>
            </a:r>
          </a:p>
        </p:txBody>
      </p:sp>
      <p:sp>
        <p:nvSpPr>
          <p:cNvPr id="72" name="Freeform: Shape 71">
            <a:extLst>
              <a:ext uri="{FF2B5EF4-FFF2-40B4-BE49-F238E27FC236}">
                <a16:creationId xmlns="" xmlns:a16="http://schemas.microsoft.com/office/drawing/2014/main" id="{1DB7C82F-AB7E-4F0C-B829-FA1B9C41518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434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7" r="8719" b="-2"/>
          <a:stretch/>
        </p:blipFill>
        <p:spPr bwMode="auto">
          <a:xfrm>
            <a:off x="20" y="10"/>
            <a:ext cx="6024134" cy="6857990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815C2A58-B034-4780-B945-F255A52819AE}"/>
              </a:ext>
            </a:extLst>
          </p:cNvPr>
          <p:cNvSpPr/>
          <p:nvPr/>
        </p:nvSpPr>
        <p:spPr>
          <a:xfrm>
            <a:off x="10450433" y="6488668"/>
            <a:ext cx="174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hu.wikipedia.org</a:t>
            </a:r>
          </a:p>
        </p:txBody>
      </p:sp>
    </p:spTree>
    <p:extLst>
      <p:ext uri="{BB962C8B-B14F-4D97-AF65-F5344CB8AC3E}">
        <p14:creationId xmlns:p14="http://schemas.microsoft.com/office/powerpoint/2010/main" val="36430068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3260543" y="2412083"/>
            <a:ext cx="6047588" cy="3239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88" tIns="44994" rIns="89988" bIns="44994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 algn="ctr">
              <a:spcBef>
                <a:spcPts val="1200"/>
              </a:spcBef>
              <a:spcAft>
                <a:spcPts val="1000"/>
              </a:spcAft>
              <a:buClrTx/>
            </a:pPr>
            <a:r>
              <a:rPr lang="hu-HU" altLang="hu-HU" sz="7199" b="1" dirty="0">
                <a:latin typeface="+mj-lt"/>
                <a:ea typeface="MinionPro-Regular" charset="0"/>
                <a:cs typeface="MinionPro-Regular" charset="0"/>
              </a:rPr>
              <a:t>Rákóczi emléke Budapesten</a:t>
            </a:r>
          </a:p>
        </p:txBody>
      </p:sp>
    </p:spTree>
    <p:extLst>
      <p:ext uri="{BB962C8B-B14F-4D97-AF65-F5344CB8AC3E}">
        <p14:creationId xmlns:p14="http://schemas.microsoft.com/office/powerpoint/2010/main" val="5137449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/>
          <p:cNvSpPr txBox="1">
            <a:spLocks noChangeArrowheads="1"/>
          </p:cNvSpPr>
          <p:nvPr/>
        </p:nvSpPr>
        <p:spPr bwMode="auto">
          <a:xfrm>
            <a:off x="1414226" y="2663222"/>
            <a:ext cx="4524973" cy="207633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1000"/>
              </a:spcAft>
              <a:buClrTx/>
            </a:pPr>
            <a:r>
              <a:rPr lang="hu-HU" altLang="hu-HU" sz="48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 </a:t>
            </a:r>
            <a:r>
              <a:rPr lang="en-US" altLang="hu-HU" sz="4800" b="1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Rákóczi</a:t>
            </a:r>
            <a:r>
              <a:rPr lang="en-US" altLang="hu-HU" sz="48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hu-HU" sz="48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út</a:t>
            </a:r>
            <a:endParaRPr lang="en-US" altLang="hu-HU" sz="48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2535" name="Freeform: Shape 137">
            <a:extLst>
              <a:ext uri="{FF2B5EF4-FFF2-40B4-BE49-F238E27FC236}">
                <a16:creationId xmlns="" xmlns:a16="http://schemas.microsoft.com/office/drawing/2014/main" id="{BCC55ACC-A2F6-403C-A3A4-D59B3734D45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857312" y="381000"/>
            <a:ext cx="6334689" cy="6477000"/>
          </a:xfrm>
          <a:custGeom>
            <a:avLst/>
            <a:gdLst>
              <a:gd name="connsiteX0" fmla="*/ 3561588 w 6334689"/>
              <a:gd name="connsiteY0" fmla="*/ 0 h 6477000"/>
              <a:gd name="connsiteX1" fmla="*/ 6309883 w 6334689"/>
              <a:gd name="connsiteY1" fmla="*/ 1296087 h 6477000"/>
              <a:gd name="connsiteX2" fmla="*/ 6334689 w 6334689"/>
              <a:gd name="connsiteY2" fmla="*/ 1329261 h 6477000"/>
              <a:gd name="connsiteX3" fmla="*/ 6334689 w 6334689"/>
              <a:gd name="connsiteY3" fmla="*/ 5793916 h 6477000"/>
              <a:gd name="connsiteX4" fmla="*/ 6309883 w 6334689"/>
              <a:gd name="connsiteY4" fmla="*/ 5827089 h 6477000"/>
              <a:gd name="connsiteX5" fmla="*/ 5760467 w 6334689"/>
              <a:gd name="connsiteY5" fmla="*/ 6363539 h 6477000"/>
              <a:gd name="connsiteX6" fmla="*/ 5607796 w 6334689"/>
              <a:gd name="connsiteY6" fmla="*/ 6477000 h 6477000"/>
              <a:gd name="connsiteX7" fmla="*/ 1519571 w 6334689"/>
              <a:gd name="connsiteY7" fmla="*/ 6477000 h 6477000"/>
              <a:gd name="connsiteX8" fmla="*/ 1296088 w 6334689"/>
              <a:gd name="connsiteY8" fmla="*/ 6309883 h 6477000"/>
              <a:gd name="connsiteX9" fmla="*/ 0 w 6334689"/>
              <a:gd name="connsiteY9" fmla="*/ 3561588 h 6477000"/>
              <a:gd name="connsiteX10" fmla="*/ 3561588 w 6334689"/>
              <a:gd name="connsiteY10" fmla="*/ 0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334689" h="6477000">
                <a:moveTo>
                  <a:pt x="3561588" y="0"/>
                </a:moveTo>
                <a:cubicBezTo>
                  <a:pt x="4668032" y="0"/>
                  <a:pt x="5656635" y="504534"/>
                  <a:pt x="6309883" y="1296087"/>
                </a:cubicBezTo>
                <a:lnTo>
                  <a:pt x="6334689" y="1329261"/>
                </a:lnTo>
                <a:lnTo>
                  <a:pt x="6334689" y="5793916"/>
                </a:lnTo>
                <a:lnTo>
                  <a:pt x="6309883" y="5827089"/>
                </a:lnTo>
                <a:cubicBezTo>
                  <a:pt x="6146571" y="6024977"/>
                  <a:pt x="5962299" y="6204927"/>
                  <a:pt x="5760467" y="6363539"/>
                </a:cubicBezTo>
                <a:lnTo>
                  <a:pt x="5607796" y="6477000"/>
                </a:lnTo>
                <a:lnTo>
                  <a:pt x="1519571" y="6477000"/>
                </a:lnTo>
                <a:lnTo>
                  <a:pt x="1296088" y="6309883"/>
                </a:lnTo>
                <a:cubicBezTo>
                  <a:pt x="504535" y="5656635"/>
                  <a:pt x="0" y="4668032"/>
                  <a:pt x="0" y="3561588"/>
                </a:cubicBezTo>
                <a:cubicBezTo>
                  <a:pt x="0" y="1594577"/>
                  <a:pt x="1594577" y="0"/>
                  <a:pt x="356158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5" r="14455"/>
          <a:stretch/>
        </p:blipFill>
        <p:spPr bwMode="auto">
          <a:xfrm>
            <a:off x="6021086" y="544777"/>
            <a:ext cx="6170914" cy="6313225"/>
          </a:xfrm>
          <a:custGeom>
            <a:avLst/>
            <a:gdLst/>
            <a:ahLst/>
            <a:cxnLst/>
            <a:rect l="l" t="t" r="r" b="b"/>
            <a:pathLst>
              <a:path w="6170914" h="6313225">
                <a:moveTo>
                  <a:pt x="3397813" y="0"/>
                </a:moveTo>
                <a:cubicBezTo>
                  <a:pt x="4453378" y="0"/>
                  <a:pt x="5396522" y="481334"/>
                  <a:pt x="6019731" y="1236489"/>
                </a:cubicBezTo>
                <a:lnTo>
                  <a:pt x="6170914" y="1438663"/>
                </a:lnTo>
                <a:lnTo>
                  <a:pt x="6170914" y="5356963"/>
                </a:lnTo>
                <a:lnTo>
                  <a:pt x="6019731" y="5559138"/>
                </a:lnTo>
                <a:cubicBezTo>
                  <a:pt x="5786028" y="5842321"/>
                  <a:pt x="5507333" y="6086998"/>
                  <a:pt x="5194591" y="6282226"/>
                </a:cubicBezTo>
                <a:lnTo>
                  <a:pt x="5141791" y="6313225"/>
                </a:lnTo>
                <a:lnTo>
                  <a:pt x="1659199" y="6313225"/>
                </a:lnTo>
                <a:lnTo>
                  <a:pt x="1498064" y="6215333"/>
                </a:lnTo>
                <a:cubicBezTo>
                  <a:pt x="594240" y="5604721"/>
                  <a:pt x="0" y="4570663"/>
                  <a:pt x="0" y="3397813"/>
                </a:cubicBezTo>
                <a:cubicBezTo>
                  <a:pt x="0" y="1521253"/>
                  <a:pt x="1521253" y="0"/>
                  <a:pt x="3397813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Dikdörtgen 6">
            <a:extLst>
              <a:ext uri="{FF2B5EF4-FFF2-40B4-BE49-F238E27FC236}">
                <a16:creationId xmlns="" xmlns:a16="http://schemas.microsoft.com/office/drawing/2014/main" id="{838970B0-30EB-4385-804D-34805D25AC99}"/>
              </a:ext>
            </a:extLst>
          </p:cNvPr>
          <p:cNvSpPr/>
          <p:nvPr/>
        </p:nvSpPr>
        <p:spPr>
          <a:xfrm>
            <a:off x="10532320" y="6488668"/>
            <a:ext cx="174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hu.wikipedia.org</a:t>
            </a:r>
          </a:p>
        </p:txBody>
      </p:sp>
    </p:spTree>
    <p:extLst>
      <p:ext uri="{BB962C8B-B14F-4D97-AF65-F5344CB8AC3E}">
        <p14:creationId xmlns:p14="http://schemas.microsoft.com/office/powerpoint/2010/main" val="17681881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/>
          <p:cNvSpPr txBox="1">
            <a:spLocks noChangeArrowheads="1"/>
          </p:cNvSpPr>
          <p:nvPr/>
        </p:nvSpPr>
        <p:spPr bwMode="auto">
          <a:xfrm>
            <a:off x="804673" y="3320859"/>
            <a:ext cx="4524973" cy="207633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1000"/>
              </a:spcAft>
              <a:buClrTx/>
            </a:pPr>
            <a:r>
              <a:rPr lang="hu-HU" altLang="hu-HU" sz="48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 </a:t>
            </a:r>
            <a:r>
              <a:rPr lang="en-US" altLang="hu-HU" sz="4800" b="1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Rákóczi</a:t>
            </a:r>
            <a:r>
              <a:rPr lang="en-US" altLang="hu-HU" sz="48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hu-HU" sz="48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híd</a:t>
            </a:r>
            <a:endParaRPr lang="en-US" altLang="hu-HU" sz="48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2" name="Freeform: Shape 191">
            <a:extLst>
              <a:ext uri="{FF2B5EF4-FFF2-40B4-BE49-F238E27FC236}">
                <a16:creationId xmlns="" xmlns:a16="http://schemas.microsoft.com/office/drawing/2014/main" id="{BCC55ACC-A2F6-403C-A3A4-D59B3734D45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857312" y="381000"/>
            <a:ext cx="6334689" cy="6477000"/>
          </a:xfrm>
          <a:custGeom>
            <a:avLst/>
            <a:gdLst>
              <a:gd name="connsiteX0" fmla="*/ 3561588 w 6334689"/>
              <a:gd name="connsiteY0" fmla="*/ 0 h 6477000"/>
              <a:gd name="connsiteX1" fmla="*/ 6309883 w 6334689"/>
              <a:gd name="connsiteY1" fmla="*/ 1296087 h 6477000"/>
              <a:gd name="connsiteX2" fmla="*/ 6334689 w 6334689"/>
              <a:gd name="connsiteY2" fmla="*/ 1329261 h 6477000"/>
              <a:gd name="connsiteX3" fmla="*/ 6334689 w 6334689"/>
              <a:gd name="connsiteY3" fmla="*/ 5793916 h 6477000"/>
              <a:gd name="connsiteX4" fmla="*/ 6309883 w 6334689"/>
              <a:gd name="connsiteY4" fmla="*/ 5827089 h 6477000"/>
              <a:gd name="connsiteX5" fmla="*/ 5760467 w 6334689"/>
              <a:gd name="connsiteY5" fmla="*/ 6363539 h 6477000"/>
              <a:gd name="connsiteX6" fmla="*/ 5607796 w 6334689"/>
              <a:gd name="connsiteY6" fmla="*/ 6477000 h 6477000"/>
              <a:gd name="connsiteX7" fmla="*/ 1519571 w 6334689"/>
              <a:gd name="connsiteY7" fmla="*/ 6477000 h 6477000"/>
              <a:gd name="connsiteX8" fmla="*/ 1296088 w 6334689"/>
              <a:gd name="connsiteY8" fmla="*/ 6309883 h 6477000"/>
              <a:gd name="connsiteX9" fmla="*/ 0 w 6334689"/>
              <a:gd name="connsiteY9" fmla="*/ 3561588 h 6477000"/>
              <a:gd name="connsiteX10" fmla="*/ 3561588 w 6334689"/>
              <a:gd name="connsiteY10" fmla="*/ 0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334689" h="6477000">
                <a:moveTo>
                  <a:pt x="3561588" y="0"/>
                </a:moveTo>
                <a:cubicBezTo>
                  <a:pt x="4668032" y="0"/>
                  <a:pt x="5656635" y="504534"/>
                  <a:pt x="6309883" y="1296087"/>
                </a:cubicBezTo>
                <a:lnTo>
                  <a:pt x="6334689" y="1329261"/>
                </a:lnTo>
                <a:lnTo>
                  <a:pt x="6334689" y="5793916"/>
                </a:lnTo>
                <a:lnTo>
                  <a:pt x="6309883" y="5827089"/>
                </a:lnTo>
                <a:cubicBezTo>
                  <a:pt x="6146571" y="6024977"/>
                  <a:pt x="5962299" y="6204927"/>
                  <a:pt x="5760467" y="6363539"/>
                </a:cubicBezTo>
                <a:lnTo>
                  <a:pt x="5607796" y="6477000"/>
                </a:lnTo>
                <a:lnTo>
                  <a:pt x="1519571" y="6477000"/>
                </a:lnTo>
                <a:lnTo>
                  <a:pt x="1296088" y="6309883"/>
                </a:lnTo>
                <a:cubicBezTo>
                  <a:pt x="504535" y="5656635"/>
                  <a:pt x="0" y="4668032"/>
                  <a:pt x="0" y="3561588"/>
                </a:cubicBezTo>
                <a:cubicBezTo>
                  <a:pt x="0" y="1594577"/>
                  <a:pt x="1594577" y="0"/>
                  <a:pt x="356158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2" r="25400" b="-2"/>
          <a:stretch/>
        </p:blipFill>
        <p:spPr bwMode="auto">
          <a:xfrm>
            <a:off x="6021086" y="544777"/>
            <a:ext cx="6170914" cy="6313225"/>
          </a:xfrm>
          <a:custGeom>
            <a:avLst/>
            <a:gdLst/>
            <a:ahLst/>
            <a:cxnLst/>
            <a:rect l="l" t="t" r="r" b="b"/>
            <a:pathLst>
              <a:path w="6170914" h="6313225">
                <a:moveTo>
                  <a:pt x="3397813" y="0"/>
                </a:moveTo>
                <a:cubicBezTo>
                  <a:pt x="4453378" y="0"/>
                  <a:pt x="5396522" y="481334"/>
                  <a:pt x="6019731" y="1236489"/>
                </a:cubicBezTo>
                <a:lnTo>
                  <a:pt x="6170914" y="1438663"/>
                </a:lnTo>
                <a:lnTo>
                  <a:pt x="6170914" y="5356963"/>
                </a:lnTo>
                <a:lnTo>
                  <a:pt x="6019731" y="5559138"/>
                </a:lnTo>
                <a:cubicBezTo>
                  <a:pt x="5786028" y="5842321"/>
                  <a:pt x="5507333" y="6086998"/>
                  <a:pt x="5194591" y="6282226"/>
                </a:cubicBezTo>
                <a:lnTo>
                  <a:pt x="5141791" y="6313225"/>
                </a:lnTo>
                <a:lnTo>
                  <a:pt x="1659199" y="6313225"/>
                </a:lnTo>
                <a:lnTo>
                  <a:pt x="1498064" y="6215333"/>
                </a:lnTo>
                <a:cubicBezTo>
                  <a:pt x="594240" y="5604721"/>
                  <a:pt x="0" y="4570663"/>
                  <a:pt x="0" y="3397813"/>
                </a:cubicBezTo>
                <a:cubicBezTo>
                  <a:pt x="0" y="1521253"/>
                  <a:pt x="1521253" y="0"/>
                  <a:pt x="3397813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Dikdörtgen 5">
            <a:extLst>
              <a:ext uri="{FF2B5EF4-FFF2-40B4-BE49-F238E27FC236}">
                <a16:creationId xmlns="" xmlns:a16="http://schemas.microsoft.com/office/drawing/2014/main" id="{7963BB5A-467F-43F3-9BBC-FE7AE0B19673}"/>
              </a:ext>
            </a:extLst>
          </p:cNvPr>
          <p:cNvSpPr/>
          <p:nvPr/>
        </p:nvSpPr>
        <p:spPr>
          <a:xfrm>
            <a:off x="10450433" y="6488668"/>
            <a:ext cx="174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hu.wikipedia.org</a:t>
            </a:r>
          </a:p>
        </p:txBody>
      </p:sp>
    </p:spTree>
    <p:extLst>
      <p:ext uri="{BB962C8B-B14F-4D97-AF65-F5344CB8AC3E}">
        <p14:creationId xmlns:p14="http://schemas.microsoft.com/office/powerpoint/2010/main" val="8601240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/>
          <p:cNvSpPr txBox="1">
            <a:spLocks noChangeArrowheads="1"/>
          </p:cNvSpPr>
          <p:nvPr/>
        </p:nvSpPr>
        <p:spPr bwMode="auto">
          <a:xfrm>
            <a:off x="804673" y="3320859"/>
            <a:ext cx="4524973" cy="207633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1000"/>
              </a:spcAft>
              <a:buClrTx/>
            </a:pPr>
            <a:r>
              <a:rPr lang="hu-HU" altLang="hu-HU" sz="48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 </a:t>
            </a:r>
            <a:r>
              <a:rPr lang="en-US" altLang="hu-HU" sz="4800" b="1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Rákóczi</a:t>
            </a:r>
            <a:r>
              <a:rPr lang="hu-HU" altLang="hu-HU" sz="48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-</a:t>
            </a:r>
            <a:r>
              <a:rPr lang="en-US" altLang="hu-HU" sz="4800" b="1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szobor</a:t>
            </a:r>
            <a:endParaRPr lang="en-US" altLang="hu-HU" sz="48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6" name="Freeform: Shape 135">
            <a:extLst>
              <a:ext uri="{FF2B5EF4-FFF2-40B4-BE49-F238E27FC236}">
                <a16:creationId xmlns="" xmlns:a16="http://schemas.microsoft.com/office/drawing/2014/main" id="{BCC55ACC-A2F6-403C-A3A4-D59B3734D45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857312" y="381000"/>
            <a:ext cx="6334689" cy="6477000"/>
          </a:xfrm>
          <a:custGeom>
            <a:avLst/>
            <a:gdLst>
              <a:gd name="connsiteX0" fmla="*/ 3561588 w 6334689"/>
              <a:gd name="connsiteY0" fmla="*/ 0 h 6477000"/>
              <a:gd name="connsiteX1" fmla="*/ 6309883 w 6334689"/>
              <a:gd name="connsiteY1" fmla="*/ 1296087 h 6477000"/>
              <a:gd name="connsiteX2" fmla="*/ 6334689 w 6334689"/>
              <a:gd name="connsiteY2" fmla="*/ 1329261 h 6477000"/>
              <a:gd name="connsiteX3" fmla="*/ 6334689 w 6334689"/>
              <a:gd name="connsiteY3" fmla="*/ 5793916 h 6477000"/>
              <a:gd name="connsiteX4" fmla="*/ 6309883 w 6334689"/>
              <a:gd name="connsiteY4" fmla="*/ 5827089 h 6477000"/>
              <a:gd name="connsiteX5" fmla="*/ 5760467 w 6334689"/>
              <a:gd name="connsiteY5" fmla="*/ 6363539 h 6477000"/>
              <a:gd name="connsiteX6" fmla="*/ 5607796 w 6334689"/>
              <a:gd name="connsiteY6" fmla="*/ 6477000 h 6477000"/>
              <a:gd name="connsiteX7" fmla="*/ 1519571 w 6334689"/>
              <a:gd name="connsiteY7" fmla="*/ 6477000 h 6477000"/>
              <a:gd name="connsiteX8" fmla="*/ 1296088 w 6334689"/>
              <a:gd name="connsiteY8" fmla="*/ 6309883 h 6477000"/>
              <a:gd name="connsiteX9" fmla="*/ 0 w 6334689"/>
              <a:gd name="connsiteY9" fmla="*/ 3561588 h 6477000"/>
              <a:gd name="connsiteX10" fmla="*/ 3561588 w 6334689"/>
              <a:gd name="connsiteY10" fmla="*/ 0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334689" h="6477000">
                <a:moveTo>
                  <a:pt x="3561588" y="0"/>
                </a:moveTo>
                <a:cubicBezTo>
                  <a:pt x="4668032" y="0"/>
                  <a:pt x="5656635" y="504534"/>
                  <a:pt x="6309883" y="1296087"/>
                </a:cubicBezTo>
                <a:lnTo>
                  <a:pt x="6334689" y="1329261"/>
                </a:lnTo>
                <a:lnTo>
                  <a:pt x="6334689" y="5793916"/>
                </a:lnTo>
                <a:lnTo>
                  <a:pt x="6309883" y="5827089"/>
                </a:lnTo>
                <a:cubicBezTo>
                  <a:pt x="6146571" y="6024977"/>
                  <a:pt x="5962299" y="6204927"/>
                  <a:pt x="5760467" y="6363539"/>
                </a:cubicBezTo>
                <a:lnTo>
                  <a:pt x="5607796" y="6477000"/>
                </a:lnTo>
                <a:lnTo>
                  <a:pt x="1519571" y="6477000"/>
                </a:lnTo>
                <a:lnTo>
                  <a:pt x="1296088" y="6309883"/>
                </a:lnTo>
                <a:cubicBezTo>
                  <a:pt x="504535" y="5656635"/>
                  <a:pt x="0" y="4668032"/>
                  <a:pt x="0" y="3561588"/>
                </a:cubicBezTo>
                <a:cubicBezTo>
                  <a:pt x="0" y="1594577"/>
                  <a:pt x="1594577" y="0"/>
                  <a:pt x="356158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74" r="19225"/>
          <a:stretch/>
        </p:blipFill>
        <p:spPr bwMode="auto">
          <a:xfrm>
            <a:off x="6021086" y="544777"/>
            <a:ext cx="6170914" cy="6313225"/>
          </a:xfrm>
          <a:custGeom>
            <a:avLst/>
            <a:gdLst/>
            <a:ahLst/>
            <a:cxnLst/>
            <a:rect l="l" t="t" r="r" b="b"/>
            <a:pathLst>
              <a:path w="6170914" h="6313225">
                <a:moveTo>
                  <a:pt x="3397813" y="0"/>
                </a:moveTo>
                <a:cubicBezTo>
                  <a:pt x="4453378" y="0"/>
                  <a:pt x="5396522" y="481334"/>
                  <a:pt x="6019731" y="1236489"/>
                </a:cubicBezTo>
                <a:lnTo>
                  <a:pt x="6170914" y="1438663"/>
                </a:lnTo>
                <a:lnTo>
                  <a:pt x="6170914" y="5356963"/>
                </a:lnTo>
                <a:lnTo>
                  <a:pt x="6019731" y="5559138"/>
                </a:lnTo>
                <a:cubicBezTo>
                  <a:pt x="5786028" y="5842321"/>
                  <a:pt x="5507333" y="6086998"/>
                  <a:pt x="5194591" y="6282226"/>
                </a:cubicBezTo>
                <a:lnTo>
                  <a:pt x="5141791" y="6313225"/>
                </a:lnTo>
                <a:lnTo>
                  <a:pt x="1659199" y="6313225"/>
                </a:lnTo>
                <a:lnTo>
                  <a:pt x="1498064" y="6215333"/>
                </a:lnTo>
                <a:cubicBezTo>
                  <a:pt x="594240" y="5604721"/>
                  <a:pt x="0" y="4570663"/>
                  <a:pt x="0" y="3397813"/>
                </a:cubicBezTo>
                <a:cubicBezTo>
                  <a:pt x="0" y="1521253"/>
                  <a:pt x="1521253" y="0"/>
                  <a:pt x="3397813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Dikdörtgen 5">
            <a:extLst>
              <a:ext uri="{FF2B5EF4-FFF2-40B4-BE49-F238E27FC236}">
                <a16:creationId xmlns="" xmlns:a16="http://schemas.microsoft.com/office/drawing/2014/main" id="{F4064180-68B1-432B-AD93-C995AADE0C3F}"/>
              </a:ext>
            </a:extLst>
          </p:cNvPr>
          <p:cNvSpPr/>
          <p:nvPr/>
        </p:nvSpPr>
        <p:spPr>
          <a:xfrm>
            <a:off x="10450433" y="6488668"/>
            <a:ext cx="174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hu.wikipedia.org</a:t>
            </a:r>
          </a:p>
        </p:txBody>
      </p:sp>
    </p:spTree>
    <p:extLst>
      <p:ext uri="{BB962C8B-B14F-4D97-AF65-F5344CB8AC3E}">
        <p14:creationId xmlns:p14="http://schemas.microsoft.com/office/powerpoint/2010/main" val="19948884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/>
          <p:cNvSpPr txBox="1">
            <a:spLocks noChangeArrowheads="1"/>
          </p:cNvSpPr>
          <p:nvPr/>
        </p:nvSpPr>
        <p:spPr bwMode="auto">
          <a:xfrm>
            <a:off x="7464614" y="1783959"/>
            <a:ext cx="4087306" cy="288911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1000"/>
              </a:spcAft>
              <a:buClrTx/>
            </a:pPr>
            <a:r>
              <a:rPr lang="hu-HU" altLang="hu-HU" sz="54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 </a:t>
            </a:r>
            <a:r>
              <a:rPr lang="en-US" altLang="hu-HU" sz="5400" b="1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Rákóczi</a:t>
            </a:r>
            <a:r>
              <a:rPr lang="en-US" altLang="hu-HU" sz="54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hu-HU" sz="54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tér</a:t>
            </a:r>
            <a:endParaRPr lang="en-US" altLang="hu-HU" sz="54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8677" name="Freeform: Shape 71">
            <a:extLst>
              <a:ext uri="{FF2B5EF4-FFF2-40B4-BE49-F238E27FC236}">
                <a16:creationId xmlns="" xmlns:a16="http://schemas.microsoft.com/office/drawing/2014/main" id="{E49CC64F-7275-4E33-961B-0C5CDC4398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8675" name="Picture 2" descr="Képtalálat a következőre: „Rákóczi tér”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47" r="16043" b="-1"/>
          <a:stretch/>
        </p:blipFill>
        <p:spPr bwMode="auto"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Dikdörtgen 6">
            <a:extLst>
              <a:ext uri="{FF2B5EF4-FFF2-40B4-BE49-F238E27FC236}">
                <a16:creationId xmlns="" xmlns:a16="http://schemas.microsoft.com/office/drawing/2014/main" id="{7BDA2019-3D9F-47D6-B77C-F29BF3719388}"/>
              </a:ext>
            </a:extLst>
          </p:cNvPr>
          <p:cNvSpPr/>
          <p:nvPr/>
        </p:nvSpPr>
        <p:spPr>
          <a:xfrm>
            <a:off x="145290" y="6299982"/>
            <a:ext cx="174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hu.wikipedia.org</a:t>
            </a:r>
          </a:p>
        </p:txBody>
      </p:sp>
    </p:spTree>
    <p:extLst>
      <p:ext uri="{BB962C8B-B14F-4D97-AF65-F5344CB8AC3E}">
        <p14:creationId xmlns:p14="http://schemas.microsoft.com/office/powerpoint/2010/main" val="28387099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3272" y="457200"/>
            <a:ext cx="10491977" cy="5221224"/>
          </a:xfrm>
        </p:spPr>
        <p:txBody>
          <a:bodyPr>
            <a:normAutofit fontScale="90000"/>
          </a:bodyPr>
          <a:lstStyle/>
          <a:p>
            <a:r>
              <a:rPr lang="hu-HU" dirty="0">
                <a:latin typeface="Candara" panose="020E0502030303020204" pitchFamily="34" charset="0"/>
              </a:rPr>
              <a:t/>
            </a:r>
            <a:br>
              <a:rPr lang="hu-HU" dirty="0">
                <a:latin typeface="Candara" panose="020E0502030303020204" pitchFamily="34" charset="0"/>
              </a:rPr>
            </a:br>
            <a:r>
              <a:rPr lang="hu-HU" dirty="0">
                <a:solidFill>
                  <a:schemeClr val="bg1"/>
                </a:solidFill>
              </a:rPr>
              <a:t>1690–1761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/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/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MI VOLT EKKOR MAGYARORSZÁGON?</a:t>
            </a:r>
            <a:r>
              <a:rPr lang="hu-HU" dirty="0">
                <a:latin typeface="Candara" panose="020E0502030303020204" pitchFamily="34" charset="0"/>
              </a:rPr>
              <a:t/>
            </a:r>
            <a:br>
              <a:rPr lang="hu-HU" dirty="0">
                <a:latin typeface="Candara" panose="020E0502030303020204" pitchFamily="34" charset="0"/>
              </a:rPr>
            </a:br>
            <a:endParaRPr lang="tr-T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12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8284263" y="725541"/>
            <a:ext cx="3980456" cy="512978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1000"/>
              </a:spcAft>
            </a:pPr>
            <a:r>
              <a:rPr lang="en-US" altLang="hu-HU" sz="4800" kern="1200" dirty="0">
                <a:latin typeface="+mj-lt"/>
                <a:ea typeface="+mj-ea"/>
                <a:cs typeface="+mj-cs"/>
              </a:rPr>
              <a:t>A </a:t>
            </a:r>
            <a:r>
              <a:rPr lang="en-US" altLang="hu-HU" sz="4800" kern="1200" dirty="0" err="1">
                <a:latin typeface="+mj-lt"/>
                <a:ea typeface="+mj-ea"/>
                <a:cs typeface="+mj-cs"/>
              </a:rPr>
              <a:t>Rákóczi-szabadságharc</a:t>
            </a:r>
            <a:r>
              <a:rPr lang="en-US" altLang="hu-HU" sz="4800" kern="1200" dirty="0">
                <a:latin typeface="+mj-lt"/>
                <a:ea typeface="+mj-ea"/>
                <a:cs typeface="+mj-cs"/>
              </a:rPr>
              <a:t> (1703–1711)</a:t>
            </a:r>
            <a:r>
              <a:rPr lang="en-US" altLang="hu-HU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altLang="hu-HU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altLang="hu-HU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Dikdörtgen 4">
            <a:extLst>
              <a:ext uri="{FF2B5EF4-FFF2-40B4-BE49-F238E27FC236}">
                <a16:creationId xmlns="" xmlns:a16="http://schemas.microsoft.com/office/drawing/2014/main" id="{7D2BE731-5172-4164-8C3A-37CDE93B12A6}"/>
              </a:ext>
            </a:extLst>
          </p:cNvPr>
          <p:cNvSpPr/>
          <p:nvPr/>
        </p:nvSpPr>
        <p:spPr>
          <a:xfrm>
            <a:off x="10450433" y="6488668"/>
            <a:ext cx="174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hu.wikipedia.org</a:t>
            </a:r>
          </a:p>
        </p:txBody>
      </p:sp>
      <p:pic>
        <p:nvPicPr>
          <p:cNvPr id="2052" name="Picture 4" descr="https://upload.wikimedia.org/wikipedia/commons/5/53/II._R%C3%A1k%C3%B3czi_Ferenc_%C3%A9s_Esze_Tam%C3%A1s_tal%C3%A1lkoz%C3%A1s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" y="0"/>
            <a:ext cx="8283532" cy="6925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4123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51543" y="1149707"/>
            <a:ext cx="11393713" cy="3286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35">
              <a:lnSpc>
                <a:spcPct val="107000"/>
              </a:lnSpc>
              <a:buClr>
                <a:srgbClr val="000000"/>
              </a:buClr>
              <a:buSzPct val="100000"/>
              <a:defRPr/>
            </a:pPr>
            <a:r>
              <a:rPr lang="hu-HU" sz="3800" kern="18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1526 – Mohácsi csata</a:t>
            </a:r>
          </a:p>
          <a:p>
            <a:pPr indent="449535">
              <a:lnSpc>
                <a:spcPct val="107000"/>
              </a:lnSpc>
              <a:buClr>
                <a:srgbClr val="000000"/>
              </a:buClr>
              <a:buSzPct val="100000"/>
              <a:defRPr/>
            </a:pPr>
            <a:r>
              <a:rPr lang="hu-HU" sz="3800" kern="18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1541 – Az ország 3 részre </a:t>
            </a:r>
            <a:r>
              <a:rPr lang="hu-HU" sz="3800" kern="1800" dirty="0" smtClean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szakad</a:t>
            </a:r>
          </a:p>
          <a:p>
            <a:pPr indent="449535">
              <a:lnSpc>
                <a:spcPct val="107000"/>
              </a:lnSpc>
              <a:buClr>
                <a:srgbClr val="000000"/>
              </a:buClr>
              <a:buSzPct val="100000"/>
              <a:defRPr/>
            </a:pPr>
            <a:r>
              <a:rPr lang="hu-HU" sz="3800" kern="1800" dirty="0" smtClean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1699 </a:t>
            </a:r>
            <a:r>
              <a:rPr lang="hu-HU" sz="3800" kern="18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– Az Oszmán Birodalom fennhatóságának </a:t>
            </a:r>
            <a:r>
              <a:rPr lang="hu-HU" sz="3800" b="1" kern="18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vége</a:t>
            </a:r>
            <a:r>
              <a:rPr lang="hu-HU" sz="3800" kern="18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indent="449535" algn="just">
              <a:lnSpc>
                <a:spcPct val="107000"/>
              </a:lnSpc>
              <a:buClr>
                <a:srgbClr val="000000"/>
              </a:buClr>
              <a:buSzPct val="100000"/>
              <a:defRPr/>
            </a:pPr>
            <a:endParaRPr lang="hu-HU" sz="4000" kern="1800" dirty="0">
              <a:solidFill>
                <a:schemeClr val="bg1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35" algn="just">
              <a:lnSpc>
                <a:spcPct val="107000"/>
              </a:lnSpc>
              <a:buClr>
                <a:srgbClr val="000000"/>
              </a:buClr>
              <a:buSzPct val="100000"/>
              <a:defRPr/>
            </a:pPr>
            <a:endParaRPr lang="hu-HU" sz="4000" kern="1800" dirty="0">
              <a:solidFill>
                <a:schemeClr val="bg1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81705" y="3845060"/>
            <a:ext cx="10647437" cy="140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buClr>
                <a:srgbClr val="000000"/>
              </a:buClr>
              <a:buSzPct val="100000"/>
              <a:defRPr/>
            </a:pPr>
            <a:r>
              <a:rPr lang="hu-HU" sz="4000" u="sng" kern="18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Szent </a:t>
            </a:r>
            <a:r>
              <a:rPr lang="hu-HU" sz="4000" u="sng" kern="1800" dirty="0" smtClean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Liga: </a:t>
            </a:r>
          </a:p>
          <a:p>
            <a:pPr algn="just">
              <a:lnSpc>
                <a:spcPct val="107000"/>
              </a:lnSpc>
              <a:buClr>
                <a:srgbClr val="000000"/>
              </a:buClr>
              <a:buSzPct val="100000"/>
              <a:defRPr/>
            </a:pPr>
            <a:r>
              <a:rPr lang="hu-HU" sz="4000" kern="1800" dirty="0" smtClean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Habsburg-birodalom</a:t>
            </a:r>
            <a:r>
              <a:rPr lang="hu-HU" sz="4000" kern="18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4000" kern="1800" dirty="0" smtClean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Lengyelország</a:t>
            </a:r>
            <a:r>
              <a:rPr lang="hu-HU" sz="4000" kern="18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4000" kern="1800" dirty="0" smtClean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és Velence</a:t>
            </a:r>
            <a:r>
              <a:rPr lang="hu-HU" sz="4000" kern="18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3100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9">
            <a:extLst>
              <a:ext uri="{FF2B5EF4-FFF2-40B4-BE49-F238E27FC236}">
                <a16:creationId xmlns="" xmlns:a16="http://schemas.microsoft.com/office/drawing/2014/main" id="{673E9FC8-2143-48A2-9DEE-AABBC7E301A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265888"/>
          </a:xfrm>
          <a:custGeom>
            <a:avLst/>
            <a:gdLst>
              <a:gd name="connsiteX0" fmla="*/ 0 w 12188952"/>
              <a:gd name="connsiteY0" fmla="*/ 0 h 6265888"/>
              <a:gd name="connsiteX1" fmla="*/ 12188952 w 12188952"/>
              <a:gd name="connsiteY1" fmla="*/ 0 h 6265888"/>
              <a:gd name="connsiteX2" fmla="*/ 12188952 w 12188952"/>
              <a:gd name="connsiteY2" fmla="*/ 5061023 h 6265888"/>
              <a:gd name="connsiteX3" fmla="*/ 12188400 w 12188952"/>
              <a:gd name="connsiteY3" fmla="*/ 5061281 h 6265888"/>
              <a:gd name="connsiteX4" fmla="*/ 6096000 w 12188952"/>
              <a:gd name="connsiteY4" fmla="*/ 6265888 h 6265888"/>
              <a:gd name="connsiteX5" fmla="*/ 3601 w 12188952"/>
              <a:gd name="connsiteY5" fmla="*/ 5061281 h 6265888"/>
              <a:gd name="connsiteX6" fmla="*/ 0 w 12188952"/>
              <a:gd name="connsiteY6" fmla="*/ 5059596 h 6265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8952" h="6265888">
                <a:moveTo>
                  <a:pt x="0" y="0"/>
                </a:moveTo>
                <a:lnTo>
                  <a:pt x="12188952" y="0"/>
                </a:lnTo>
                <a:lnTo>
                  <a:pt x="12188952" y="5061023"/>
                </a:lnTo>
                <a:lnTo>
                  <a:pt x="12188400" y="5061281"/>
                </a:lnTo>
                <a:cubicBezTo>
                  <a:pt x="10489511" y="5817852"/>
                  <a:pt x="8380622" y="6265888"/>
                  <a:pt x="6096000" y="6265888"/>
                </a:cubicBezTo>
                <a:cubicBezTo>
                  <a:pt x="3811379" y="6265888"/>
                  <a:pt x="1702489" y="5817852"/>
                  <a:pt x="3601" y="5061281"/>
                </a:cubicBezTo>
                <a:lnTo>
                  <a:pt x="0" y="5059596"/>
                </a:ln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2" descr="Image result for karlÃ³cai bÃ©ke tÃ©rkÃ©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09"/>
          <a:stretch/>
        </p:blipFill>
        <p:spPr bwMode="auto">
          <a:xfrm>
            <a:off x="0" y="0"/>
            <a:ext cx="12192000" cy="6003842"/>
          </a:xfrm>
          <a:custGeom>
            <a:avLst/>
            <a:gdLst/>
            <a:ahLst/>
            <a:cxnLst/>
            <a:rect l="l" t="t" r="r" b="b"/>
            <a:pathLst>
              <a:path w="12187427" h="6003852">
                <a:moveTo>
                  <a:pt x="0" y="0"/>
                </a:moveTo>
                <a:lnTo>
                  <a:pt x="12187427" y="0"/>
                </a:lnTo>
                <a:lnTo>
                  <a:pt x="12187427" y="4772371"/>
                </a:lnTo>
                <a:lnTo>
                  <a:pt x="11865111" y="4913285"/>
                </a:lnTo>
                <a:cubicBezTo>
                  <a:pt x="10225213" y="5601147"/>
                  <a:pt x="8237833" y="6003852"/>
                  <a:pt x="6096000" y="6003852"/>
                </a:cubicBezTo>
                <a:cubicBezTo>
                  <a:pt x="3811379" y="6003852"/>
                  <a:pt x="1702489" y="5545663"/>
                  <a:pt x="3601" y="4771946"/>
                </a:cubicBezTo>
                <a:lnTo>
                  <a:pt x="0" y="477022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ikdörtgen 5">
            <a:extLst>
              <a:ext uri="{FF2B5EF4-FFF2-40B4-BE49-F238E27FC236}">
                <a16:creationId xmlns="" xmlns:a16="http://schemas.microsoft.com/office/drawing/2014/main" id="{58B8879F-C609-496F-BB89-9F3EF2B07A31}"/>
              </a:ext>
            </a:extLst>
          </p:cNvPr>
          <p:cNvSpPr/>
          <p:nvPr/>
        </p:nvSpPr>
        <p:spPr>
          <a:xfrm>
            <a:off x="10450433" y="6488668"/>
            <a:ext cx="174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hu.wikipedia.org</a:t>
            </a:r>
          </a:p>
        </p:txBody>
      </p:sp>
    </p:spTree>
    <p:extLst>
      <p:ext uri="{BB962C8B-B14F-4D97-AF65-F5344CB8AC3E}">
        <p14:creationId xmlns:p14="http://schemas.microsoft.com/office/powerpoint/2010/main" val="161423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Freeform: Shape 76">
            <a:extLst>
              <a:ext uri="{FF2B5EF4-FFF2-40B4-BE49-F238E27FC236}">
                <a16:creationId xmlns="" xmlns:a16="http://schemas.microsoft.com/office/drawing/2014/main" id="{9DBC4630-03DA-474F-BBCB-BA3AE6B317A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81982" y="-4332"/>
            <a:ext cx="4242816" cy="2454158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3" name="Text Box 4"/>
          <p:cNvSpPr txBox="1">
            <a:spLocks noChangeArrowheads="1"/>
          </p:cNvSpPr>
          <p:nvPr/>
        </p:nvSpPr>
        <p:spPr bwMode="auto">
          <a:xfrm>
            <a:off x="1429460" y="151326"/>
            <a:ext cx="3555017" cy="112593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</a:pPr>
            <a:r>
              <a:rPr lang="en-US" altLang="hu-HU" sz="6000" b="1" kern="1200" dirty="0" smtClean="0">
                <a:latin typeface="+mj-lt"/>
                <a:ea typeface="+mj-ea"/>
                <a:cs typeface="+mj-cs"/>
              </a:rPr>
              <a:t>II. </a:t>
            </a:r>
            <a:r>
              <a:rPr lang="en-US" altLang="hu-HU" sz="6000" b="1" kern="1200" dirty="0" err="1" smtClean="0">
                <a:latin typeface="+mj-lt"/>
                <a:ea typeface="+mj-ea"/>
                <a:cs typeface="+mj-cs"/>
              </a:rPr>
              <a:t>Rákóczi</a:t>
            </a:r>
            <a:r>
              <a:rPr lang="en-US" altLang="hu-HU" sz="6000" b="1" kern="1200" dirty="0" smtClean="0">
                <a:latin typeface="+mj-lt"/>
                <a:ea typeface="+mj-ea"/>
                <a:cs typeface="+mj-cs"/>
              </a:rPr>
              <a:t> </a:t>
            </a:r>
            <a:r>
              <a:rPr lang="en-US" altLang="hu-HU" sz="6000" b="1" kern="1200" dirty="0" err="1" smtClean="0">
                <a:latin typeface="+mj-lt"/>
                <a:ea typeface="+mj-ea"/>
                <a:cs typeface="+mj-cs"/>
              </a:rPr>
              <a:t>Ferenc</a:t>
            </a:r>
            <a:r>
              <a:rPr lang="en-US" altLang="hu-HU" sz="6000" b="1" kern="1200" dirty="0">
                <a:latin typeface="+mj-lt"/>
                <a:ea typeface="+mj-ea"/>
                <a:cs typeface="+mj-cs"/>
              </a:rPr>
              <a:t/>
            </a:r>
            <a:br>
              <a:rPr lang="en-US" altLang="hu-HU" sz="6000" b="1" kern="1200" dirty="0">
                <a:latin typeface="+mj-lt"/>
                <a:ea typeface="+mj-ea"/>
                <a:cs typeface="+mj-cs"/>
              </a:rPr>
            </a:br>
            <a:r>
              <a:rPr lang="en-US" altLang="hu-HU" sz="6000" b="1" kern="1200" dirty="0">
                <a:latin typeface="+mj-lt"/>
                <a:ea typeface="+mj-ea"/>
                <a:cs typeface="+mj-cs"/>
              </a:rPr>
              <a:t> </a:t>
            </a:r>
            <a:endParaRPr lang="en-US" altLang="hu-HU" sz="60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75" name="Freeform: Shape 74">
            <a:extLst>
              <a:ext uri="{FF2B5EF4-FFF2-40B4-BE49-F238E27FC236}">
                <a16:creationId xmlns="" xmlns:a16="http://schemas.microsoft.com/office/drawing/2014/main" id="{F6E384F5-137A-40B1-97F0-694CC6ECD59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113091"/>
            <a:ext cx="3730752" cy="4735782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174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7" r="2400" b="-1"/>
          <a:stretch/>
        </p:blipFill>
        <p:spPr bwMode="auto">
          <a:xfrm>
            <a:off x="0" y="2364516"/>
            <a:ext cx="3564618" cy="4569668"/>
          </a:xfrm>
          <a:custGeom>
            <a:avLst/>
            <a:gdLst/>
            <a:ahLst/>
            <a:cxnLst/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9" name="Oval 78">
            <a:extLst>
              <a:ext uri="{FF2B5EF4-FFF2-40B4-BE49-F238E27FC236}">
                <a16:creationId xmlns="" xmlns:a16="http://schemas.microsoft.com/office/drawing/2014/main" id="{78418A25-6EAC-4140-BFE6-284E1925B5E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347279" y="615908"/>
            <a:ext cx="3182112" cy="3182112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172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" r="7" b="7"/>
          <a:stretch/>
        </p:blipFill>
        <p:spPr bwMode="auto">
          <a:xfrm>
            <a:off x="6406760" y="1041427"/>
            <a:ext cx="1759830" cy="1759830"/>
          </a:xfrm>
          <a:custGeom>
            <a:avLst/>
            <a:gdLst/>
            <a:ahLst/>
            <a:cxnLst/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" name="Freeform: Shape 80">
            <a:extLst>
              <a:ext uri="{FF2B5EF4-FFF2-40B4-BE49-F238E27FC236}">
                <a16:creationId xmlns="" xmlns:a16="http://schemas.microsoft.com/office/drawing/2014/main" id="{31103AB2-C090-458F-B752-294F23AFA8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752568" y="-4331"/>
            <a:ext cx="3439432" cy="3785157"/>
          </a:xfrm>
          <a:custGeom>
            <a:avLst/>
            <a:gdLst>
              <a:gd name="connsiteX0" fmla="*/ 198262 w 3439432"/>
              <a:gd name="connsiteY0" fmla="*/ 0 h 3785157"/>
              <a:gd name="connsiteX1" fmla="*/ 3439432 w 3439432"/>
              <a:gd name="connsiteY1" fmla="*/ 0 h 3785157"/>
              <a:gd name="connsiteX2" fmla="*/ 3439432 w 3439432"/>
              <a:gd name="connsiteY2" fmla="*/ 3697836 h 3785157"/>
              <a:gd name="connsiteX3" fmla="*/ 3318024 w 3439432"/>
              <a:gd name="connsiteY3" fmla="*/ 3729054 h 3785157"/>
              <a:gd name="connsiteX4" fmla="*/ 2761488 w 3439432"/>
              <a:gd name="connsiteY4" fmla="*/ 3785157 h 3785157"/>
              <a:gd name="connsiteX5" fmla="*/ 0 w 3439432"/>
              <a:gd name="connsiteY5" fmla="*/ 1023669 h 3785157"/>
              <a:gd name="connsiteX6" fmla="*/ 124151 w 3439432"/>
              <a:gd name="connsiteY6" fmla="*/ 202487 h 3785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785157">
                <a:moveTo>
                  <a:pt x="198262" y="0"/>
                </a:moveTo>
                <a:lnTo>
                  <a:pt x="3439432" y="0"/>
                </a:lnTo>
                <a:lnTo>
                  <a:pt x="3439432" y="3697836"/>
                </a:lnTo>
                <a:lnTo>
                  <a:pt x="3318024" y="3729054"/>
                </a:lnTo>
                <a:cubicBezTo>
                  <a:pt x="3138258" y="3765839"/>
                  <a:pt x="2952129" y="3785157"/>
                  <a:pt x="2761488" y="3785157"/>
                </a:cubicBezTo>
                <a:cubicBezTo>
                  <a:pt x="1236360" y="3785157"/>
                  <a:pt x="0" y="2548797"/>
                  <a:pt x="0" y="1023669"/>
                </a:cubicBezTo>
                <a:cubicBezTo>
                  <a:pt x="0" y="737708"/>
                  <a:pt x="43466" y="461898"/>
                  <a:pt x="124151" y="20248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Dikdörtgen 10">
            <a:extLst>
              <a:ext uri="{FF2B5EF4-FFF2-40B4-BE49-F238E27FC236}">
                <a16:creationId xmlns="" xmlns:a16="http://schemas.microsoft.com/office/drawing/2014/main" id="{406E1B6D-BA83-4740-ACEB-5B23FA7747C7}"/>
              </a:ext>
            </a:extLst>
          </p:cNvPr>
          <p:cNvSpPr/>
          <p:nvPr/>
        </p:nvSpPr>
        <p:spPr>
          <a:xfrm>
            <a:off x="10450433" y="6488668"/>
            <a:ext cx="174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hu.wikipedia.org</a:t>
            </a:r>
          </a:p>
        </p:txBody>
      </p:sp>
      <p:sp>
        <p:nvSpPr>
          <p:cNvPr id="2" name="Rectangle 1"/>
          <p:cNvSpPr/>
          <p:nvPr/>
        </p:nvSpPr>
        <p:spPr>
          <a:xfrm>
            <a:off x="9692931" y="215934"/>
            <a:ext cx="226423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</a:pPr>
            <a:r>
              <a:rPr lang="en-US" altLang="hu-HU" sz="3000" dirty="0" err="1" smtClean="0">
                <a:solidFill>
                  <a:schemeClr val="bg1"/>
                </a:solidFill>
                <a:latin typeface="+mj-lt"/>
              </a:rPr>
              <a:t>Zrínyi</a:t>
            </a:r>
            <a:r>
              <a:rPr lang="en-US" altLang="hu-HU" sz="3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hu-HU" sz="3000" dirty="0">
                <a:solidFill>
                  <a:schemeClr val="bg1"/>
                </a:solidFill>
                <a:latin typeface="+mj-lt"/>
              </a:rPr>
              <a:t>Ilona </a:t>
            </a:r>
            <a:r>
              <a:rPr lang="en-US" altLang="hu-HU" sz="3000" dirty="0" err="1">
                <a:solidFill>
                  <a:schemeClr val="bg1"/>
                </a:solidFill>
                <a:latin typeface="+mj-lt"/>
              </a:rPr>
              <a:t>fia</a:t>
            </a:r>
            <a:r>
              <a:rPr lang="en-US" altLang="hu-HU" sz="300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altLang="hu-HU" sz="3000" dirty="0" err="1">
                <a:solidFill>
                  <a:schemeClr val="bg1"/>
                </a:solidFill>
                <a:latin typeface="+mj-lt"/>
              </a:rPr>
              <a:t>Zrínyi</a:t>
            </a:r>
            <a:r>
              <a:rPr lang="en-US" altLang="hu-HU" sz="3000" dirty="0">
                <a:solidFill>
                  <a:schemeClr val="bg1"/>
                </a:solidFill>
                <a:latin typeface="+mj-lt"/>
              </a:rPr>
              <a:t> Ilona </a:t>
            </a:r>
            <a:r>
              <a:rPr lang="en-US" altLang="hu-HU" sz="3000" dirty="0" err="1">
                <a:solidFill>
                  <a:schemeClr val="bg1"/>
                </a:solidFill>
                <a:latin typeface="+mj-lt"/>
              </a:rPr>
              <a:t>apja</a:t>
            </a:r>
            <a:r>
              <a:rPr lang="en-US" altLang="hu-HU" sz="300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altLang="hu-HU" sz="3000" dirty="0" err="1">
                <a:solidFill>
                  <a:schemeClr val="bg1"/>
                </a:solidFill>
                <a:latin typeface="+mj-lt"/>
              </a:rPr>
              <a:t>Péter</a:t>
            </a:r>
            <a:r>
              <a:rPr lang="en-US" altLang="hu-HU" sz="3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hu-HU" sz="3000" dirty="0" err="1">
                <a:solidFill>
                  <a:schemeClr val="bg1"/>
                </a:solidFill>
                <a:latin typeface="+mj-lt"/>
              </a:rPr>
              <a:t>és</a:t>
            </a:r>
            <a:r>
              <a:rPr lang="en-US" altLang="hu-HU" sz="3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hu-HU" sz="3000" dirty="0" err="1">
                <a:solidFill>
                  <a:schemeClr val="bg1"/>
                </a:solidFill>
                <a:latin typeface="+mj-lt"/>
              </a:rPr>
              <a:t>Zrínyi</a:t>
            </a:r>
            <a:r>
              <a:rPr lang="en-US" altLang="hu-HU" sz="3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hu-HU" sz="3000" dirty="0" err="1">
                <a:solidFill>
                  <a:schemeClr val="bg1"/>
                </a:solidFill>
                <a:latin typeface="+mj-lt"/>
              </a:rPr>
              <a:t>Miklós</a:t>
            </a:r>
            <a:r>
              <a:rPr lang="en-US" altLang="hu-HU" sz="3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hu-HU" sz="3000" dirty="0" err="1">
                <a:solidFill>
                  <a:schemeClr val="bg1"/>
                </a:solidFill>
                <a:latin typeface="+mj-lt"/>
              </a:rPr>
              <a:t>testvérek</a:t>
            </a:r>
            <a:r>
              <a:rPr lang="en-US" altLang="hu-HU" sz="3000" dirty="0" smtClean="0">
                <a:solidFill>
                  <a:schemeClr val="bg1"/>
                </a:solidFill>
                <a:latin typeface="+mj-lt"/>
              </a:rPr>
              <a:t>.</a:t>
            </a:r>
            <a:endParaRPr lang="en-US" altLang="hu-HU" sz="3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92662" y="4206345"/>
            <a:ext cx="728000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dirty="0" smtClean="0">
                <a:latin typeface="+mj-lt"/>
              </a:rPr>
              <a:t>magyar </a:t>
            </a:r>
            <a:r>
              <a:rPr lang="tr-TR" sz="4000" dirty="0">
                <a:latin typeface="+mj-lt"/>
              </a:rPr>
              <a:t>főnemes, </a:t>
            </a:r>
            <a:endParaRPr lang="hu-HU" sz="4000" dirty="0" smtClean="0">
              <a:latin typeface="+mj-lt"/>
            </a:endParaRPr>
          </a:p>
          <a:p>
            <a:r>
              <a:rPr lang="tr-TR" sz="4000" dirty="0" smtClean="0">
                <a:latin typeface="+mj-lt"/>
              </a:rPr>
              <a:t>a </a:t>
            </a:r>
            <a:r>
              <a:rPr lang="tr-TR" sz="4000" dirty="0">
                <a:latin typeface="+mj-lt"/>
              </a:rPr>
              <a:t>Rákóczi-szabadságharc vezetője, </a:t>
            </a:r>
            <a:endParaRPr lang="hu-HU" sz="4000" dirty="0" smtClean="0">
              <a:latin typeface="+mj-lt"/>
            </a:endParaRPr>
          </a:p>
          <a:p>
            <a:r>
              <a:rPr lang="tr-TR" sz="4000" dirty="0" smtClean="0">
                <a:latin typeface="+mj-lt"/>
              </a:rPr>
              <a:t>erdélyi </a:t>
            </a:r>
            <a:r>
              <a:rPr lang="tr-TR" sz="4000" dirty="0">
                <a:latin typeface="+mj-lt"/>
              </a:rPr>
              <a:t>fejedelem</a:t>
            </a:r>
          </a:p>
        </p:txBody>
      </p:sp>
    </p:spTree>
    <p:extLst>
      <p:ext uri="{BB962C8B-B14F-4D97-AF65-F5344CB8AC3E}">
        <p14:creationId xmlns:p14="http://schemas.microsoft.com/office/powerpoint/2010/main" val="1333522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1" t="30275" r="26431" b="9177"/>
          <a:stretch>
            <a:fillRect/>
          </a:stretch>
        </p:blipFill>
        <p:spPr bwMode="auto">
          <a:xfrm>
            <a:off x="2010066" y="643466"/>
            <a:ext cx="8171868" cy="557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3611" t="30275" r="26431" b="9177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Dikdörtgen 9">
            <a:extLst>
              <a:ext uri="{FF2B5EF4-FFF2-40B4-BE49-F238E27FC236}">
                <a16:creationId xmlns="" xmlns:a16="http://schemas.microsoft.com/office/drawing/2014/main" id="{9399FFA6-B2EF-40AC-85E8-AABC60E90AD9}"/>
              </a:ext>
            </a:extLst>
          </p:cNvPr>
          <p:cNvSpPr/>
          <p:nvPr/>
        </p:nvSpPr>
        <p:spPr>
          <a:xfrm>
            <a:off x="10181934" y="6534834"/>
            <a:ext cx="20100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hu.wikipedia.org</a:t>
            </a:r>
          </a:p>
        </p:txBody>
      </p:sp>
    </p:spTree>
    <p:extLst>
      <p:ext uri="{BB962C8B-B14F-4D97-AF65-F5344CB8AC3E}">
        <p14:creationId xmlns:p14="http://schemas.microsoft.com/office/powerpoint/2010/main" val="5152393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Box 1"/>
          <p:cNvSpPr txBox="1">
            <a:spLocks noChangeArrowheads="1"/>
          </p:cNvSpPr>
          <p:nvPr/>
        </p:nvSpPr>
        <p:spPr bwMode="auto">
          <a:xfrm>
            <a:off x="6130502" y="2798426"/>
            <a:ext cx="5319433" cy="207633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</a:pPr>
            <a:r>
              <a:rPr lang="hu-HU" altLang="hu-HU" sz="4800" dirty="0" err="1">
                <a:latin typeface="+mj-lt"/>
                <a:ea typeface="+mj-ea"/>
                <a:cs typeface="+mj-cs"/>
              </a:rPr>
              <a:t>k</a:t>
            </a:r>
            <a:r>
              <a:rPr lang="en-US" altLang="hu-HU" sz="4800" dirty="0" err="1" smtClean="0">
                <a:latin typeface="+mj-lt"/>
                <a:ea typeface="+mj-ea"/>
                <a:cs typeface="+mj-cs"/>
              </a:rPr>
              <a:t>uruc</a:t>
            </a:r>
            <a:r>
              <a:rPr lang="en-US" altLang="hu-HU" sz="4800" dirty="0" smtClean="0">
                <a:latin typeface="+mj-lt"/>
                <a:ea typeface="+mj-ea"/>
                <a:cs typeface="+mj-cs"/>
              </a:rPr>
              <a:t> </a:t>
            </a:r>
            <a:r>
              <a:rPr lang="en-US" altLang="hu-HU" sz="4800" dirty="0">
                <a:latin typeface="+mj-lt"/>
                <a:ea typeface="+mj-ea"/>
                <a:cs typeface="+mj-cs"/>
              </a:rPr>
              <a:t>– </a:t>
            </a:r>
            <a:r>
              <a:rPr lang="en-US" altLang="hu-HU" sz="4800" dirty="0" err="1">
                <a:latin typeface="+mj-lt"/>
                <a:ea typeface="+mj-ea"/>
                <a:cs typeface="+mj-cs"/>
              </a:rPr>
              <a:t>labanc</a:t>
            </a:r>
            <a:r>
              <a:rPr lang="en-US" altLang="hu-HU" sz="4800" dirty="0">
                <a:latin typeface="+mj-lt"/>
                <a:ea typeface="+mj-ea"/>
                <a:cs typeface="+mj-cs"/>
              </a:rPr>
              <a:t> </a:t>
            </a:r>
            <a:r>
              <a:rPr lang="en-US" altLang="hu-HU" sz="4800" dirty="0" err="1">
                <a:latin typeface="+mj-lt"/>
                <a:ea typeface="+mj-ea"/>
                <a:cs typeface="+mj-cs"/>
              </a:rPr>
              <a:t>csata</a:t>
            </a:r>
            <a:endParaRPr lang="en-US" altLang="hu-HU" sz="4800" dirty="0">
              <a:latin typeface="+mj-lt"/>
              <a:ea typeface="+mj-ea"/>
              <a:cs typeface="+mj-cs"/>
            </a:endParaRPr>
          </a:p>
        </p:txBody>
      </p:sp>
      <p:sp>
        <p:nvSpPr>
          <p:cNvPr id="12293" name="Freeform: Shape 71">
            <a:extLst>
              <a:ext uri="{FF2B5EF4-FFF2-40B4-BE49-F238E27FC236}">
                <a16:creationId xmlns="" xmlns:a16="http://schemas.microsoft.com/office/drawing/2014/main" id="{2C6334C2-F73F-4B3B-A626-DD5F69DF6E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V="1">
            <a:off x="0" y="0"/>
            <a:ext cx="5389868" cy="6374535"/>
          </a:xfrm>
          <a:custGeom>
            <a:avLst/>
            <a:gdLst>
              <a:gd name="connsiteX0" fmla="*/ 620377 w 5389868"/>
              <a:gd name="connsiteY0" fmla="*/ 6374535 h 6374535"/>
              <a:gd name="connsiteX1" fmla="*/ 3459520 w 5389868"/>
              <a:gd name="connsiteY1" fmla="*/ 6374535 h 6374535"/>
              <a:gd name="connsiteX2" fmla="*/ 3638761 w 5389868"/>
              <a:gd name="connsiteY2" fmla="*/ 6288190 h 6374535"/>
              <a:gd name="connsiteX3" fmla="*/ 5389868 w 5389868"/>
              <a:gd name="connsiteY3" fmla="*/ 3346018 h 6374535"/>
              <a:gd name="connsiteX4" fmla="*/ 2043850 w 5389868"/>
              <a:gd name="connsiteY4" fmla="*/ 0 h 6374535"/>
              <a:gd name="connsiteX5" fmla="*/ 139826 w 5389868"/>
              <a:gd name="connsiteY5" fmla="*/ 594192 h 6374535"/>
              <a:gd name="connsiteX6" fmla="*/ 0 w 5389868"/>
              <a:gd name="connsiteY6" fmla="*/ 700065 h 6374535"/>
              <a:gd name="connsiteX7" fmla="*/ 0 w 5389868"/>
              <a:gd name="connsiteY7" fmla="*/ 5991971 h 6374535"/>
              <a:gd name="connsiteX8" fmla="*/ 139827 w 5389868"/>
              <a:gd name="connsiteY8" fmla="*/ 6097845 h 6374535"/>
              <a:gd name="connsiteX9" fmla="*/ 378347 w 5389868"/>
              <a:gd name="connsiteY9" fmla="*/ 6248727 h 6374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89868" h="6374535">
                <a:moveTo>
                  <a:pt x="620377" y="6374535"/>
                </a:moveTo>
                <a:lnTo>
                  <a:pt x="3459520" y="6374535"/>
                </a:lnTo>
                <a:lnTo>
                  <a:pt x="3638761" y="6288190"/>
                </a:lnTo>
                <a:cubicBezTo>
                  <a:pt x="4681799" y="5721578"/>
                  <a:pt x="5389868" y="4616487"/>
                  <a:pt x="5389868" y="3346018"/>
                </a:cubicBezTo>
                <a:cubicBezTo>
                  <a:pt x="5389868" y="1498063"/>
                  <a:pt x="3891805" y="0"/>
                  <a:pt x="2043850" y="0"/>
                </a:cubicBezTo>
                <a:cubicBezTo>
                  <a:pt x="1336430" y="0"/>
                  <a:pt x="680285" y="219535"/>
                  <a:pt x="139826" y="594192"/>
                </a:cubicBezTo>
                <a:lnTo>
                  <a:pt x="0" y="700065"/>
                </a:lnTo>
                <a:lnTo>
                  <a:pt x="0" y="5991971"/>
                </a:lnTo>
                <a:lnTo>
                  <a:pt x="139827" y="6097845"/>
                </a:lnTo>
                <a:cubicBezTo>
                  <a:pt x="217035" y="6151367"/>
                  <a:pt x="296605" y="6201724"/>
                  <a:pt x="378347" y="624872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290" name="Picture 4" descr="https://upload.wikimedia.org/wikipedia/commons/d/df/Kuruc_labanc_csatajelenet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8" r="25476" b="-1"/>
          <a:stretch/>
        </p:blipFill>
        <p:spPr bwMode="auto">
          <a:xfrm>
            <a:off x="20" y="10"/>
            <a:ext cx="5234499" cy="6210619"/>
          </a:xfrm>
          <a:custGeom>
            <a:avLst/>
            <a:gdLst/>
            <a:ahLst/>
            <a:cxnLst/>
            <a:rect l="l" t="t" r="r" b="b"/>
            <a:pathLst>
              <a:path w="5234519" h="6210629">
                <a:moveTo>
                  <a:pt x="1082595" y="0"/>
                </a:moveTo>
                <a:lnTo>
                  <a:pt x="3027450" y="0"/>
                </a:lnTo>
                <a:lnTo>
                  <a:pt x="3291029" y="96471"/>
                </a:lnTo>
                <a:cubicBezTo>
                  <a:pt x="4433137" y="579542"/>
                  <a:pt x="5234519" y="1710443"/>
                  <a:pt x="5234519" y="3028517"/>
                </a:cubicBezTo>
                <a:cubicBezTo>
                  <a:pt x="5234519" y="4785949"/>
                  <a:pt x="3809839" y="6210629"/>
                  <a:pt x="2052407" y="6210629"/>
                </a:cubicBezTo>
                <a:cubicBezTo>
                  <a:pt x="1283531" y="6210629"/>
                  <a:pt x="578345" y="5937936"/>
                  <a:pt x="28288" y="5483989"/>
                </a:cubicBezTo>
                <a:lnTo>
                  <a:pt x="0" y="5458279"/>
                </a:lnTo>
                <a:lnTo>
                  <a:pt x="0" y="598754"/>
                </a:lnTo>
                <a:lnTo>
                  <a:pt x="28288" y="573044"/>
                </a:lnTo>
                <a:cubicBezTo>
                  <a:pt x="303317" y="346070"/>
                  <a:pt x="617127" y="164410"/>
                  <a:pt x="958290" y="3949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ikdörtgen 5">
            <a:extLst>
              <a:ext uri="{FF2B5EF4-FFF2-40B4-BE49-F238E27FC236}">
                <a16:creationId xmlns="" xmlns:a16="http://schemas.microsoft.com/office/drawing/2014/main" id="{CB484354-ECD8-4D9A-9594-D7397A40F9A5}"/>
              </a:ext>
            </a:extLst>
          </p:cNvPr>
          <p:cNvSpPr/>
          <p:nvPr/>
        </p:nvSpPr>
        <p:spPr>
          <a:xfrm>
            <a:off x="10450433" y="6488668"/>
            <a:ext cx="174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hu.wikipedia.org</a:t>
            </a:r>
          </a:p>
        </p:txBody>
      </p:sp>
    </p:spTree>
    <p:extLst>
      <p:ext uri="{BB962C8B-B14F-4D97-AF65-F5344CB8AC3E}">
        <p14:creationId xmlns:p14="http://schemas.microsoft.com/office/powerpoint/2010/main" val="19054115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f/f6/Nagymajt%C3%A9nyi_fegyverlet%C3%A9te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123" y="596900"/>
            <a:ext cx="9031637" cy="560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9634213" y="6364905"/>
            <a:ext cx="2121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54595D"/>
                </a:solidFill>
                <a:latin typeface="Arial" panose="020B0604020202020204" pitchFamily="34" charset="0"/>
              </a:rPr>
              <a:t> </a:t>
            </a:r>
            <a:r>
              <a:rPr lang="tr-TR" u="sng" dirty="0">
                <a:solidFill>
                  <a:srgbClr val="0B0080"/>
                </a:solidFill>
                <a:latin typeface="Arial" panose="020B0604020202020204" pitchFamily="34" charset="0"/>
                <a:hlinkClick r:id="rId4"/>
              </a:rPr>
              <a:t>http://mek.oszk.hu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60107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107</Words>
  <Application>Microsoft Office PowerPoint</Application>
  <PresentationFormat>Widescreen</PresentationFormat>
  <Paragraphs>44</Paragraphs>
  <Slides>15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Candara</vt:lpstr>
      <vt:lpstr>DejaVu Sans</vt:lpstr>
      <vt:lpstr>MinionPro-Regular</vt:lpstr>
      <vt:lpstr>Noto Sans CJK SC Regular</vt:lpstr>
      <vt:lpstr>Times New Roman</vt:lpstr>
      <vt:lpstr>Office Theme</vt:lpstr>
      <vt:lpstr>Mikes Kelemen 1690–1761 </vt:lpstr>
      <vt:lpstr> 1690–1761   MI VOLT EKKOR MAGYARORSZÁGON?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Barokk</dc:title>
  <dc:creator>Yakup Yildizlar</dc:creator>
  <cp:lastModifiedBy>Éva Tóth</cp:lastModifiedBy>
  <cp:revision>20</cp:revision>
  <dcterms:created xsi:type="dcterms:W3CDTF">2020-05-09T18:36:26Z</dcterms:created>
  <dcterms:modified xsi:type="dcterms:W3CDTF">2020-05-11T21:03:26Z</dcterms:modified>
</cp:coreProperties>
</file>