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2" r:id="rId2"/>
    <p:sldId id="338" r:id="rId3"/>
    <p:sldId id="324" r:id="rId4"/>
    <p:sldId id="325" r:id="rId5"/>
    <p:sldId id="340" r:id="rId6"/>
    <p:sldId id="326" r:id="rId7"/>
    <p:sldId id="328" r:id="rId8"/>
    <p:sldId id="329" r:id="rId9"/>
    <p:sldId id="333" r:id="rId10"/>
    <p:sldId id="332" r:id="rId11"/>
    <p:sldId id="341" r:id="rId12"/>
    <p:sldId id="334" r:id="rId13"/>
    <p:sldId id="335" r:id="rId14"/>
    <p:sldId id="336" r:id="rId15"/>
    <p:sldId id="337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48" autoAdjust="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55E0-77D4-47F9-BE66-7880A78952C0}" type="datetimeFigureOut">
              <a:rPr lang="hu-HU" smtClean="0"/>
              <a:t>2020. 05. 11.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4AFAB-A96D-4067-A2DB-3F59D3A294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979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70FD0AAA-3BD6-49CF-AE78-F37539C959DA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3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5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44807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2ECB9B8C-F922-4B33-90EC-31E8B25F2057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14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0119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FF2B592D-052D-47FB-B651-31715212668E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15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3050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8B564C73-A559-41B4-B408-C4FE89C4E820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6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1627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D6090334-DD01-42C2-9198-45D82580E81F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7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349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CB1DE62F-AE25-4C45-A823-1D6C0F03BB7A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8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9530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F1C07A05-3614-4FD3-A8AD-18845FE550BE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9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22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0F5B317B-674E-422D-AAC7-3B7F3A4D108D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10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184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F1C07A05-3614-4FD3-A8AD-18845FE550BE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11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415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2D39AA3E-77C3-4482-A09E-19EEEB280EFF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12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5104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buClrTx/>
              <a:buFontTx/>
              <a:buNone/>
            </a:pPr>
            <a:fld id="{7E735BA7-7E6D-4893-AAEF-15F33B9D394C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>
                <a:buClrTx/>
                <a:buFontTx/>
                <a:buNone/>
              </a:pPr>
              <a:t>13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646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96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14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29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10963435" cy="1136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2016. 11. 2.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CBA70-07DE-4421-91C5-74CC7404799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385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08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84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365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76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62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621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10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37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AADA-84F7-4760-A3B8-BE377875D011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77FEA-8792-4788-9F10-1C69117C8C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259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k.oszk.hu/01900/01902/html/cd6/kepek/tortenelem/to075bi811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2445" y="3640254"/>
            <a:ext cx="5319433" cy="2076333"/>
          </a:xfrm>
        </p:spPr>
        <p:txBody>
          <a:bodyPr anchor="t">
            <a:normAutofit/>
          </a:bodyPr>
          <a:lstStyle/>
          <a:p>
            <a:pPr algn="l"/>
            <a:r>
              <a:rPr lang="hu-HU" sz="4800" dirty="0"/>
              <a:t>Mikes Kelemen</a:t>
            </a:r>
            <a:br>
              <a:rPr lang="hu-HU" sz="4800" dirty="0"/>
            </a:br>
            <a:r>
              <a:rPr lang="hu-HU" sz="4800" dirty="0"/>
              <a:t>1690–1761</a:t>
            </a:r>
            <a:r>
              <a:rPr lang="hu-HU" sz="4800" dirty="0">
                <a:latin typeface="Candara" panose="020E0502030303020204" pitchFamily="34" charset="0"/>
              </a:rPr>
              <a:t/>
            </a:r>
            <a:br>
              <a:rPr lang="hu-HU" sz="4800" dirty="0">
                <a:latin typeface="Candara" panose="020E0502030303020204" pitchFamily="34" charset="0"/>
              </a:rPr>
            </a:br>
            <a:endParaRPr lang="tr-TR" sz="4800" dirty="0">
              <a:latin typeface="Candara" panose="020E0502030303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2C6334C2-F73F-4B3B-A626-DD5F69DF6E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"/>
            <a:ext cx="5008728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="" xmlns:a16="http://schemas.microsoft.com/office/drawing/2014/main" id="{7D2BE731-5172-4164-8C3A-37CDE93B12A6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3177141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746628" y="1783959"/>
            <a:ext cx="4645250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en-US" altLang="hu-HU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1711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en-US" altLang="hu-HU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Szatmári Béke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4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r="8719" b="-2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815C2A58-B034-4780-B945-F255A52819AE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364300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3260543" y="2412083"/>
            <a:ext cx="6047588" cy="323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  <a:buClrTx/>
            </a:pPr>
            <a:r>
              <a:rPr lang="hu-HU" altLang="hu-HU" sz="7199" b="1" dirty="0">
                <a:latin typeface="+mj-lt"/>
                <a:ea typeface="MinionPro-Regular" charset="0"/>
                <a:cs typeface="MinionPro-Regular" charset="0"/>
              </a:rPr>
              <a:t>Rákóczi emléke Budapesten</a:t>
            </a:r>
          </a:p>
        </p:txBody>
      </p:sp>
    </p:spTree>
    <p:extLst>
      <p:ext uri="{BB962C8B-B14F-4D97-AF65-F5344CB8AC3E}">
        <p14:creationId xmlns:p14="http://schemas.microsoft.com/office/powerpoint/2010/main" val="513744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414226" y="2663222"/>
            <a:ext cx="4524973" cy="2076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hu-HU" altLang="hu-HU" sz="4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altLang="hu-HU" sz="48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Rákóczi</a:t>
            </a:r>
            <a:r>
              <a:rPr lang="en-US" altLang="hu-HU" sz="4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4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út</a:t>
            </a:r>
            <a:endParaRPr lang="en-US" altLang="hu-HU" sz="4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5" name="Freeform: Shape 137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14455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="" xmlns:a16="http://schemas.microsoft.com/office/drawing/2014/main" id="{838970B0-30EB-4385-804D-34805D25AC99}"/>
              </a:ext>
            </a:extLst>
          </p:cNvPr>
          <p:cNvSpPr/>
          <p:nvPr/>
        </p:nvSpPr>
        <p:spPr>
          <a:xfrm>
            <a:off x="10532320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1768188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804673" y="3320859"/>
            <a:ext cx="4524973" cy="2076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hu-HU" altLang="hu-HU" sz="4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altLang="hu-HU" sz="48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Rákóczi</a:t>
            </a:r>
            <a:r>
              <a:rPr lang="en-US" altLang="hu-HU" sz="4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4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híd</a:t>
            </a:r>
            <a:endParaRPr lang="en-US" altLang="hu-HU" sz="4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2" name="Freeform: Shape 191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r="25400" b="-2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="" xmlns:a16="http://schemas.microsoft.com/office/drawing/2014/main" id="{7963BB5A-467F-43F3-9BBC-FE7AE0B19673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860124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804673" y="3320859"/>
            <a:ext cx="4524973" cy="2076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hu-HU" altLang="hu-HU" sz="4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altLang="hu-HU" sz="48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Rákóczi</a:t>
            </a:r>
            <a:r>
              <a:rPr lang="hu-HU" altLang="hu-HU" sz="4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altLang="hu-HU" sz="48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szobor</a:t>
            </a:r>
            <a:endParaRPr lang="en-US" altLang="hu-HU" sz="4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r="19225"/>
          <a:stretch/>
        </p:blipFill>
        <p:spPr bwMode="auto"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="" xmlns:a16="http://schemas.microsoft.com/office/drawing/2014/main" id="{F4064180-68B1-432B-AD93-C995AADE0C3F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1994888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7464614" y="1783959"/>
            <a:ext cx="4087306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</a:pPr>
            <a:r>
              <a:rPr lang="hu-HU" altLang="hu-HU" sz="5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altLang="hu-HU" sz="54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Rákóczi</a:t>
            </a:r>
            <a:r>
              <a:rPr lang="en-US" altLang="hu-HU" sz="5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hu-HU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tér</a:t>
            </a:r>
            <a:endParaRPr lang="en-US" altLang="hu-HU" sz="5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7" name="Freeform: Shape 71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675" name="Picture 2" descr="Képtalálat a következőre: „Rákóczi tér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r="16043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="" xmlns:a16="http://schemas.microsoft.com/office/drawing/2014/main" id="{7BDA2019-3D9F-47D6-B77C-F29BF3719388}"/>
              </a:ext>
            </a:extLst>
          </p:cNvPr>
          <p:cNvSpPr/>
          <p:nvPr/>
        </p:nvSpPr>
        <p:spPr>
          <a:xfrm>
            <a:off x="145290" y="6299982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838709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272" y="457200"/>
            <a:ext cx="10491977" cy="5221224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Candara" panose="020E0502030303020204" pitchFamily="34" charset="0"/>
              </a:rPr>
              <a:t/>
            </a:r>
            <a:br>
              <a:rPr lang="hu-HU" dirty="0">
                <a:latin typeface="Candara" panose="020E0502030303020204" pitchFamily="34" charset="0"/>
              </a:rPr>
            </a:br>
            <a:r>
              <a:rPr lang="hu-HU" dirty="0">
                <a:solidFill>
                  <a:schemeClr val="bg1"/>
                </a:solidFill>
              </a:rPr>
              <a:t>1690–1761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/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MI VOLT EKKOR MAGYARORSZÁGON?</a:t>
            </a:r>
            <a:r>
              <a:rPr lang="hu-HU" dirty="0">
                <a:latin typeface="Candara" panose="020E0502030303020204" pitchFamily="34" charset="0"/>
              </a:rPr>
              <a:t/>
            </a:r>
            <a:br>
              <a:rPr lang="hu-HU" dirty="0">
                <a:latin typeface="Candara" panose="020E0502030303020204" pitchFamily="34" charset="0"/>
              </a:rPr>
            </a:b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284263" y="725541"/>
            <a:ext cx="3980456" cy="51297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hu-HU" sz="4800" kern="1200" dirty="0">
                <a:latin typeface="+mj-lt"/>
                <a:ea typeface="+mj-ea"/>
                <a:cs typeface="+mj-cs"/>
              </a:rPr>
              <a:t>A </a:t>
            </a:r>
            <a:r>
              <a:rPr lang="en-US" altLang="hu-HU" sz="4800" kern="1200" dirty="0" err="1">
                <a:latin typeface="+mj-lt"/>
                <a:ea typeface="+mj-ea"/>
                <a:cs typeface="+mj-cs"/>
              </a:rPr>
              <a:t>Rákóczi-szabadságharc</a:t>
            </a:r>
            <a:r>
              <a:rPr lang="en-US" altLang="hu-HU" sz="4800" kern="1200" dirty="0">
                <a:latin typeface="+mj-lt"/>
                <a:ea typeface="+mj-ea"/>
                <a:cs typeface="+mj-cs"/>
              </a:rPr>
              <a:t> (1703–1711)</a:t>
            </a:r>
            <a:r>
              <a:rPr lang="en-US" altLang="hu-HU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hu-HU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hu-HU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Dikdörtgen 4">
            <a:extLst>
              <a:ext uri="{FF2B5EF4-FFF2-40B4-BE49-F238E27FC236}">
                <a16:creationId xmlns="" xmlns:a16="http://schemas.microsoft.com/office/drawing/2014/main" id="{7D2BE731-5172-4164-8C3A-37CDE93B12A6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  <p:pic>
        <p:nvPicPr>
          <p:cNvPr id="2052" name="Picture 4" descr="https://upload.wikimedia.org/wikipedia/commons/5/53/II._R%C3%A1k%C3%B3czi_Ferenc_%C3%A9s_Esze_Tam%C3%A1s_tal%C3%A1lkoz%C3%A1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" y="0"/>
            <a:ext cx="8283532" cy="69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41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1543" y="1149707"/>
            <a:ext cx="11393713" cy="328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35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r>
              <a:rPr lang="hu-HU" sz="38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1526 – Mohácsi csata</a:t>
            </a:r>
          </a:p>
          <a:p>
            <a:pPr indent="449535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r>
              <a:rPr lang="hu-HU" sz="38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1541 – Az ország 3 részre </a:t>
            </a:r>
            <a:r>
              <a:rPr lang="hu-HU" sz="3800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szakad</a:t>
            </a:r>
          </a:p>
          <a:p>
            <a:pPr indent="449535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r>
              <a:rPr lang="hu-HU" sz="3800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1699 </a:t>
            </a:r>
            <a:r>
              <a:rPr lang="hu-HU" sz="38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– Az Oszmán Birodalom fennhatóságának </a:t>
            </a:r>
            <a:r>
              <a:rPr lang="hu-HU" sz="3800" b="1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vége</a:t>
            </a:r>
            <a:r>
              <a:rPr lang="hu-HU" sz="38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49535" algn="just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endParaRPr lang="hu-HU" sz="4000" kern="18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35" algn="just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endParaRPr lang="hu-HU" sz="4000" kern="18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1705" y="3845060"/>
            <a:ext cx="1064743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r>
              <a:rPr lang="hu-HU" sz="4000" u="sng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Szent </a:t>
            </a:r>
            <a:r>
              <a:rPr lang="hu-HU" sz="4000" u="sng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Liga: </a:t>
            </a:r>
          </a:p>
          <a:p>
            <a:pPr algn="just">
              <a:lnSpc>
                <a:spcPct val="107000"/>
              </a:lnSpc>
              <a:buClr>
                <a:srgbClr val="000000"/>
              </a:buClr>
              <a:buSzPct val="100000"/>
              <a:defRPr/>
            </a:pPr>
            <a:r>
              <a:rPr lang="hu-HU" sz="4000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Habsburg-birodalom</a:t>
            </a:r>
            <a:r>
              <a:rPr lang="hu-HU" sz="40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4000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Lengyelország</a:t>
            </a:r>
            <a:r>
              <a:rPr lang="hu-HU" sz="40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kern="18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és Velence</a:t>
            </a:r>
            <a:r>
              <a:rPr lang="hu-HU" sz="4000" kern="1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310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="" xmlns:a16="http://schemas.microsoft.com/office/drawing/2014/main" id="{673E9FC8-2143-48A2-9DEE-AABBC7E30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Image result for karlÃ³cai bÃ©ke tÃ©rkÃ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/>
          <a:stretch/>
        </p:blipFill>
        <p:spPr bwMode="auto">
          <a:xfrm>
            <a:off x="0" y="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="" xmlns:a16="http://schemas.microsoft.com/office/drawing/2014/main" id="{58B8879F-C609-496F-BB89-9F3EF2B07A31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1614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="" xmlns:a16="http://schemas.microsoft.com/office/drawing/2014/main" id="{9DBC4630-03DA-474F-BBCB-BA3AE6B31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429460" y="151326"/>
            <a:ext cx="3555017" cy="11259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hu-HU" sz="6000" b="1" kern="1200" dirty="0" smtClean="0">
                <a:latin typeface="+mj-lt"/>
                <a:ea typeface="+mj-ea"/>
                <a:cs typeface="+mj-cs"/>
              </a:rPr>
              <a:t>II. </a:t>
            </a:r>
            <a:r>
              <a:rPr lang="en-US" altLang="hu-HU" sz="6000" b="1" kern="1200" dirty="0" err="1" smtClean="0">
                <a:latin typeface="+mj-lt"/>
                <a:ea typeface="+mj-ea"/>
                <a:cs typeface="+mj-cs"/>
              </a:rPr>
              <a:t>Rákóczi</a:t>
            </a:r>
            <a:r>
              <a:rPr lang="en-US" altLang="hu-HU" sz="6000" b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hu-HU" sz="6000" b="1" kern="1200" dirty="0" err="1" smtClean="0">
                <a:latin typeface="+mj-lt"/>
                <a:ea typeface="+mj-ea"/>
                <a:cs typeface="+mj-cs"/>
              </a:rPr>
              <a:t>Ferenc</a:t>
            </a:r>
            <a:r>
              <a:rPr lang="en-US" altLang="hu-HU" sz="6000" b="1" kern="1200" dirty="0">
                <a:latin typeface="+mj-lt"/>
                <a:ea typeface="+mj-ea"/>
                <a:cs typeface="+mj-cs"/>
              </a:rPr>
              <a:t/>
            </a:r>
            <a:br>
              <a:rPr lang="en-US" altLang="hu-HU" sz="6000" b="1" kern="1200" dirty="0">
                <a:latin typeface="+mj-lt"/>
                <a:ea typeface="+mj-ea"/>
                <a:cs typeface="+mj-cs"/>
              </a:rPr>
            </a:br>
            <a:r>
              <a:rPr lang="en-US" altLang="hu-HU" sz="6000" b="1" kern="1200" dirty="0">
                <a:latin typeface="+mj-lt"/>
                <a:ea typeface="+mj-ea"/>
                <a:cs typeface="+mj-cs"/>
              </a:rPr>
              <a:t> </a:t>
            </a:r>
            <a:endParaRPr lang="en-US" altLang="hu-HU" sz="6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F6E384F5-137A-40B1-97F0-694CC6ECD5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r="2400" b="-1"/>
          <a:stretch/>
        </p:blipFill>
        <p:spPr bwMode="auto">
          <a:xfrm>
            <a:off x="0" y="2364516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="" xmlns:a16="http://schemas.microsoft.com/office/drawing/2014/main" id="{78418A25-6EAC-4140-BFE6-284E1925B5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7" b="7"/>
          <a:stretch/>
        </p:blipFill>
        <p:spPr bwMode="auto">
          <a:xfrm>
            <a:off x="6406760" y="1041427"/>
            <a:ext cx="1759830" cy="1759830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="" xmlns:a16="http://schemas.microsoft.com/office/drawing/2014/main" id="{31103AB2-C090-458F-B752-294F23AFA8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="" xmlns:a16="http://schemas.microsoft.com/office/drawing/2014/main" id="{406E1B6D-BA83-4740-ACEB-5B23FA7747C7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  <p:sp>
        <p:nvSpPr>
          <p:cNvPr id="2" name="Rectangle 1"/>
          <p:cNvSpPr/>
          <p:nvPr/>
        </p:nvSpPr>
        <p:spPr>
          <a:xfrm>
            <a:off x="9692931" y="215934"/>
            <a:ext cx="22642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hu-HU" sz="3000" dirty="0" err="1" smtClean="0">
                <a:solidFill>
                  <a:schemeClr val="bg1"/>
                </a:solidFill>
                <a:latin typeface="+mj-lt"/>
              </a:rPr>
              <a:t>Zrínyi</a:t>
            </a:r>
            <a:r>
              <a:rPr lang="en-US" altLang="hu-HU" sz="3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Ilona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fia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Zrínyi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 Ilona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apja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Péter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és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Zrínyi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Miklós</a:t>
            </a:r>
            <a:r>
              <a:rPr lang="en-US" altLang="hu-HU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hu-HU" sz="3000" dirty="0" err="1">
                <a:solidFill>
                  <a:schemeClr val="bg1"/>
                </a:solidFill>
                <a:latin typeface="+mj-lt"/>
              </a:rPr>
              <a:t>testvérek</a:t>
            </a:r>
            <a:r>
              <a:rPr lang="en-US" altLang="hu-HU" sz="30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altLang="hu-HU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2662" y="4206345"/>
            <a:ext cx="7280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 smtClean="0">
                <a:latin typeface="+mj-lt"/>
              </a:rPr>
              <a:t>magyar </a:t>
            </a:r>
            <a:r>
              <a:rPr lang="tr-TR" sz="4000" dirty="0">
                <a:latin typeface="+mj-lt"/>
              </a:rPr>
              <a:t>főnemes, </a:t>
            </a:r>
            <a:endParaRPr lang="hu-HU" sz="4000" dirty="0" smtClean="0">
              <a:latin typeface="+mj-lt"/>
            </a:endParaRPr>
          </a:p>
          <a:p>
            <a:r>
              <a:rPr lang="tr-TR" sz="4000" dirty="0" smtClean="0">
                <a:latin typeface="+mj-lt"/>
              </a:rPr>
              <a:t>a </a:t>
            </a:r>
            <a:r>
              <a:rPr lang="tr-TR" sz="4000" dirty="0">
                <a:latin typeface="+mj-lt"/>
              </a:rPr>
              <a:t>Rákóczi-szabadságharc vezetője, </a:t>
            </a:r>
            <a:endParaRPr lang="hu-HU" sz="4000" dirty="0" smtClean="0">
              <a:latin typeface="+mj-lt"/>
            </a:endParaRPr>
          </a:p>
          <a:p>
            <a:r>
              <a:rPr lang="tr-TR" sz="4000" dirty="0" smtClean="0">
                <a:latin typeface="+mj-lt"/>
              </a:rPr>
              <a:t>erdélyi </a:t>
            </a:r>
            <a:r>
              <a:rPr lang="tr-TR" sz="4000" dirty="0">
                <a:latin typeface="+mj-lt"/>
              </a:rPr>
              <a:t>fejedelem</a:t>
            </a:r>
          </a:p>
        </p:txBody>
      </p:sp>
    </p:spTree>
    <p:extLst>
      <p:ext uri="{BB962C8B-B14F-4D97-AF65-F5344CB8AC3E}">
        <p14:creationId xmlns:p14="http://schemas.microsoft.com/office/powerpoint/2010/main" val="133352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30275" r="26431" b="9177"/>
          <a:stretch>
            <a:fillRect/>
          </a:stretch>
        </p:blipFill>
        <p:spPr bwMode="auto">
          <a:xfrm>
            <a:off x="2010066" y="643466"/>
            <a:ext cx="8171868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611" t="30275" r="26431" b="91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Dikdörtgen 9">
            <a:extLst>
              <a:ext uri="{FF2B5EF4-FFF2-40B4-BE49-F238E27FC236}">
                <a16:creationId xmlns="" xmlns:a16="http://schemas.microsoft.com/office/drawing/2014/main" id="{9399FFA6-B2EF-40AC-85E8-AABC60E90AD9}"/>
              </a:ext>
            </a:extLst>
          </p:cNvPr>
          <p:cNvSpPr/>
          <p:nvPr/>
        </p:nvSpPr>
        <p:spPr>
          <a:xfrm>
            <a:off x="10181934" y="6534834"/>
            <a:ext cx="201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515239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6130502" y="2798426"/>
            <a:ext cx="5319433" cy="2076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hu-HU" altLang="hu-HU" sz="4800" dirty="0" err="1">
                <a:latin typeface="+mj-lt"/>
                <a:ea typeface="+mj-ea"/>
                <a:cs typeface="+mj-cs"/>
              </a:rPr>
              <a:t>k</a:t>
            </a:r>
            <a:r>
              <a:rPr lang="en-US" altLang="hu-HU" sz="4800" dirty="0" err="1" smtClean="0">
                <a:latin typeface="+mj-lt"/>
                <a:ea typeface="+mj-ea"/>
                <a:cs typeface="+mj-cs"/>
              </a:rPr>
              <a:t>uruc</a:t>
            </a:r>
            <a:r>
              <a:rPr lang="en-US" altLang="hu-HU" sz="4800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hu-HU" sz="4800" dirty="0">
                <a:latin typeface="+mj-lt"/>
                <a:ea typeface="+mj-ea"/>
                <a:cs typeface="+mj-cs"/>
              </a:rPr>
              <a:t>– </a:t>
            </a:r>
            <a:r>
              <a:rPr lang="en-US" altLang="hu-HU" sz="4800" dirty="0" err="1">
                <a:latin typeface="+mj-lt"/>
                <a:ea typeface="+mj-ea"/>
                <a:cs typeface="+mj-cs"/>
              </a:rPr>
              <a:t>labanc</a:t>
            </a:r>
            <a:r>
              <a:rPr lang="en-US" altLang="hu-HU" sz="4800" dirty="0">
                <a:latin typeface="+mj-lt"/>
                <a:ea typeface="+mj-ea"/>
                <a:cs typeface="+mj-cs"/>
              </a:rPr>
              <a:t> </a:t>
            </a:r>
            <a:r>
              <a:rPr lang="en-US" altLang="hu-HU" sz="4800" dirty="0" err="1">
                <a:latin typeface="+mj-lt"/>
                <a:ea typeface="+mj-ea"/>
                <a:cs typeface="+mj-cs"/>
              </a:rPr>
              <a:t>csata</a:t>
            </a:r>
            <a:endParaRPr lang="en-US" altLang="hu-HU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2293" name="Freeform: Shape 71">
            <a:extLst>
              <a:ext uri="{FF2B5EF4-FFF2-40B4-BE49-F238E27FC236}">
                <a16:creationId xmlns="" xmlns:a16="http://schemas.microsoft.com/office/drawing/2014/main" id="{2C6334C2-F73F-4B3B-A626-DD5F69DF6E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4" descr="https://upload.wikimedia.org/wikipedia/commons/d/df/Kuruc_labanc_csatajelene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25476" b="-1"/>
          <a:stretch/>
        </p:blipFill>
        <p:spPr bwMode="auto"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="" xmlns:a16="http://schemas.microsoft.com/office/drawing/2014/main" id="{CB484354-ECD8-4D9A-9594-D7397A40F9A5}"/>
              </a:ext>
            </a:extLst>
          </p:cNvPr>
          <p:cNvSpPr/>
          <p:nvPr/>
        </p:nvSpPr>
        <p:spPr>
          <a:xfrm>
            <a:off x="10450433" y="6488668"/>
            <a:ext cx="174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hu.wikipedia.org</a:t>
            </a:r>
          </a:p>
        </p:txBody>
      </p:sp>
    </p:spTree>
    <p:extLst>
      <p:ext uri="{BB962C8B-B14F-4D97-AF65-F5344CB8AC3E}">
        <p14:creationId xmlns:p14="http://schemas.microsoft.com/office/powerpoint/2010/main" val="1905411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6/Nagymajt%C3%A9nyi_fegyverlet%C3%A9t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123" y="596900"/>
            <a:ext cx="9031637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34213" y="6364905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54595D"/>
                </a:solidFill>
                <a:latin typeface="Arial" panose="020B0604020202020204" pitchFamily="34" charset="0"/>
              </a:rPr>
              <a:t> </a:t>
            </a:r>
            <a:r>
              <a:rPr lang="tr-TR" u="sng" dirty="0">
                <a:solidFill>
                  <a:srgbClr val="0B0080"/>
                </a:solidFill>
                <a:latin typeface="Arial" panose="020B0604020202020204" pitchFamily="34" charset="0"/>
                <a:hlinkClick r:id="rId4"/>
              </a:rPr>
              <a:t>http://mek.oszk.hu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6010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107</Words>
  <Application>Microsoft Office PowerPoint</Application>
  <PresentationFormat>Widescreen</PresentationFormat>
  <Paragraphs>44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DejaVu Sans</vt:lpstr>
      <vt:lpstr>MinionPro-Regular</vt:lpstr>
      <vt:lpstr>Noto Sans CJK SC Regular</vt:lpstr>
      <vt:lpstr>Times New Roman</vt:lpstr>
      <vt:lpstr>Office Theme</vt:lpstr>
      <vt:lpstr>Mikes Kelemen 1690–1761 </vt:lpstr>
      <vt:lpstr> 1690–1761   MI VOLT EKKOR MAGYARORSZÁGON?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Barokk</dc:title>
  <dc:creator>Yakup Yildizlar</dc:creator>
  <cp:lastModifiedBy>Éva Tóth</cp:lastModifiedBy>
  <cp:revision>20</cp:revision>
  <dcterms:created xsi:type="dcterms:W3CDTF">2020-05-09T18:36:26Z</dcterms:created>
  <dcterms:modified xsi:type="dcterms:W3CDTF">2020-05-11T21:03:26Z</dcterms:modified>
</cp:coreProperties>
</file>