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722207" y="2036445"/>
            <a:ext cx="10943167" cy="1082675"/>
          </a:xfrm>
        </p:spPr>
        <p:txBody>
          <a:bodyPr/>
          <a:p>
            <a:r>
              <a:rPr lang="tr-TR" altLang="en-US" sz="4400" b="1">
                <a:solidFill>
                  <a:schemeClr val="tx1"/>
                </a:solidFill>
              </a:rPr>
              <a:t>KAT HİZMETLERİ YÖNETİMİ</a:t>
            </a:r>
            <a:endParaRPr lang="tr-TR" altLang="en-US" sz="4400" b="1">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47955" y="190500"/>
            <a:ext cx="11868150" cy="582930"/>
          </a:xfrm>
        </p:spPr>
        <p:txBody>
          <a:bodyPr/>
          <a:p>
            <a:pPr algn="ctr"/>
            <a:r>
              <a:rPr lang="en-US" sz="2800" b="1">
                <a:solidFill>
                  <a:srgbClr val="FF0000"/>
                </a:solidFill>
                <a:latin typeface="Times New Roman" panose="02020603050405020304" charset="0"/>
              </a:rPr>
              <a:t>Konuk Odası Havalandırma Yöntemleri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49530" y="774065"/>
            <a:ext cx="12051030" cy="6053455"/>
          </a:xfrm>
        </p:spPr>
        <p:txBody>
          <a:bodyPr/>
          <a:p>
            <a:pPr marL="0" indent="0">
              <a:buNone/>
            </a:pPr>
            <a:r>
              <a:rPr lang="en-US" sz="2800" b="1">
                <a:latin typeface="Times New Roman" panose="02020603050405020304" charset="0"/>
              </a:rPr>
              <a:t>1. Perdelerin Açılması </a:t>
            </a:r>
            <a:endParaRPr lang="en-US" sz="2800" b="1">
              <a:latin typeface="Times New Roman" panose="02020603050405020304" charset="0"/>
            </a:endParaRPr>
          </a:p>
          <a:p>
            <a:pPr marL="0" indent="0">
              <a:buNone/>
            </a:pPr>
            <a:r>
              <a:rPr lang="en-US" sz="2400">
                <a:latin typeface="Times New Roman" panose="02020603050405020304" charset="0"/>
              </a:rPr>
              <a:t>Kat görevlisinin temizlik için odaya girdiğinde yapacağı ilk işlerden birisi de, perdeleri açarak gün ışığının odaya girmesine izin vermesidir. Gün ışığı ile oda daha aydınlık ve ferah olacağı gibi temizlikte daha rahat yapılabilir. Ayrıca güneş ışığı birtakım zararlı mikroorganizmalara karşı etkilidir.</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latin typeface="Times New Roman" panose="02020603050405020304" charset="0"/>
              </a:rPr>
              <a:t>2. Pencere veya Balkon Kapısının Açılması </a:t>
            </a:r>
            <a:endParaRPr lang="en-US" sz="2800" b="1">
              <a:latin typeface="Times New Roman" panose="02020603050405020304" charset="0"/>
            </a:endParaRPr>
          </a:p>
          <a:p>
            <a:pPr marL="0" indent="0">
              <a:buNone/>
            </a:pPr>
            <a:r>
              <a:rPr lang="en-US" sz="2400">
                <a:latin typeface="Times New Roman" panose="02020603050405020304" charset="0"/>
              </a:rPr>
              <a:t>Kat görevlisi, perdelerden hemen sonra da pencere veya balkon kapısını açarak odayı havalandırmalıdır. Çünkü otel odaları çok çeşitli insanlar tarafından ve çok çeşitli amaçlar için kullanılmaktadır. Hiç kimse bir otele gittiğinde kalacağı odanın sigara, nem, ayak, sevmediği parfüm vb. kokularla dolu olmasını istemez. Hatta böyle bir durumdan oldukça rahatsız olur. Bu yüzden odaların temizliğiyle beraber havalandırmanın da iyi yapılması gerekmektedir. </a:t>
            </a:r>
            <a:endParaRPr lang="en-US" sz="24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91440" y="190500"/>
            <a:ext cx="11993880" cy="499110"/>
          </a:xfrm>
        </p:spPr>
        <p:txBody>
          <a:bodyPr/>
          <a:p>
            <a:r>
              <a:rPr lang="en-US" sz="2800" b="1">
                <a:latin typeface="Times New Roman" panose="02020603050405020304" charset="0"/>
              </a:rPr>
              <a:t>3. Havalandırma Sırasında Alınacak Önlemler</a:t>
            </a:r>
            <a:endParaRPr lang="en-US" sz="2800" b="1">
              <a:latin typeface="Times New Roman" panose="02020603050405020304" charset="0"/>
            </a:endParaRPr>
          </a:p>
        </p:txBody>
      </p:sp>
      <p:sp>
        <p:nvSpPr>
          <p:cNvPr id="3" name="Content Placeholder 2"/>
          <p:cNvSpPr>
            <a:spLocks noGrp="1"/>
          </p:cNvSpPr>
          <p:nvPr>
            <p:ph idx="1"/>
          </p:nvPr>
        </p:nvSpPr>
        <p:spPr>
          <a:xfrm>
            <a:off x="91440" y="810895"/>
            <a:ext cx="12078970" cy="5904230"/>
          </a:xfrm>
        </p:spPr>
        <p:txBody>
          <a:bodyPr/>
          <a:p>
            <a:pPr marL="0" indent="0">
              <a:buNone/>
            </a:pPr>
            <a:r>
              <a:rPr lang="en-US" sz="2800" b="1">
                <a:latin typeface="Times New Roman" panose="02020603050405020304" charset="0"/>
              </a:rPr>
              <a:t>-  Rüzgârlı Hava </a:t>
            </a:r>
            <a:endParaRPr lang="en-US" sz="2800" b="1">
              <a:latin typeface="Times New Roman" panose="02020603050405020304" charset="0"/>
            </a:endParaRPr>
          </a:p>
          <a:p>
            <a:pPr marL="0" indent="0">
              <a:buNone/>
            </a:pPr>
            <a:r>
              <a:rPr lang="en-US" sz="2400">
                <a:latin typeface="Times New Roman" panose="02020603050405020304" charset="0"/>
              </a:rPr>
              <a:t>Kat görevlisi odayı havalandırmak için balkon kapısı ya da pencereyi açacağı zaman hava eğer rüzgârlı ise kapı ve pencereler cereyan yaparak çarpabilir. Bu da istenmeyen sonuçlar doğurabilir. Bu yüzden kat görevlisi böyle bir durumda oda kapısını kapatıp cereyana fırsat vermemelidir.</a:t>
            </a:r>
            <a:endParaRPr lang="en-US" sz="2400">
              <a:latin typeface="Times New Roman" panose="02020603050405020304" charset="0"/>
            </a:endParaRPr>
          </a:p>
          <a:p>
            <a:pPr marL="0" indent="0">
              <a:buNone/>
            </a:pPr>
            <a:endParaRPr lang="en-US" sz="2800" b="1">
              <a:latin typeface="Times New Roman" panose="02020603050405020304" charset="0"/>
            </a:endParaRPr>
          </a:p>
          <a:p>
            <a:pPr marL="0" indent="0">
              <a:buNone/>
            </a:pPr>
            <a:r>
              <a:rPr lang="en-US" sz="2800" b="1">
                <a:latin typeface="Times New Roman" panose="02020603050405020304" charset="0"/>
              </a:rPr>
              <a:t> - Yağmurlu Hava </a:t>
            </a:r>
            <a:endParaRPr lang="en-US" sz="2800" b="1">
              <a:latin typeface="Times New Roman" panose="02020603050405020304" charset="0"/>
            </a:endParaRPr>
          </a:p>
          <a:p>
            <a:pPr marL="0" indent="0">
              <a:buNone/>
            </a:pPr>
            <a:r>
              <a:rPr lang="en-US" sz="2400">
                <a:latin typeface="Times New Roman" panose="02020603050405020304" charset="0"/>
              </a:rPr>
              <a:t>Hava yağmurlu ise rüzgârla beraber yağmur odaya girebilir. Halı, perde ve birtakım eşyaları ıslatıp zarar verebilir. Böyle bir durumda kat görevlisi yağmur ve rüzgârın durumunu dikkate alarak ya kapıyı ya da pencereyi açmalıdır. </a:t>
            </a:r>
            <a:endParaRPr lang="en-US" sz="24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225" y="97155"/>
            <a:ext cx="12092305" cy="6701790"/>
          </a:xfrm>
        </p:spPr>
        <p:txBody>
          <a:bodyPr/>
          <a:p>
            <a:pPr marL="0" indent="0">
              <a:buNone/>
            </a:pPr>
            <a:r>
              <a:rPr lang="en-US" sz="2800" b="1">
                <a:latin typeface="Times New Roman" panose="02020603050405020304" charset="0"/>
              </a:rPr>
              <a:t>- Güvenlik Önlemleri</a:t>
            </a:r>
            <a:endParaRPr lang="en-US" sz="2800" b="1">
              <a:latin typeface="Times New Roman" panose="02020603050405020304" charset="0"/>
            </a:endParaRPr>
          </a:p>
          <a:p>
            <a:pPr marL="0" indent="0">
              <a:buNone/>
            </a:pPr>
            <a:r>
              <a:rPr lang="en-US" sz="2400">
                <a:latin typeface="Times New Roman" panose="02020603050405020304" charset="0"/>
              </a:rPr>
              <a:t>Rüzgârlı havalarda pencere ya da kapı temizliği yaparken bir takım kazalar meydana gelebilir. Örneğin kapı veya pencere arasına parmaklarımız sıkışabilir, çarpma sonucu cam kırılabilir, doğramalar hasar görebilir. Yağmurlu havada yüzeyler kayganlaştığı için iş kazalarına neden olabilir. Bunları önlemek için çalışma sırasında güvenlik önlemlerinin alınması gerekir.</a:t>
            </a:r>
            <a:r>
              <a:rPr lang="en-US" sz="2400" b="1">
                <a:latin typeface="Times New Roman" panose="02020603050405020304" charset="0"/>
              </a:rPr>
              <a:t> </a:t>
            </a:r>
            <a:endParaRPr lang="en-US" sz="2400" b="1">
              <a:latin typeface="Times New Roman" panose="02020603050405020304" charset="0"/>
            </a:endParaRPr>
          </a:p>
          <a:p>
            <a:pPr marL="0" indent="0" algn="ctr">
              <a:buNone/>
            </a:pPr>
            <a:r>
              <a:rPr lang="en-US" sz="2800" b="1">
                <a:solidFill>
                  <a:srgbClr val="FF0000"/>
                </a:solidFill>
                <a:latin typeface="Times New Roman" panose="02020603050405020304" charset="0"/>
              </a:rPr>
              <a:t> ARIZALI EŞYALARIN TESPİTİ </a:t>
            </a:r>
            <a:endParaRPr lang="en-US" sz="2800" b="1">
              <a:solidFill>
                <a:srgbClr val="FF0000"/>
              </a:solidFill>
              <a:latin typeface="Times New Roman" panose="02020603050405020304" charset="0"/>
            </a:endParaRPr>
          </a:p>
          <a:p>
            <a:pPr marL="0" indent="0" algn="l">
              <a:buNone/>
            </a:pPr>
            <a:r>
              <a:rPr lang="en-US" sz="2800" b="1">
                <a:solidFill>
                  <a:schemeClr val="tx1"/>
                </a:solidFill>
                <a:latin typeface="Times New Roman" panose="02020603050405020304" charset="0"/>
              </a:rPr>
              <a:t>1. Arıza Kontrolünün Önemi</a:t>
            </a:r>
            <a:endParaRPr lang="en-US" sz="2800" b="1">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Konukların rahatı, mutluluğu ve memnuniyetini sağlamak için, tesis içinde oluşabilecek teknik arızaların en kısa zamanda ilgili birimlere aktarılarak tamir ya da bakımının yapılması gerekir. Bununla beraber en önemli konulardan birisi de arıza kontrolüdür. Otelde kullanılan tüm araçların kontrolü ilgili birimlerce aksatılmadan yapılmalıdır. Çünkü olabilecek en ufak bir aksaklık ya da arıza telafisi güç zararlar meydana getirebilir. </a:t>
            </a:r>
            <a:endParaRPr lang="en-US" sz="2400">
              <a:solidFill>
                <a:schemeClr val="tx1"/>
              </a:solidFill>
              <a:latin typeface="Times New Roman" panose="02020603050405020304" charset="0"/>
            </a:endParaRPr>
          </a:p>
          <a:p>
            <a:pPr marL="0" indent="0" algn="l">
              <a:buNone/>
            </a:pPr>
            <a:r>
              <a:rPr lang="en-US" sz="2400">
                <a:latin typeface="Times New Roman" panose="02020603050405020304" charset="0"/>
                <a:sym typeface="+mn-ea"/>
              </a:rPr>
              <a:t>Oluşabilecek arızalar çabucak giderilebilirse otelde kaliteli hizmet standardı sağlanmış ve yatırım korunmuş olur. Odalarda oluşan arızalar Housekeeping Bölümü ya da müşteri tarafından fark edilebilir. Fark edilen arızalar hiç zaman geçirilmeden Teknik Servise iletilmedir. Teknik Servis kendine gelen arıza ihbarlarında önceliği daima müşteriye vermelidir. </a:t>
            </a:r>
            <a:endParaRPr lang="en-US" sz="2400">
              <a:solidFill>
                <a:schemeClr val="tx1"/>
              </a:solidFill>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225" y="83820"/>
            <a:ext cx="12134215" cy="6687820"/>
          </a:xfrm>
        </p:spPr>
        <p:txBody>
          <a:bodyPr/>
          <a:p>
            <a:pPr marL="0" indent="0">
              <a:buNone/>
            </a:pPr>
            <a:r>
              <a:rPr lang="en-US" sz="2400">
                <a:latin typeface="Times New Roman" panose="02020603050405020304" charset="0"/>
              </a:rPr>
              <a:t>Otelde oluşabilecek aksaklıklar ve arızalar ne kadar çabuk giderilirse müşteri rahatı ve huzuru da o derece bozulmamış olur. </a:t>
            </a:r>
            <a:endParaRPr lang="en-US" sz="2400">
              <a:latin typeface="Times New Roman" panose="02020603050405020304" charset="0"/>
            </a:endParaRPr>
          </a:p>
          <a:p>
            <a:pPr marL="0" indent="0">
              <a:buNone/>
            </a:pPr>
            <a:r>
              <a:rPr lang="en-US" sz="2800" b="1">
                <a:latin typeface="Times New Roman" panose="02020603050405020304" charset="0"/>
              </a:rPr>
              <a:t>2. Elektrikli Araçların Kontrolü </a:t>
            </a:r>
            <a:endParaRPr lang="en-US" sz="2800" b="1">
              <a:latin typeface="Times New Roman" panose="02020603050405020304" charset="0"/>
            </a:endParaRPr>
          </a:p>
          <a:p>
            <a:pPr marL="0" indent="0">
              <a:buNone/>
            </a:pPr>
            <a:r>
              <a:rPr lang="en-US" sz="2400">
                <a:latin typeface="Times New Roman" panose="02020603050405020304" charset="0"/>
              </a:rPr>
              <a:t>Oda görevlisi odaya girdiğinde sadece temizlik yapmaz. Temizlik kadar önemli başka görevleri de vardır. Bunlardan birisi de müşterilerin kullandığı e şya ve araçların kontrolünü yapmak ve oluşabilecek aksaklıkları derhal ilgili birimlere aktarmaktır. Böylece müşterinin rahatı ve konforu bozulmadan tatiline devam sağlanacaktır.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latin typeface="Times New Roman" panose="02020603050405020304" charset="0"/>
                <a:sym typeface="+mn-ea"/>
              </a:rPr>
              <a:t>- Televizyon </a:t>
            </a:r>
            <a:endParaRPr lang="en-US" sz="2800" b="1">
              <a:latin typeface="Times New Roman" panose="02020603050405020304" charset="0"/>
              <a:sym typeface="+mn-ea"/>
            </a:endParaRPr>
          </a:p>
          <a:p>
            <a:pPr marL="0" indent="0">
              <a:buNone/>
            </a:pPr>
            <a:r>
              <a:rPr lang="en-US" sz="2400">
                <a:latin typeface="Times New Roman" panose="02020603050405020304" charset="0"/>
                <a:sym typeface="+mn-ea"/>
              </a:rPr>
              <a:t>Oda görevlisi televizyonu açarak ve kanalları değiştirerek hem televizyonu hem de kumandayı kontrol eder.</a:t>
            </a:r>
            <a:endParaRPr lang="en-US" sz="2400">
              <a:latin typeface="Times New Roman" panose="02020603050405020304" charset="0"/>
            </a:endParaRPr>
          </a:p>
          <a:p>
            <a:pPr marL="0" indent="0">
              <a:buNone/>
            </a:pPr>
            <a:r>
              <a:rPr lang="en-US" sz="2800" b="1">
                <a:latin typeface="Times New Roman" panose="02020603050405020304" charset="0"/>
                <a:sym typeface="+mn-ea"/>
              </a:rPr>
              <a:t>- Isıtma Sistemleri </a:t>
            </a:r>
            <a:endParaRPr lang="en-US" sz="2800" b="1">
              <a:latin typeface="Times New Roman" panose="02020603050405020304" charset="0"/>
              <a:sym typeface="+mn-ea"/>
            </a:endParaRPr>
          </a:p>
          <a:p>
            <a:pPr marL="0" indent="0">
              <a:buNone/>
            </a:pPr>
            <a:r>
              <a:rPr lang="en-US" sz="2400">
                <a:latin typeface="Times New Roman" panose="02020603050405020304" charset="0"/>
                <a:sym typeface="+mn-ea"/>
              </a:rPr>
              <a:t>Oda görevlisi ısıtma ve soğutma sistemlerini ile kumanda panellerini de kontrol eder. Bu sistemlerin filtre bakımları periyodik olarak yapılır. </a:t>
            </a:r>
            <a:endParaRPr 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78740" y="69215"/>
            <a:ext cx="12077065" cy="6701790"/>
          </a:xfrm>
        </p:spPr>
        <p:txBody>
          <a:bodyPr/>
          <a:p>
            <a:pPr marL="0" indent="0">
              <a:buNone/>
            </a:pPr>
            <a:r>
              <a:rPr lang="en-US" sz="2800" b="1">
                <a:latin typeface="Times New Roman" panose="02020603050405020304" charset="0"/>
              </a:rPr>
              <a:t>- Saç Kurutma Makinesi </a:t>
            </a:r>
            <a:endParaRPr lang="en-US" sz="2800" b="1">
              <a:latin typeface="Times New Roman" panose="02020603050405020304" charset="0"/>
            </a:endParaRPr>
          </a:p>
          <a:p>
            <a:pPr marL="0" indent="0">
              <a:buNone/>
            </a:pPr>
            <a:r>
              <a:rPr lang="en-US" sz="2400">
                <a:latin typeface="Times New Roman" panose="02020603050405020304" charset="0"/>
              </a:rPr>
              <a:t>Oda görevlisi saç kurutma makinesinin, düzgün çalışıp çalışmadığını ve kablo bağlantılarını kontrol eder. </a:t>
            </a:r>
            <a:endParaRPr lang="en-US" sz="2400">
              <a:latin typeface="Times New Roman" panose="02020603050405020304" charset="0"/>
            </a:endParaRPr>
          </a:p>
          <a:p>
            <a:pPr marL="0" indent="0">
              <a:buNone/>
            </a:pPr>
            <a:r>
              <a:rPr lang="en-US" sz="2800" b="1">
                <a:latin typeface="Times New Roman" panose="02020603050405020304" charset="0"/>
              </a:rPr>
              <a:t>- Mini Bar </a:t>
            </a:r>
            <a:endParaRPr lang="en-US" sz="2800" b="1">
              <a:latin typeface="Times New Roman" panose="02020603050405020304" charset="0"/>
            </a:endParaRPr>
          </a:p>
          <a:p>
            <a:pPr marL="0" indent="0">
              <a:buNone/>
            </a:pPr>
            <a:r>
              <a:rPr lang="en-US" sz="2400">
                <a:latin typeface="Times New Roman" panose="02020603050405020304" charset="0"/>
              </a:rPr>
              <a:t>Mini barlar oda içinde genellikle bir dolap içinde bulunan ve müşterinin restoran-bar gibi yerlere gitmesine gerek kalmadan içecek ihtiyacını gidermek amacıyla odalara konan küçük soğutucu dolaplardır. Oda görevlisi mini barın düzgün çalışıp çalışmadığını, elektrik bağlantısını ve kablosunu kontrol eder. </a:t>
            </a:r>
            <a:endParaRPr lang="en-US" sz="2400">
              <a:latin typeface="Times New Roman" panose="02020603050405020304" charset="0"/>
            </a:endParaRPr>
          </a:p>
          <a:p>
            <a:pPr marL="0" indent="0">
              <a:buNone/>
            </a:pPr>
            <a:r>
              <a:rPr lang="en-US" sz="2800" b="1">
                <a:latin typeface="Times New Roman" panose="02020603050405020304" charset="0"/>
                <a:sym typeface="+mn-ea"/>
              </a:rPr>
              <a:t>- Müzik Yayın Sistemleri </a:t>
            </a:r>
            <a:endParaRPr lang="en-US" sz="2800" b="1">
              <a:latin typeface="Times New Roman" panose="02020603050405020304" charset="0"/>
              <a:sym typeface="+mn-ea"/>
            </a:endParaRPr>
          </a:p>
          <a:p>
            <a:pPr marL="0" indent="0">
              <a:buNone/>
            </a:pPr>
            <a:r>
              <a:rPr lang="en-US" sz="2400">
                <a:latin typeface="Times New Roman" panose="02020603050405020304" charset="0"/>
                <a:sym typeface="+mn-ea"/>
              </a:rPr>
              <a:t>Bu sistemler günümüz otellerinde pek kullanılmamaktadır. Bunun yerine müzik dinlemek için uydu kanallı TV‘ler kullanılmaktadır. Kullanılan otellerde oda görevlisi sistemi açarak herhangi bir sorun olup olmadığını kontrol eder. </a:t>
            </a:r>
            <a:endParaRPr lang="en-US" sz="2400">
              <a:latin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165" y="41275"/>
            <a:ext cx="12078335" cy="6729730"/>
          </a:xfrm>
        </p:spPr>
        <p:txBody>
          <a:bodyPr/>
          <a:p>
            <a:pPr marL="0" indent="0">
              <a:buNone/>
            </a:pPr>
            <a:r>
              <a:rPr lang="en-US" sz="2800" b="1">
                <a:latin typeface="Times New Roman" panose="02020603050405020304" charset="0"/>
              </a:rPr>
              <a:t>- Dolap İçi Kasa (Safe Box) </a:t>
            </a:r>
            <a:endParaRPr lang="en-US" sz="2800" b="1">
              <a:latin typeface="Times New Roman" panose="02020603050405020304" charset="0"/>
            </a:endParaRPr>
          </a:p>
          <a:p>
            <a:pPr marL="0" indent="0">
              <a:buNone/>
            </a:pPr>
            <a:r>
              <a:rPr lang="en-US" sz="2400">
                <a:latin typeface="Times New Roman" panose="02020603050405020304" charset="0"/>
              </a:rPr>
              <a:t>Müşterilerin değerli eşyalarını güvenle korumak için odaya konan şifreli çelik kasaları da oda görevlisi kontrol ederek bir sorun olup olmadığını kontrol eder.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latin typeface="Times New Roman" panose="02020603050405020304" charset="0"/>
              </a:rPr>
              <a:t>3. Priz, Lamba Anahtarı, Lamba ve Apliklerin Kontrolü </a:t>
            </a:r>
            <a:endParaRPr lang="en-US" sz="2800" b="1">
              <a:latin typeface="Times New Roman" panose="02020603050405020304" charset="0"/>
            </a:endParaRPr>
          </a:p>
          <a:p>
            <a:pPr marL="0" indent="0">
              <a:buNone/>
            </a:pPr>
            <a:r>
              <a:rPr lang="en-US" sz="2400">
                <a:latin typeface="Times New Roman" panose="02020603050405020304" charset="0"/>
              </a:rPr>
              <a:t>Oda görevlisi yaptığı kontrollerde muhakkak surette priz, lamba  anahtarları ve lambaları kontrol etmelidir. Çünkü bu araç ve tesisatlar müşterilerin günlük mutlaka kullandıkları eşyalardandır. Oda görevlisi bir kontrol kalemiyle prizleri, lambaları açıp kapatarak lamba ve anahtarları kontrol eder.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latin typeface="Times New Roman" panose="02020603050405020304" charset="0"/>
                <a:sym typeface="+mn-ea"/>
              </a:rPr>
              <a:t>4. Mobilyaların Kontrolü </a:t>
            </a:r>
            <a:endParaRPr lang="en-US" sz="2800" b="1">
              <a:latin typeface="Times New Roman" panose="02020603050405020304" charset="0"/>
              <a:sym typeface="+mn-ea"/>
            </a:endParaRPr>
          </a:p>
          <a:p>
            <a:pPr marL="0" indent="0">
              <a:buNone/>
            </a:pPr>
            <a:r>
              <a:rPr lang="en-US" sz="2400">
                <a:latin typeface="Times New Roman" panose="02020603050405020304" charset="0"/>
                <a:sym typeface="+mn-ea"/>
              </a:rPr>
              <a:t>Oda görevlisi odada bulunan tüm mobilyaları kontrol ederek bir sorun olup olmadığını tespit eder. Eğer bir problem varsa derhal Teknik Servise bildirir. </a:t>
            </a:r>
            <a:endParaRPr lang="en-US" sz="2400">
              <a:latin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195" y="69215"/>
            <a:ext cx="12092305" cy="6743700"/>
          </a:xfrm>
        </p:spPr>
        <p:txBody>
          <a:bodyPr/>
          <a:p>
            <a:pPr marL="0" indent="0">
              <a:buNone/>
            </a:pPr>
            <a:r>
              <a:rPr lang="en-US" sz="2800" b="1">
                <a:latin typeface="Times New Roman" panose="02020603050405020304" charset="0"/>
              </a:rPr>
              <a:t>5. Armatürlerin Kontrolü </a:t>
            </a:r>
            <a:endParaRPr lang="en-US" sz="2800" b="1">
              <a:latin typeface="Times New Roman" panose="02020603050405020304" charset="0"/>
            </a:endParaRPr>
          </a:p>
          <a:p>
            <a:pPr marL="0" indent="0">
              <a:buNone/>
            </a:pPr>
            <a:r>
              <a:rPr lang="en-US" sz="2400">
                <a:latin typeface="Times New Roman" panose="02020603050405020304" charset="0"/>
              </a:rPr>
              <a:t>Oda görevlisi bütün armatürleri teker teker açıp kapatarak bozuk olup olmadıklarını, su akıtıp akıtmadıklarını kontrol eder. </a:t>
            </a:r>
            <a:endParaRPr lang="en-US" sz="2400">
              <a:latin typeface="Times New Roman" panose="02020603050405020304" charset="0"/>
            </a:endParaRPr>
          </a:p>
          <a:p>
            <a:pPr marL="0" indent="0">
              <a:buNone/>
            </a:pPr>
            <a:r>
              <a:rPr lang="en-US" sz="2800" b="1">
                <a:latin typeface="Times New Roman" panose="02020603050405020304" charset="0"/>
              </a:rPr>
              <a:t>6. Klozet Sifonu ve Giderinin Kontrolü </a:t>
            </a:r>
            <a:endParaRPr lang="en-US" sz="2800" b="1">
              <a:latin typeface="Times New Roman" panose="02020603050405020304" charset="0"/>
            </a:endParaRPr>
          </a:p>
          <a:p>
            <a:pPr marL="0" indent="0">
              <a:buNone/>
            </a:pPr>
            <a:r>
              <a:rPr lang="en-US" sz="2400">
                <a:latin typeface="Times New Roman" panose="02020603050405020304" charset="0"/>
              </a:rPr>
              <a:t>Oda görevlisi klozeti çekerek doğru çalışıp çalışmadığını ve giderinde bir problem olup olmadığını kontrol eder. </a:t>
            </a:r>
            <a:endParaRPr lang="en-US" sz="2400">
              <a:latin typeface="Times New Roman" panose="02020603050405020304" charset="0"/>
            </a:endParaRPr>
          </a:p>
          <a:p>
            <a:pPr marL="0" indent="0">
              <a:buNone/>
            </a:pPr>
            <a:r>
              <a:rPr lang="en-US" sz="2800" b="1">
                <a:latin typeface="Times New Roman" panose="02020603050405020304" charset="0"/>
              </a:rPr>
              <a:t>7. Küvet ve Lavabo Giderleri Kontrolü </a:t>
            </a:r>
            <a:endParaRPr lang="en-US" sz="2800" b="1">
              <a:latin typeface="Times New Roman" panose="02020603050405020304" charset="0"/>
            </a:endParaRPr>
          </a:p>
          <a:p>
            <a:pPr marL="0" indent="0">
              <a:buNone/>
            </a:pPr>
            <a:r>
              <a:rPr lang="en-US" sz="2400">
                <a:latin typeface="Times New Roman" panose="02020603050405020304" charset="0"/>
              </a:rPr>
              <a:t>Oda görevlisi armatürleri açtıktan sonra biraz akmalarına izin vererek küvet ve lavabo giderlerinin kontrolünü yapıp armatürleri kapatır</a:t>
            </a:r>
            <a:r>
              <a:rPr lang="tr-TR" altLang="en-US" sz="2400">
                <a:latin typeface="Times New Roman" panose="02020603050405020304" charset="0"/>
              </a:rPr>
              <a:t>.</a:t>
            </a:r>
            <a:endParaRPr lang="tr-TR" altLang="en-US" sz="2400">
              <a:latin typeface="Times New Roman" panose="02020603050405020304" charset="0"/>
            </a:endParaRPr>
          </a:p>
          <a:p>
            <a:pPr marL="0" indent="0">
              <a:buNone/>
            </a:pPr>
            <a:r>
              <a:rPr lang="en-US" sz="2800" b="1">
                <a:latin typeface="Times New Roman" panose="02020603050405020304" charset="0"/>
                <a:sym typeface="+mn-ea"/>
              </a:rPr>
              <a:t>8. Mefruşat Grubunun Kontrolü </a:t>
            </a:r>
            <a:endParaRPr lang="en-US" sz="2800" b="1">
              <a:latin typeface="Times New Roman" panose="02020603050405020304" charset="0"/>
              <a:sym typeface="+mn-ea"/>
            </a:endParaRPr>
          </a:p>
          <a:p>
            <a:pPr marL="0" indent="0">
              <a:buNone/>
            </a:pPr>
            <a:r>
              <a:rPr lang="en-US" sz="2400">
                <a:latin typeface="Times New Roman" panose="02020603050405020304" charset="0"/>
                <a:sym typeface="+mn-ea"/>
              </a:rPr>
              <a:t>Oda görevlisi odadaki perde, koltuk örtüleri gibi tüm mefruşatı kontrol ederek problem varsa giderir. </a:t>
            </a:r>
            <a:endParaRPr lang="tr-TR" altLang="en-US" sz="2400">
              <a:latin typeface="Times New Roman" panose="020206030504050203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255" y="41275"/>
            <a:ext cx="12162155" cy="6771640"/>
          </a:xfrm>
        </p:spPr>
        <p:txBody>
          <a:bodyPr/>
          <a:p>
            <a:pPr marL="0" indent="0">
              <a:buNone/>
            </a:pPr>
            <a:r>
              <a:rPr lang="en-US" sz="2800" b="1">
                <a:latin typeface="Times New Roman" panose="02020603050405020304" charset="0"/>
              </a:rPr>
              <a:t>9. Arızalı Eşyaları İlgililere Bildirmek ve Sonucunu Kontrol Etmek </a:t>
            </a:r>
            <a:endParaRPr lang="en-US" sz="2800" b="1">
              <a:latin typeface="Times New Roman" panose="02020603050405020304" charset="0"/>
            </a:endParaRPr>
          </a:p>
          <a:p>
            <a:pPr marL="0" indent="0">
              <a:buNone/>
            </a:pPr>
            <a:r>
              <a:rPr lang="en-US" sz="2400">
                <a:latin typeface="Times New Roman" panose="02020603050405020304" charset="0"/>
              </a:rPr>
              <a:t>Konuk tarafından doldurulmuş form, Housekeeping görevlileri tarafından görüldüğü anda hemen Teknik Servise bildirilir. Teknik Servis bu arızaya öncelik tanımalı ve en kısa sürede gidermelidir. Kat görevlisi arızayı, aynı zamanda şefine bildirmeli ve takip etmelidir. Mesai saatinde arıza giderilmezse, bir sonraki vardiyaya devredilmelidir. Arıza giderildiğinde ise, Housekeeping görevlileri, arıza yerini kontrol edip, etrafın düzenini sağlamalıdır. </a:t>
            </a:r>
            <a:endParaRPr lang="en-US" sz="2400">
              <a:latin typeface="Times New Roman" panose="02020603050405020304" charset="0"/>
            </a:endParaRPr>
          </a:p>
          <a:p>
            <a:pPr marL="0" indent="0">
              <a:buNone/>
            </a:pPr>
            <a:r>
              <a:rPr lang="en-US" sz="2400">
                <a:latin typeface="Times New Roman" panose="02020603050405020304" charset="0"/>
              </a:rPr>
              <a:t>Personel için hazırlanan form en az iki nüsha olmalıdır. Üzerinde sıra numarası bulunur ve şefler sorumlu oldukları alanları kontrol ederken rastladıkları her arıza için ayrı form düzenler. Düzenlenen formun bir nüshası, Housekeeping Yöneticisin de toplanır. Diğer nüsha ise Teknik Servise gönderilir. </a:t>
            </a:r>
            <a:endParaRPr lang="en-US" sz="2400">
              <a:latin typeface="Times New Roman" panose="02020603050405020304" charset="0"/>
            </a:endParaRPr>
          </a:p>
          <a:p>
            <a:pPr marL="0" indent="0">
              <a:buNone/>
            </a:pPr>
            <a:r>
              <a:rPr lang="en-US" sz="2400">
                <a:latin typeface="Times New Roman" panose="02020603050405020304" charset="0"/>
                <a:sym typeface="+mn-ea"/>
              </a:rPr>
              <a:t>Teknik Servis arızaları giderdikten sonra veya arızayı gideremiyorsa nedenini arıza formuna yazarak Housekeeping’ e geri verir. Şefler, Teknik Servisten gelen formları, ellerindeki nüshalarla karşılaştırıp, giderilen arızaları bizzat kendileri kontrol ederler. Giderilen arıza formları eşlenerek belirli bir süre için saklanır. Giderilmeyen arıza formları Teknik Servis tarafından sebebi yazıldığı için tekrar bildirimde bulunulmaz. Ancak arızalı odalar kesinlikle konuk kullanımına sunulmamalıdır. </a:t>
            </a:r>
            <a:endParaRPr lang="en-US" sz="2400">
              <a:latin typeface="Times New Roman" panose="020206030504050203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lgn="l">
              <a:buNone/>
            </a:pPr>
            <a:r>
              <a:rPr lang="tr-TR" altLang="en-US" sz="2800">
                <a:sym typeface="+mn-ea"/>
              </a:rPr>
              <a:t>Ankuzem, Kat Hizmetleri Yönetimi, Ankara, s.1-80</a:t>
            </a:r>
            <a:endParaRPr lang="tr-TR" altLang="en-US" sz="2800"/>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77470" y="148590"/>
            <a:ext cx="12037060" cy="668020"/>
          </a:xfrm>
        </p:spPr>
        <p:txBody>
          <a:bodyPr/>
          <a:p>
            <a:r>
              <a:rPr lang="en-US" sz="2800" b="1">
                <a:solidFill>
                  <a:srgbClr val="FF0000"/>
                </a:solidFill>
                <a:latin typeface="Times New Roman" panose="02020603050405020304" charset="0"/>
              </a:rPr>
              <a:t>Konuğun Temizlik Sırasında Odada Olduğu Durumlarda Yapılacak İşlemler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77470" y="815975"/>
            <a:ext cx="12037060" cy="6038215"/>
          </a:xfrm>
        </p:spPr>
        <p:txBody>
          <a:bodyPr/>
          <a:p>
            <a:pPr marL="0" indent="0">
              <a:buNone/>
            </a:pPr>
            <a:r>
              <a:rPr lang="en-US" sz="2400">
                <a:latin typeface="Times New Roman" panose="02020603050405020304" charset="0"/>
              </a:rPr>
              <a:t>Konuk odasında iken temizlik işlemi şöyle yapılır: </a:t>
            </a:r>
            <a:endParaRPr lang="en-US" sz="2400">
              <a:latin typeface="Times New Roman" panose="02020603050405020304" charset="0"/>
            </a:endParaRPr>
          </a:p>
          <a:p>
            <a:pPr marL="457200" indent="-457200"/>
            <a:r>
              <a:rPr lang="en-US" sz="2400">
                <a:latin typeface="Times New Roman" panose="02020603050405020304" charset="0"/>
              </a:rPr>
              <a:t> Temizliğe başlamadan önce kapıda DND kartının asılı olup olmadığına dikkat edilmelidir. </a:t>
            </a:r>
            <a:endParaRPr lang="en-US" sz="2400">
              <a:latin typeface="Times New Roman" panose="02020603050405020304" charset="0"/>
            </a:endParaRPr>
          </a:p>
          <a:p>
            <a:pPr marL="457200" indent="-457200"/>
            <a:r>
              <a:rPr lang="en-US" sz="2400">
                <a:latin typeface="Times New Roman" panose="02020603050405020304" charset="0"/>
              </a:rPr>
              <a:t> DND kartı asılı değilse, kapı t ıklatılır “Housekeeping” veya “oda görevlisi” şeklinde seslenilmelidir. </a:t>
            </a:r>
            <a:endParaRPr lang="en-US" sz="2400">
              <a:latin typeface="Times New Roman" panose="02020603050405020304" charset="0"/>
            </a:endParaRPr>
          </a:p>
          <a:p>
            <a:pPr marL="457200" indent="-457200"/>
            <a:r>
              <a:rPr lang="en-US" sz="2400">
                <a:latin typeface="Times New Roman" panose="02020603050405020304" charset="0"/>
              </a:rPr>
              <a:t>İçerden ses gelip, kapı açıldığında müşteri selamlanmalıdır. </a:t>
            </a:r>
            <a:endParaRPr lang="en-US" sz="2400">
              <a:latin typeface="Times New Roman" panose="02020603050405020304" charset="0"/>
            </a:endParaRPr>
          </a:p>
          <a:p>
            <a:pPr marL="457200" indent="-457200"/>
            <a:r>
              <a:rPr lang="en-US" sz="2400">
                <a:latin typeface="Times New Roman" panose="02020603050405020304" charset="0"/>
              </a:rPr>
              <a:t> Müşteriye temizlik isteyip istemediği sorulur. Çünkü müşteri temizliğini daha sonrada isteyebilir. Müşteri temizlik istememişse teşekkür edilerek oda terk edilmelidir. </a:t>
            </a:r>
            <a:endParaRPr lang="en-US" sz="2400">
              <a:latin typeface="Times New Roman" panose="02020603050405020304" charset="0"/>
            </a:endParaRPr>
          </a:p>
          <a:p>
            <a:pPr marL="457200" indent="-457200"/>
            <a:r>
              <a:rPr lang="en-US" sz="2400">
                <a:latin typeface="Times New Roman" panose="02020603050405020304" charset="0"/>
              </a:rPr>
              <a:t>Eğer müşteri kendisi odadayken temizlik istemişse böyle durumlarda yatakların yapılması, yerlerin süpürülmesi ve tozların alınması işlemi müşterinin rahat ve huzurunu bozmayacak şekilde yapılmalıdır. </a:t>
            </a:r>
            <a:endParaRPr lang="en-US" sz="2400">
              <a:latin typeface="Times New Roman" panose="02020603050405020304" charset="0"/>
            </a:endParaRPr>
          </a:p>
          <a:p>
            <a:pPr marL="457200" indent="-457200"/>
            <a:r>
              <a:rPr lang="en-US" sz="2400">
                <a:latin typeface="Times New Roman" panose="02020603050405020304" charset="0"/>
                <a:sym typeface="+mn-ea"/>
              </a:rPr>
              <a:t>Meşgul odaları temizlerken çevrede hasar olup olmadığına, eksilen, kırılan vazo, aksesuar vb. gibi şeylere dikkat edilmelidir. </a:t>
            </a:r>
            <a:endParaRPr lang="en-US" sz="2400">
              <a:latin typeface="Times New Roman" panose="02020603050405020304" charset="0"/>
            </a:endParaRPr>
          </a:p>
          <a:p>
            <a:pPr marL="457200" indent="-457200"/>
            <a:r>
              <a:rPr lang="en-US" sz="2400">
                <a:latin typeface="Times New Roman" panose="02020603050405020304" charset="0"/>
                <a:sym typeface="+mn-ea"/>
              </a:rPr>
              <a:t>Müşteriye ait özel eşyalar düzeltilmeli, ancak merak edilerek kurcalanmamalıdır.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77470" y="27305"/>
            <a:ext cx="12037060" cy="6812915"/>
          </a:xfrm>
        </p:spPr>
        <p:txBody>
          <a:bodyPr/>
          <a:p>
            <a:r>
              <a:rPr lang="en-US" sz="2400">
                <a:latin typeface="Times New Roman" panose="02020603050405020304" charset="0"/>
              </a:rPr>
              <a:t>Müşteriye ait hiçbir kâğıt, not atılmamalıdır; çünkü önemsizmiş gibi görünen küçük bir not müşteri için çok önemli olabilir. </a:t>
            </a:r>
            <a:endParaRPr lang="en-US" sz="2400">
              <a:latin typeface="Times New Roman" panose="02020603050405020304" charset="0"/>
            </a:endParaRPr>
          </a:p>
          <a:p>
            <a:r>
              <a:rPr lang="en-US" sz="2400">
                <a:latin typeface="Times New Roman" panose="02020603050405020304" charset="0"/>
              </a:rPr>
              <a:t>Işıklar ve diğer elektrikle cihazlar kontrol edilmelidir. </a:t>
            </a:r>
            <a:endParaRPr lang="en-US" sz="2400">
              <a:latin typeface="Times New Roman" panose="02020603050405020304" charset="0"/>
            </a:endParaRPr>
          </a:p>
          <a:p>
            <a:r>
              <a:rPr lang="en-US" sz="2400">
                <a:latin typeface="Times New Roman" panose="02020603050405020304" charset="0"/>
              </a:rPr>
              <a:t> Ortalıkta bulunan ve boş gibi duran sigara paketi, kül tablası kontrol edilmelidir. </a:t>
            </a:r>
            <a:endParaRPr lang="en-US" sz="2400">
              <a:latin typeface="Times New Roman" panose="02020603050405020304" charset="0"/>
            </a:endParaRPr>
          </a:p>
          <a:p>
            <a:r>
              <a:rPr lang="en-US" sz="2400">
                <a:latin typeface="Times New Roman" panose="02020603050405020304" charset="0"/>
              </a:rPr>
              <a:t>Bir Oda görevlisi müşterinin kendisine verebileceği bir hediyeyi alırken çok dikkat etmelidir. Böyle bir durumda yanlış anlamaları sebep olmamak için müşteriye hediye olarak verdiğine dair bir kâğıt yazdırılıp kat yöneticisine durum açıklanırsa daha sağlıklı olur. </a:t>
            </a:r>
            <a:endParaRPr lang="en-US" sz="2400">
              <a:latin typeface="Times New Roman" panose="02020603050405020304" charset="0"/>
            </a:endParaRPr>
          </a:p>
          <a:p>
            <a:r>
              <a:rPr lang="en-US" sz="2400">
                <a:latin typeface="Times New Roman" panose="02020603050405020304" charset="0"/>
              </a:rPr>
              <a:t> Odaların diğer temizliği aynen boş odaların temizliği gibi yapılır. </a:t>
            </a: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r>
              <a:rPr lang="en-US" sz="2800" b="1">
                <a:solidFill>
                  <a:srgbClr val="FF0000"/>
                </a:solidFill>
                <a:latin typeface="Times New Roman" panose="02020603050405020304" charset="0"/>
                <a:sym typeface="+mn-ea"/>
              </a:rPr>
              <a:t>Konuğun Temizlik Sırasında Konuk Odaya Geldiği Zaman Gösterilecek Davranışl</a:t>
            </a:r>
            <a:r>
              <a:rPr lang="tr-TR" altLang="en-US" sz="2800" b="1">
                <a:solidFill>
                  <a:srgbClr val="FF0000"/>
                </a:solidFill>
                <a:latin typeface="Times New Roman" panose="02020603050405020304" charset="0"/>
                <a:sym typeface="+mn-ea"/>
              </a:rPr>
              <a:t>ar</a:t>
            </a:r>
            <a:endParaRPr lang="tr-TR" altLang="en-US" sz="2800" b="1">
              <a:solidFill>
                <a:srgbClr val="FF0000"/>
              </a:solidFill>
              <a:latin typeface="Times New Roman" panose="02020603050405020304" charset="0"/>
              <a:sym typeface="+mn-ea"/>
            </a:endParaRPr>
          </a:p>
          <a:p>
            <a:pPr marL="0" indent="0" algn="l">
              <a:buNone/>
            </a:pPr>
            <a:r>
              <a:rPr lang="tr-TR" altLang="en-US" sz="2400">
                <a:latin typeface="Times New Roman" panose="02020603050405020304" charset="0"/>
                <a:sym typeface="+mn-ea"/>
              </a:rPr>
              <a:t>   </a:t>
            </a:r>
            <a:r>
              <a:rPr lang="en-US" sz="2400">
                <a:latin typeface="Times New Roman" panose="02020603050405020304" charset="0"/>
                <a:sym typeface="+mn-ea"/>
              </a:rPr>
              <a:t>Meşgul odaların temizlenmesi için uygun bir zaman tayin etmek mümkün olmayabilir. Genellikle erkek müşteriler, kahvaltıdan sonra dışarı çıkarlar ve akşama kadar gelmeyebilirler. Ancak bayan müşteriler odayı bu kadar çabuk terk etmeyeceği gibi terk etse bile sık sık odaya gelebilir. Böyle bir durumda oda görevlisi temizlik yapmasında bir sakınca olup olmadığını sorar. Eğer sakıncası varsa başka bir odanın temizliğine geçer. Yoksa işine devam eder. </a:t>
            </a:r>
            <a:endParaRPr lang="en-US" sz="2400">
              <a:latin typeface="Times New Roman" panose="02020603050405020304" charset="0"/>
              <a:sym typeface="+mn-ea"/>
            </a:endParaRPr>
          </a:p>
          <a:p>
            <a:pPr marL="0" indent="0" algn="l">
              <a:buNone/>
            </a:pPr>
            <a:endParaRPr lang="tr-TR" altLang="en-US" sz="2800" b="1">
              <a:solidFill>
                <a:srgbClr val="FF0000"/>
              </a:solidFill>
              <a:latin typeface="Times New Roman" panose="02020603050405020304" charset="0"/>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19380" y="190500"/>
            <a:ext cx="12009120" cy="582930"/>
          </a:xfrm>
        </p:spPr>
        <p:txBody>
          <a:bodyPr/>
          <a:p>
            <a:pPr algn="ctr"/>
            <a:r>
              <a:rPr lang="en-US" sz="2800" b="1">
                <a:solidFill>
                  <a:srgbClr val="FF0000"/>
                </a:solidFill>
                <a:latin typeface="Times New Roman" panose="02020603050405020304" charset="0"/>
              </a:rPr>
              <a:t>Konukların Ayrıldığı Boş Odalarda Uygulanan Temizlik Yöntemleri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35560" y="909320"/>
            <a:ext cx="12092940" cy="5875020"/>
          </a:xfrm>
        </p:spPr>
        <p:txBody>
          <a:bodyPr/>
          <a:p>
            <a:pPr marL="0" indent="0">
              <a:buNone/>
            </a:pPr>
            <a:r>
              <a:rPr lang="en-US" sz="2400">
                <a:latin typeface="Times New Roman" panose="02020603050405020304" charset="0"/>
              </a:rPr>
              <a:t>Boş odaların temizliği aşağıda gösterildiği gibi yapılır: </a:t>
            </a:r>
            <a:endParaRPr lang="en-US" sz="2400">
              <a:latin typeface="Times New Roman" panose="02020603050405020304" charset="0"/>
            </a:endParaRPr>
          </a:p>
          <a:p>
            <a:pPr marL="457200" indent="-457200"/>
            <a:r>
              <a:rPr lang="en-US" sz="2400">
                <a:latin typeface="Times New Roman" panose="02020603050405020304" charset="0"/>
              </a:rPr>
              <a:t>Kapı çalınır, beklenir.</a:t>
            </a:r>
            <a:endParaRPr lang="en-US" sz="2400">
              <a:latin typeface="Times New Roman" panose="02020603050405020304" charset="0"/>
            </a:endParaRPr>
          </a:p>
          <a:p>
            <a:pPr marL="457200" indent="-457200"/>
            <a:r>
              <a:rPr lang="en-US" sz="2400">
                <a:latin typeface="Times New Roman" panose="02020603050405020304" charset="0"/>
              </a:rPr>
              <a:t>Orta tonlu bir sesle “Housekeeping” diye seslenilip, içeri girilir. </a:t>
            </a:r>
            <a:endParaRPr lang="en-US" sz="2400">
              <a:latin typeface="Times New Roman" panose="02020603050405020304" charset="0"/>
            </a:endParaRPr>
          </a:p>
          <a:p>
            <a:pPr marL="457200" indent="-457200"/>
            <a:r>
              <a:rPr lang="en-US" sz="2400">
                <a:latin typeface="Times New Roman" panose="02020603050405020304" charset="0"/>
              </a:rPr>
              <a:t>Temizlenecek odanın kapısına “oda görevlisi” levhası asılır. </a:t>
            </a:r>
            <a:endParaRPr lang="en-US" sz="2400">
              <a:latin typeface="Times New Roman" panose="02020603050405020304" charset="0"/>
            </a:endParaRPr>
          </a:p>
          <a:p>
            <a:pPr marL="457200" indent="-457200"/>
            <a:r>
              <a:rPr lang="en-US" sz="2400">
                <a:latin typeface="Times New Roman" panose="02020603050405020304" charset="0"/>
              </a:rPr>
              <a:t>Bütün lambalar kontrol amacıyla yakılır.</a:t>
            </a:r>
            <a:endParaRPr lang="en-US" sz="2400">
              <a:latin typeface="Times New Roman" panose="02020603050405020304" charset="0"/>
            </a:endParaRPr>
          </a:p>
          <a:p>
            <a:pPr marL="457200" indent="-457200"/>
            <a:r>
              <a:rPr lang="en-US" sz="2400">
                <a:latin typeface="Times New Roman" panose="02020603050405020304" charset="0"/>
              </a:rPr>
              <a:t>Perde ve pencereler açılarak oda havalandırılır.</a:t>
            </a:r>
            <a:endParaRPr lang="en-US" sz="2400">
              <a:latin typeface="Times New Roman" panose="02020603050405020304" charset="0"/>
            </a:endParaRPr>
          </a:p>
          <a:p>
            <a:pPr marL="457200" indent="-457200"/>
            <a:r>
              <a:rPr lang="en-US" sz="2400">
                <a:latin typeface="Times New Roman" panose="02020603050405020304" charset="0"/>
              </a:rPr>
              <a:t>Odada müşterilerin herhangi bir şey unutup unutmadıkları, odada herhangi bir zarar ve kayıp eşya olup olmadığına bakılır. </a:t>
            </a:r>
            <a:endParaRPr lang="en-US" sz="2400">
              <a:latin typeface="Times New Roman" panose="02020603050405020304" charset="0"/>
            </a:endParaRPr>
          </a:p>
          <a:p>
            <a:pPr marL="457200" indent="-457200"/>
            <a:r>
              <a:rPr lang="en-US" sz="2400">
                <a:latin typeface="Times New Roman" panose="02020603050405020304" charset="0"/>
              </a:rPr>
              <a:t>Varsa oda servisi tepsisi veya arabası dışarı çıkarılır. Ya da alması için oda servisi aranır. </a:t>
            </a:r>
            <a:endParaRPr lang="en-US" sz="2400">
              <a:latin typeface="Times New Roman" panose="02020603050405020304" charset="0"/>
            </a:endParaRPr>
          </a:p>
          <a:p>
            <a:pPr marL="457200" indent="-457200"/>
            <a:r>
              <a:rPr lang="en-US" sz="2400">
                <a:latin typeface="Times New Roman" panose="02020603050405020304" charset="0"/>
              </a:rPr>
              <a:t>Yataklardaki kullanılmış tüm yatak takımları kirli havlu ve çamaşırlar toplanır. </a:t>
            </a:r>
            <a:endParaRPr lang="en-US" sz="2400">
              <a:latin typeface="Times New Roman" panose="02020603050405020304" charset="0"/>
            </a:endParaRPr>
          </a:p>
          <a:p>
            <a:pPr marL="457200" indent="-457200"/>
            <a:r>
              <a:rPr lang="en-US" sz="2400">
                <a:latin typeface="Times New Roman" panose="02020603050405020304" charset="0"/>
                <a:sym typeface="+mn-ea"/>
              </a:rPr>
              <a:t>Kül tablaları, çöp boşaltılıp temizlenir.</a:t>
            </a:r>
            <a:endParaRPr lang="en-US" sz="2400">
              <a:latin typeface="Times New Roman" panose="02020603050405020304" charset="0"/>
            </a:endParaRPr>
          </a:p>
          <a:p>
            <a:pPr marL="457200" indent="-457200"/>
            <a:r>
              <a:rPr lang="en-US" sz="2400">
                <a:latin typeface="Times New Roman" panose="02020603050405020304" charset="0"/>
                <a:sym typeface="+mn-ea"/>
              </a:rPr>
              <a:t>Kirli bardaklar yıkanıp yerine konur.</a:t>
            </a:r>
            <a:endParaRPr lang="en-US" sz="2400">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165" y="111760"/>
            <a:ext cx="12091670" cy="6645910"/>
          </a:xfrm>
        </p:spPr>
        <p:txBody>
          <a:bodyPr/>
          <a:p>
            <a:r>
              <a:rPr lang="en-US" sz="2400">
                <a:latin typeface="Times New Roman" panose="02020603050405020304" charset="0"/>
              </a:rPr>
              <a:t> Odanın banyosu usulüne göre temizlenir. </a:t>
            </a:r>
            <a:endParaRPr lang="en-US" sz="2400">
              <a:latin typeface="Times New Roman" panose="02020603050405020304" charset="0"/>
            </a:endParaRPr>
          </a:p>
          <a:p>
            <a:r>
              <a:rPr lang="en-US" sz="2400">
                <a:latin typeface="Times New Roman" panose="02020603050405020304" charset="0"/>
              </a:rPr>
              <a:t> Müşteri yatağı yapılır.  </a:t>
            </a:r>
            <a:endParaRPr lang="en-US" sz="2400">
              <a:latin typeface="Times New Roman" panose="02020603050405020304" charset="0"/>
            </a:endParaRPr>
          </a:p>
          <a:p>
            <a:r>
              <a:rPr lang="en-US" sz="2400">
                <a:latin typeface="Times New Roman" panose="02020603050405020304" charset="0"/>
              </a:rPr>
              <a:t> Yerler ve halılar temizlenir. </a:t>
            </a:r>
            <a:endParaRPr lang="en-US" sz="2400">
              <a:latin typeface="Times New Roman" panose="02020603050405020304" charset="0"/>
            </a:endParaRPr>
          </a:p>
          <a:p>
            <a:r>
              <a:rPr lang="en-US" sz="2400">
                <a:latin typeface="Times New Roman" panose="02020603050405020304" charset="0"/>
              </a:rPr>
              <a:t> Mobilya ve eşyaların tozu alınır. </a:t>
            </a:r>
            <a:endParaRPr lang="en-US" sz="2400">
              <a:latin typeface="Times New Roman" panose="02020603050405020304" charset="0"/>
            </a:endParaRPr>
          </a:p>
          <a:p>
            <a:r>
              <a:rPr lang="en-US" sz="2400">
                <a:latin typeface="Times New Roman" panose="02020603050405020304" charset="0"/>
              </a:rPr>
              <a:t> Oda temizliği son bir defa daha gözden geçirilir ve gerekli kontroller yapılarak oda kontrol raporu düzenlenir. </a:t>
            </a:r>
            <a:endParaRPr lang="en-US" sz="2400">
              <a:latin typeface="Times New Roman" panose="02020603050405020304" charset="0"/>
            </a:endParaRPr>
          </a:p>
          <a:p>
            <a:r>
              <a:rPr lang="en-US" sz="2400">
                <a:latin typeface="Times New Roman" panose="02020603050405020304" charset="0"/>
              </a:rPr>
              <a:t> Bütün pencereler, perdeler kapatılır, lambalar söndürülür. </a:t>
            </a:r>
            <a:endParaRPr lang="en-US" sz="2400">
              <a:latin typeface="Times New Roman" panose="02020603050405020304" charset="0"/>
            </a:endParaRPr>
          </a:p>
          <a:p>
            <a:r>
              <a:rPr lang="en-US" sz="2400">
                <a:latin typeface="Times New Roman" panose="02020603050405020304" charset="0"/>
              </a:rPr>
              <a:t> Oda kapısı kilitlenerek kapının da tozu alınır. </a:t>
            </a:r>
            <a:endParaRPr lang="en-US" sz="2400">
              <a:latin typeface="Times New Roman" panose="02020603050405020304" charset="0"/>
            </a:endParaRPr>
          </a:p>
          <a:p>
            <a:r>
              <a:rPr lang="en-US" sz="2400">
                <a:latin typeface="Times New Roman" panose="02020603050405020304" charset="0"/>
              </a:rPr>
              <a:t> Kapıya asılmış olan “Oda Görevlisi” levhası kaldırılır. </a:t>
            </a:r>
            <a:endParaRPr lang="en-US" sz="2400">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91440" y="190500"/>
            <a:ext cx="11979910" cy="582930"/>
          </a:xfrm>
        </p:spPr>
        <p:txBody>
          <a:bodyPr/>
          <a:p>
            <a:pPr algn="ctr"/>
            <a:r>
              <a:rPr lang="en-US" sz="2800" b="1">
                <a:solidFill>
                  <a:srgbClr val="FF0000"/>
                </a:solidFill>
                <a:latin typeface="Times New Roman" panose="02020603050405020304" charset="0"/>
              </a:rPr>
              <a:t>Kullanılmamış Boş Odalara Yapılacak İşlemler</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91440" y="923290"/>
            <a:ext cx="11979910" cy="5848350"/>
          </a:xfrm>
        </p:spPr>
        <p:txBody>
          <a:bodyPr/>
          <a:p>
            <a:pPr marL="0" indent="0">
              <a:buNone/>
            </a:pPr>
            <a:r>
              <a:rPr lang="en-US" sz="2400">
                <a:latin typeface="Times New Roman" panose="02020603050405020304" charset="0"/>
              </a:rPr>
              <a:t>Kullanılmamış odaların temizliği aşağıdaki gibi yapılır. </a:t>
            </a:r>
            <a:endParaRPr lang="en-US" sz="2400">
              <a:latin typeface="Times New Roman" panose="02020603050405020304" charset="0"/>
            </a:endParaRPr>
          </a:p>
          <a:p>
            <a:pPr marL="0" indent="0">
              <a:buNone/>
            </a:pPr>
            <a:endParaRPr lang="en-US" sz="2400">
              <a:latin typeface="Times New Roman" panose="02020603050405020304" charset="0"/>
            </a:endParaRPr>
          </a:p>
          <a:p>
            <a:pPr marL="457200" indent="-457200"/>
            <a:r>
              <a:rPr lang="en-US" sz="2400">
                <a:latin typeface="Times New Roman" panose="02020603050405020304" charset="0"/>
              </a:rPr>
              <a:t> Öncelikle kullanılmamış odaların kontrolü yapılır. Eğer herhangi anormal bir durum varsa kat yöneticisine bildirilir. </a:t>
            </a:r>
            <a:endParaRPr lang="en-US" sz="2400">
              <a:latin typeface="Times New Roman" panose="02020603050405020304" charset="0"/>
            </a:endParaRPr>
          </a:p>
          <a:p>
            <a:pPr marL="457200" indent="-457200"/>
            <a:r>
              <a:rPr lang="en-US" sz="2400">
                <a:latin typeface="Times New Roman" panose="02020603050405020304" charset="0"/>
              </a:rPr>
              <a:t> Kullanılmamış odalarda pencere ve perdeler açılarak oda havalandırılır. </a:t>
            </a:r>
            <a:endParaRPr lang="en-US" sz="2400">
              <a:latin typeface="Times New Roman" panose="02020603050405020304" charset="0"/>
            </a:endParaRPr>
          </a:p>
          <a:p>
            <a:pPr marL="457200" indent="-457200"/>
            <a:r>
              <a:rPr lang="en-US" sz="2400">
                <a:latin typeface="Times New Roman" panose="02020603050405020304" charset="0"/>
              </a:rPr>
              <a:t> Bütün elektrikli aletler ve lambalar kontrol edilir. </a:t>
            </a:r>
            <a:endParaRPr lang="en-US" sz="2400">
              <a:latin typeface="Times New Roman" panose="02020603050405020304" charset="0"/>
            </a:endParaRPr>
          </a:p>
          <a:p>
            <a:pPr marL="457200" indent="-457200"/>
            <a:r>
              <a:rPr lang="en-US" sz="2400">
                <a:latin typeface="Times New Roman" panose="02020603050405020304" charset="0"/>
              </a:rPr>
              <a:t> Odanın tümü tekrar gözden geçirilir. </a:t>
            </a:r>
            <a:endParaRPr lang="en-US" sz="2400">
              <a:latin typeface="Times New Roman" panose="02020603050405020304" charset="0"/>
            </a:endParaRPr>
          </a:p>
          <a:p>
            <a:pPr marL="457200" indent="-457200"/>
            <a:r>
              <a:rPr lang="en-US" sz="2400">
                <a:latin typeface="Times New Roman" panose="02020603050405020304" charset="0"/>
              </a:rPr>
              <a:t>En son odanın tozu alınarak, oda tekrar kontrol edildikten sonra dışarı çıkılır.</a:t>
            </a:r>
            <a:r>
              <a:rPr lang="en-US" sz="2800">
                <a:latin typeface="Times New Roman" panose="02020603050405020304" charset="0"/>
              </a:rPr>
              <a:t> </a:t>
            </a:r>
            <a:endParaRPr lang="en-US" sz="2800">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6195" y="218440"/>
            <a:ext cx="12120245" cy="498475"/>
          </a:xfrm>
        </p:spPr>
        <p:txBody>
          <a:bodyPr/>
          <a:p>
            <a:pPr algn="ctr"/>
            <a:r>
              <a:rPr lang="en-US" sz="2800" b="1">
                <a:solidFill>
                  <a:srgbClr val="FF0000"/>
                </a:solidFill>
                <a:latin typeface="Times New Roman" panose="02020603050405020304" charset="0"/>
              </a:rPr>
              <a:t> Konuk odalarında Uyulması Gereken Nezaket Kuralları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36195" y="992505"/>
            <a:ext cx="12119610" cy="5191760"/>
          </a:xfrm>
        </p:spPr>
        <p:txBody>
          <a:bodyPr/>
          <a:p>
            <a:pPr marL="0" indent="0">
              <a:buNone/>
            </a:pPr>
            <a:r>
              <a:rPr lang="en-US" sz="2400">
                <a:latin typeface="Times New Roman" panose="02020603050405020304" charset="0"/>
              </a:rPr>
              <a:t>Konuklara daima güler yüzlü davranılmalıdır.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457200" indent="-457200"/>
            <a:r>
              <a:rPr lang="en-US" sz="2400">
                <a:latin typeface="Times New Roman" panose="02020603050405020304" charset="0"/>
              </a:rPr>
              <a:t> Ekstra istekleri olduğu zaman, olanaklar ölçüsünde yerine getirilmelidir. </a:t>
            </a:r>
            <a:endParaRPr lang="en-US" sz="2400">
              <a:latin typeface="Times New Roman" panose="02020603050405020304" charset="0"/>
            </a:endParaRPr>
          </a:p>
          <a:p>
            <a:pPr marL="457200" indent="-457200"/>
            <a:r>
              <a:rPr lang="en-US" sz="2400">
                <a:latin typeface="Times New Roman" panose="02020603050405020304" charset="0"/>
              </a:rPr>
              <a:t> Yerine getirilemeyecek makul istekler için başka bölümlerden yardım istenilmelidir. </a:t>
            </a:r>
            <a:endParaRPr lang="en-US" sz="2400">
              <a:latin typeface="Times New Roman" panose="02020603050405020304" charset="0"/>
            </a:endParaRPr>
          </a:p>
          <a:p>
            <a:pPr marL="457200" indent="-457200"/>
            <a:r>
              <a:rPr lang="en-US" sz="2400">
                <a:latin typeface="Times New Roman" panose="02020603050405020304" charset="0"/>
              </a:rPr>
              <a:t>Konuk ile olan samimiyet daima ölçülü olmalıdır. Onların samimi davranışları kötüye kullanılmamalıdır.</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endParaRPr lang="en-US" sz="2800">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1435" y="190500"/>
            <a:ext cx="12049125" cy="582930"/>
          </a:xfrm>
        </p:spPr>
        <p:txBody>
          <a:bodyPr/>
          <a:p>
            <a:pPr algn="ctr"/>
            <a:r>
              <a:rPr lang="en-US" sz="2800" b="1">
                <a:solidFill>
                  <a:srgbClr val="FF0000"/>
                </a:solidFill>
                <a:latin typeface="Times New Roman" panose="02020603050405020304" charset="0"/>
              </a:rPr>
              <a:t>KONUK ODASINI HAVALANDIRMA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51435" y="978535"/>
            <a:ext cx="12049125" cy="5848985"/>
          </a:xfrm>
        </p:spPr>
        <p:txBody>
          <a:bodyPr/>
          <a:p>
            <a:pPr marL="0" indent="0">
              <a:buNone/>
            </a:pPr>
            <a:r>
              <a:rPr lang="en-US" sz="2800" b="1">
                <a:latin typeface="Times New Roman" panose="02020603050405020304" charset="0"/>
              </a:rPr>
              <a:t>Havalandırmanın Önemi</a:t>
            </a:r>
            <a:endParaRPr lang="en-US" sz="2800" b="1">
              <a:latin typeface="Times New Roman" panose="02020603050405020304" charset="0"/>
            </a:endParaRPr>
          </a:p>
          <a:p>
            <a:pPr marL="0" indent="0">
              <a:buNone/>
            </a:pPr>
            <a:r>
              <a:rPr lang="en-US" sz="2400">
                <a:latin typeface="Times New Roman" panose="02020603050405020304" charset="0"/>
              </a:rPr>
              <a:t>İnsan hayatının önemli bir kısmı kapalı alanlarda geçer. Buna evde, işyerinde, tatilde ve diğer sosyal alanlarda geçirdiğimiz zamanlar dâhildir. İşte yaşamımızın büyük bir çoğunluğunu geçirdiğimiz kapalı ortamlardaki hava kalitesinin sağlığımız üzerine önemli etkileri olmaktadır. Geçmişte, kapalı ortamlarda bulunmanın bizi dış ortamdaki kirli havadan koruduğuna dair bir görüş içerisindeydik. Gerçekte ise çevre koruma konusunda kontrol planları yapan uzmanlar kapalı bir ortamda duran insanların iç ortam havası tarafından etkilendiğini söylemektedir. Bu durum özellikle solunum ve kalp hastalıkları olan insanlar için önemli riskler oluşturmaktadır. Özellikle endüstriyel tesislerde çalışıp büyük şehirlerde yaşayan insanlarda bu durum daha sık görülmektedir. Yapılan son araştırmaların verilerine göre ise bu risklerden ancak iç havanın kalitesinin yükseltilmesiyle insanların korunabileceği ifade edilmektedir. </a:t>
            </a:r>
            <a:endParaRPr lang="en-US" sz="24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78740" y="111125"/>
            <a:ext cx="12077700" cy="6674485"/>
          </a:xfrm>
        </p:spPr>
        <p:txBody>
          <a:bodyPr/>
          <a:p>
            <a:pPr marL="0" indent="0">
              <a:buNone/>
            </a:pPr>
            <a:r>
              <a:rPr lang="tr-TR" altLang="en-US" sz="2800">
                <a:latin typeface="Times New Roman" panose="02020603050405020304" charset="0"/>
              </a:rPr>
              <a:t> </a:t>
            </a:r>
            <a:r>
              <a:rPr lang="tr-TR" altLang="en-US" sz="2400">
                <a:latin typeface="Times New Roman" panose="02020603050405020304" charset="0"/>
              </a:rPr>
              <a:t> </a:t>
            </a:r>
            <a:r>
              <a:rPr lang="en-US" sz="2400">
                <a:latin typeface="Times New Roman" panose="02020603050405020304" charset="0"/>
              </a:rPr>
              <a:t>Günlük hayatta çok arınık ve temiz bir ortamda yaşadığımızdan söz edilemez. Gerek evlerimizde gerek işyerimizde ve gerekse diğer sosyal ortamlarda yoğun bir toz yağmuru altındayız. Bunu her zaman fark ettiğimiz söylenemez. Bununla beraber sigara dumanı ve kokusu, yemek ve içecek kokuları, kullandığımız eşyalardan yayılan kimyasal kokular, iç ortamda oluşan nem, elektrikli aletlerin çalışırken aynı zamanda havayı ısıtması, insanlar ve diğer canlılardan kaynaklanan kokular etrafa sinerek ortamı kirletir. İnsanlar oluşan bu ortamlardan rahatsız olurlar. </a:t>
            </a:r>
            <a:endParaRPr lang="en-US" sz="2400">
              <a:latin typeface="Times New Roman" panose="02020603050405020304" charset="0"/>
            </a:endParaRPr>
          </a:p>
          <a:p>
            <a:pPr marL="0" indent="0">
              <a:buNone/>
            </a:pPr>
            <a:r>
              <a:rPr lang="en-US" sz="2400">
                <a:latin typeface="Times New Roman" panose="02020603050405020304" charset="0"/>
              </a:rPr>
              <a:t>İnsanların bu rahatsızlıklarının giderilmesi için iç ortam havasının kalitesinin yükseltilmesi gerekmektedir. Bunun birden fazla yöntemi vardır. Örneğin havayı filtre ederek temizleyen bir alet kullanılabileceği gibi en basitinden camları açarak da ortam havalandırılabilir. Havalandırma, kirlenen havanın temiz havayla yer değiştirmesidir. Bu ise, hava hareketi, nem ve sıcaklığın uygun olması ile sağlanır. Bunu hava dolaşımı ile karıştırmamak gerekir; çünkü hava dolaşımında hava yenilenmeden vantilatör gibi şeyler vasıtası ile yer değiştirilir. </a:t>
            </a:r>
            <a:endParaRPr 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13014</Words>
  <Application>WPS Presentation</Application>
  <PresentationFormat>Widescreen</PresentationFormat>
  <Paragraphs>142</Paragraphs>
  <Slides>18</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18</vt:i4>
      </vt:variant>
    </vt:vector>
  </HeadingPairs>
  <TitlesOfParts>
    <vt:vector size="27" baseType="lpstr">
      <vt:lpstr>Arial</vt:lpstr>
      <vt:lpstr>SimSun</vt:lpstr>
      <vt:lpstr>Wingdings</vt:lpstr>
      <vt:lpstr>Times New Roman</vt:lpstr>
      <vt:lpstr>Microsoft YaHei</vt:lpstr>
      <vt:lpstr/>
      <vt:lpstr>Arial Unicode MS</vt:lpstr>
      <vt:lpstr>Calibri</vt:lpstr>
      <vt:lpstr>Blue Waves</vt:lpstr>
      <vt:lpstr>KAT HİZMETLERİ YÖNETİMİ</vt:lpstr>
      <vt:lpstr>Konuğun Temizlik Sırasında Odada Olduğu Durumlarda Yapılacak İşlemler </vt:lpstr>
      <vt:lpstr>PowerPoint 演示文稿</vt:lpstr>
      <vt:lpstr>Konukların Ayrıldığı Boş Odalarda Uygulanan Temizlik Yöntemleri </vt:lpstr>
      <vt:lpstr>PowerPoint 演示文稿</vt:lpstr>
      <vt:lpstr>Kullanılmamış Boş Odalara Yapılacak İşlemler</vt:lpstr>
      <vt:lpstr> Konuk odalarında Uyulması Gereken Nezaket Kuralları </vt:lpstr>
      <vt:lpstr>KONUK ODASINI HAVALANDIRMA </vt:lpstr>
      <vt:lpstr>PowerPoint 演示文稿</vt:lpstr>
      <vt:lpstr>Konuk Odası Havalandırma Yöntemleri </vt:lpstr>
      <vt:lpstr>3. Havalandırma Sırasında Alınacak Önlemler</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 HİZMETLERİ YÖNETİMİ</dc:title>
  <dc:creator>ali</dc:creator>
  <cp:lastModifiedBy>ali</cp:lastModifiedBy>
  <cp:revision>3</cp:revision>
  <dcterms:created xsi:type="dcterms:W3CDTF">2018-01-28T22:23:00Z</dcterms:created>
  <dcterms:modified xsi:type="dcterms:W3CDTF">2018-02-16T11:53:14Z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