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diagrams/layout6.xml" ContentType="application/vnd.openxmlformats-officedocument.drawingml.diagramLayout+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62" r:id="rId2"/>
    <p:sldId id="273" r:id="rId3"/>
    <p:sldId id="272" r:id="rId4"/>
    <p:sldId id="279" r:id="rId5"/>
    <p:sldId id="257" r:id="rId6"/>
    <p:sldId id="271" r:id="rId7"/>
    <p:sldId id="335" r:id="rId8"/>
    <p:sldId id="341" r:id="rId9"/>
    <p:sldId id="343" r:id="rId10"/>
    <p:sldId id="358" r:id="rId11"/>
    <p:sldId id="433" r:id="rId12"/>
    <p:sldId id="282" r:id="rId13"/>
    <p:sldId id="371" r:id="rId14"/>
    <p:sldId id="270" r:id="rId15"/>
    <p:sldId id="344" r:id="rId16"/>
    <p:sldId id="346" r:id="rId17"/>
    <p:sldId id="256" r:id="rId18"/>
    <p:sldId id="263" r:id="rId19"/>
    <p:sldId id="277" r:id="rId20"/>
    <p:sldId id="317" r:id="rId21"/>
    <p:sldId id="318" r:id="rId22"/>
    <p:sldId id="313" r:id="rId23"/>
    <p:sldId id="276" r:id="rId24"/>
    <p:sldId id="315" r:id="rId25"/>
    <p:sldId id="316" r:id="rId26"/>
    <p:sldId id="441" r:id="rId27"/>
    <p:sldId id="442" r:id="rId28"/>
    <p:sldId id="310" r:id="rId29"/>
    <p:sldId id="311" r:id="rId30"/>
    <p:sldId id="312" r:id="rId31"/>
    <p:sldId id="265" r:id="rId32"/>
    <p:sldId id="294" r:id="rId33"/>
    <p:sldId id="267" r:id="rId34"/>
    <p:sldId id="356" r:id="rId35"/>
    <p:sldId id="320" r:id="rId36"/>
    <p:sldId id="467" r:id="rId37"/>
    <p:sldId id="448" r:id="rId38"/>
    <p:sldId id="301" r:id="rId39"/>
    <p:sldId id="373" r:id="rId40"/>
    <p:sldId id="449" r:id="rId41"/>
    <p:sldId id="366" r:id="rId42"/>
    <p:sldId id="374" r:id="rId43"/>
    <p:sldId id="375" r:id="rId44"/>
    <p:sldId id="447" r:id="rId45"/>
    <p:sldId id="304" r:id="rId46"/>
    <p:sldId id="364" r:id="rId47"/>
    <p:sldId id="352" r:id="rId48"/>
    <p:sldId id="353" r:id="rId49"/>
    <p:sldId id="429" r:id="rId50"/>
    <p:sldId id="468" r:id="rId51"/>
    <p:sldId id="297" r:id="rId52"/>
    <p:sldId id="298" r:id="rId53"/>
    <p:sldId id="455" r:id="rId54"/>
    <p:sldId id="456" r:id="rId55"/>
    <p:sldId id="443" r:id="rId56"/>
    <p:sldId id="444" r:id="rId57"/>
    <p:sldId id="445" r:id="rId58"/>
    <p:sldId id="302" r:id="rId59"/>
    <p:sldId id="446" r:id="rId60"/>
    <p:sldId id="469" r:id="rId61"/>
    <p:sldId id="308" r:id="rId62"/>
    <p:sldId id="428" r:id="rId63"/>
    <p:sldId id="269" r:id="rId64"/>
    <p:sldId id="430" r:id="rId65"/>
    <p:sldId id="376" r:id="rId66"/>
    <p:sldId id="336" r:id="rId67"/>
    <p:sldId id="288" r:id="rId68"/>
    <p:sldId id="357" r:id="rId69"/>
    <p:sldId id="347" r:id="rId70"/>
    <p:sldId id="348" r:id="rId71"/>
    <p:sldId id="349" r:id="rId72"/>
    <p:sldId id="292" r:id="rId73"/>
    <p:sldId id="290" r:id="rId74"/>
    <p:sldId id="289" r:id="rId75"/>
    <p:sldId id="291" r:id="rId76"/>
    <p:sldId id="363" r:id="rId77"/>
    <p:sldId id="362" r:id="rId78"/>
    <p:sldId id="372" r:id="rId79"/>
    <p:sldId id="440" r:id="rId80"/>
    <p:sldId id="361" r:id="rId81"/>
    <p:sldId id="360" r:id="rId82"/>
    <p:sldId id="266" r:id="rId83"/>
    <p:sldId id="386" r:id="rId84"/>
    <p:sldId id="359" r:id="rId85"/>
    <p:sldId id="351" r:id="rId86"/>
    <p:sldId id="431" r:id="rId87"/>
    <p:sldId id="465" r:id="rId88"/>
    <p:sldId id="466" r:id="rId89"/>
    <p:sldId id="383" r:id="rId90"/>
    <p:sldId id="457" r:id="rId91"/>
    <p:sldId id="453" r:id="rId92"/>
    <p:sldId id="459" r:id="rId93"/>
    <p:sldId id="460" r:id="rId94"/>
    <p:sldId id="462" r:id="rId95"/>
    <p:sldId id="464" r:id="rId9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CC00"/>
    <a:srgbClr val="000000"/>
    <a:srgbClr val="3366CC"/>
    <a:srgbClr val="B2C5EC"/>
    <a:srgbClr val="990033"/>
    <a:srgbClr val="006699"/>
    <a:srgbClr val="008000"/>
    <a:srgbClr val="A1A1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3" d="100"/>
          <a:sy n="73" d="100"/>
        </p:scale>
        <p:origin x="-106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style val="27"/>
  <c:chart>
    <c:autoTitleDeleted val="1"/>
    <c:plotArea>
      <c:layout/>
      <c:pieChart>
        <c:varyColors val="1"/>
        <c:ser>
          <c:idx val="0"/>
          <c:order val="0"/>
          <c:tx>
            <c:strRef>
              <c:f>Sayfa1!$B$1</c:f>
              <c:strCache>
                <c:ptCount val="1"/>
                <c:pt idx="0">
                  <c:v>Satışlar</c:v>
                </c:pt>
              </c:strCache>
            </c:strRef>
          </c:tx>
          <c:explosion val="25"/>
          <c:cat>
            <c:strRef>
              <c:f>Sayfa1!$A$2:$A$5</c:f>
              <c:strCache>
                <c:ptCount val="2"/>
                <c:pt idx="0">
                  <c:v>primer</c:v>
                </c:pt>
                <c:pt idx="1">
                  <c:v>sekonder</c:v>
                </c:pt>
              </c:strCache>
            </c:strRef>
          </c:cat>
          <c:val>
            <c:numRef>
              <c:f>Sayfa1!$B$2:$B$5</c:f>
              <c:numCache>
                <c:formatCode>General</c:formatCode>
                <c:ptCount val="4"/>
                <c:pt idx="0">
                  <c:v>90</c:v>
                </c:pt>
                <c:pt idx="1">
                  <c:v>10</c:v>
                </c:pt>
              </c:numCache>
            </c:numRef>
          </c:val>
        </c:ser>
        <c:firstSliceAng val="88"/>
      </c:pieChart>
    </c:plotArea>
    <c:plotVisOnly val="1"/>
  </c:chart>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F640B-F456-49FC-AE0E-EBE59B9372D2}" type="doc">
      <dgm:prSet loTypeId="urn:microsoft.com/office/officeart/2005/8/layout/hProcess9" loCatId="process" qsTypeId="urn:microsoft.com/office/officeart/2005/8/quickstyle/simple1" qsCatId="simple" csTypeId="urn:microsoft.com/office/officeart/2005/8/colors/accent1_2" csCatId="accent1" phldr="1"/>
      <dgm:spPr/>
    </dgm:pt>
    <dgm:pt modelId="{0785F15D-0039-4738-A344-5037DB4A85DD}">
      <dgm:prSet phldrT="[Metin]"/>
      <dgm:spPr>
        <a:solidFill>
          <a:schemeClr val="accent1">
            <a:lumMod val="90000"/>
          </a:schemeClr>
        </a:solidFill>
      </dgm:spPr>
      <dgm:t>
        <a:bodyPr/>
        <a:lstStyle/>
        <a:p>
          <a:r>
            <a:rPr lang="tr-TR" dirty="0" smtClean="0"/>
            <a:t>5,3</a:t>
          </a:r>
          <a:endParaRPr lang="tr-TR" dirty="0"/>
        </a:p>
      </dgm:t>
    </dgm:pt>
    <dgm:pt modelId="{4C5621DD-E227-4E99-8233-535FA8DC0F12}" type="parTrans" cxnId="{E0959A9C-2694-419A-8AA1-0DE838C7A293}">
      <dgm:prSet/>
      <dgm:spPr/>
      <dgm:t>
        <a:bodyPr/>
        <a:lstStyle/>
        <a:p>
          <a:endParaRPr lang="tr-TR"/>
        </a:p>
      </dgm:t>
    </dgm:pt>
    <dgm:pt modelId="{3F18BB42-89B1-40EF-A896-5F186D3EB535}" type="sibTrans" cxnId="{E0959A9C-2694-419A-8AA1-0DE838C7A293}">
      <dgm:prSet/>
      <dgm:spPr/>
      <dgm:t>
        <a:bodyPr/>
        <a:lstStyle/>
        <a:p>
          <a:endParaRPr lang="tr-TR"/>
        </a:p>
      </dgm:t>
    </dgm:pt>
    <dgm:pt modelId="{F7F817F3-771B-41A5-BB57-40617CC1C859}">
      <dgm:prSet phldrT="[Metin]"/>
      <dgm:spPr>
        <a:solidFill>
          <a:schemeClr val="accent1">
            <a:lumMod val="75000"/>
          </a:schemeClr>
        </a:solidFill>
      </dgm:spPr>
      <dgm:t>
        <a:bodyPr/>
        <a:lstStyle/>
        <a:p>
          <a:r>
            <a:rPr lang="tr-TR" dirty="0" smtClean="0"/>
            <a:t>17,6</a:t>
          </a:r>
          <a:endParaRPr lang="tr-TR" dirty="0"/>
        </a:p>
      </dgm:t>
    </dgm:pt>
    <dgm:pt modelId="{85AA50A8-CA62-4607-9B78-F0C3D8F29C25}" type="parTrans" cxnId="{B2D73FE0-6934-4E5A-887B-9BED13331971}">
      <dgm:prSet/>
      <dgm:spPr/>
      <dgm:t>
        <a:bodyPr/>
        <a:lstStyle/>
        <a:p>
          <a:endParaRPr lang="tr-TR"/>
        </a:p>
      </dgm:t>
    </dgm:pt>
    <dgm:pt modelId="{66CEBF62-A5A7-4189-9DA4-A041A6D1F994}" type="sibTrans" cxnId="{B2D73FE0-6934-4E5A-887B-9BED13331971}">
      <dgm:prSet/>
      <dgm:spPr/>
      <dgm:t>
        <a:bodyPr/>
        <a:lstStyle/>
        <a:p>
          <a:endParaRPr lang="tr-TR"/>
        </a:p>
      </dgm:t>
    </dgm:pt>
    <dgm:pt modelId="{1F0A40DF-B5CF-44AA-8BE0-44E29F377FC6}">
      <dgm:prSet phldrT="[Metin]"/>
      <dgm:spPr>
        <a:solidFill>
          <a:schemeClr val="accent1">
            <a:lumMod val="50000"/>
          </a:schemeClr>
        </a:solidFill>
      </dgm:spPr>
      <dgm:t>
        <a:bodyPr/>
        <a:lstStyle/>
        <a:p>
          <a:r>
            <a:rPr lang="tr-TR" dirty="0" smtClean="0"/>
            <a:t>37,3</a:t>
          </a:r>
          <a:endParaRPr lang="tr-TR" dirty="0"/>
        </a:p>
      </dgm:t>
    </dgm:pt>
    <dgm:pt modelId="{991639A5-7575-4370-90BC-85FA0CB7AE50}" type="parTrans" cxnId="{1B5D3777-8E3F-44A3-A0AE-3BCBCCE0C77A}">
      <dgm:prSet/>
      <dgm:spPr/>
      <dgm:t>
        <a:bodyPr/>
        <a:lstStyle/>
        <a:p>
          <a:endParaRPr lang="tr-TR"/>
        </a:p>
      </dgm:t>
    </dgm:pt>
    <dgm:pt modelId="{45D246C1-9FD1-4548-BE35-E8AA0A5FBE88}" type="sibTrans" cxnId="{1B5D3777-8E3F-44A3-A0AE-3BCBCCE0C77A}">
      <dgm:prSet/>
      <dgm:spPr/>
      <dgm:t>
        <a:bodyPr/>
        <a:lstStyle/>
        <a:p>
          <a:endParaRPr lang="tr-TR"/>
        </a:p>
      </dgm:t>
    </dgm:pt>
    <dgm:pt modelId="{C81F4342-D940-4E19-8C0C-A7803DE7F00C}" type="pres">
      <dgm:prSet presAssocID="{192F640B-F456-49FC-AE0E-EBE59B9372D2}" presName="CompostProcess" presStyleCnt="0">
        <dgm:presLayoutVars>
          <dgm:dir/>
          <dgm:resizeHandles val="exact"/>
        </dgm:presLayoutVars>
      </dgm:prSet>
      <dgm:spPr/>
    </dgm:pt>
    <dgm:pt modelId="{896ECFAB-ADE1-45E5-935F-728139FF3F3E}" type="pres">
      <dgm:prSet presAssocID="{192F640B-F456-49FC-AE0E-EBE59B9372D2}" presName="arrow" presStyleLbl="bgShp" presStyleIdx="0" presStyleCnt="1"/>
      <dgm:spPr>
        <a:solidFill>
          <a:schemeClr val="accent1"/>
        </a:solidFill>
      </dgm:spPr>
    </dgm:pt>
    <dgm:pt modelId="{5B7EDA57-2730-4C38-9B83-BF78D7E380C4}" type="pres">
      <dgm:prSet presAssocID="{192F640B-F456-49FC-AE0E-EBE59B9372D2}" presName="linearProcess" presStyleCnt="0"/>
      <dgm:spPr/>
    </dgm:pt>
    <dgm:pt modelId="{53EB3FC5-4550-4B7C-A51B-610A84602BF6}" type="pres">
      <dgm:prSet presAssocID="{0785F15D-0039-4738-A344-5037DB4A85DD}" presName="textNode" presStyleLbl="node1" presStyleIdx="0" presStyleCnt="3">
        <dgm:presLayoutVars>
          <dgm:bulletEnabled val="1"/>
        </dgm:presLayoutVars>
      </dgm:prSet>
      <dgm:spPr/>
      <dgm:t>
        <a:bodyPr/>
        <a:lstStyle/>
        <a:p>
          <a:endParaRPr lang="tr-TR"/>
        </a:p>
      </dgm:t>
    </dgm:pt>
    <dgm:pt modelId="{1C1897B3-4798-42F2-8B00-89A5DB595E3C}" type="pres">
      <dgm:prSet presAssocID="{3F18BB42-89B1-40EF-A896-5F186D3EB535}" presName="sibTrans" presStyleCnt="0"/>
      <dgm:spPr/>
    </dgm:pt>
    <dgm:pt modelId="{CE5C255E-68D3-41E8-AC00-EAC91AD77ED9}" type="pres">
      <dgm:prSet presAssocID="{F7F817F3-771B-41A5-BB57-40617CC1C859}" presName="textNode" presStyleLbl="node1" presStyleIdx="1" presStyleCnt="3" custLinFactNeighborX="-10085" custLinFactNeighborY="304">
        <dgm:presLayoutVars>
          <dgm:bulletEnabled val="1"/>
        </dgm:presLayoutVars>
      </dgm:prSet>
      <dgm:spPr/>
      <dgm:t>
        <a:bodyPr/>
        <a:lstStyle/>
        <a:p>
          <a:endParaRPr lang="tr-TR"/>
        </a:p>
      </dgm:t>
    </dgm:pt>
    <dgm:pt modelId="{4EFF89FA-4148-41B7-AF1E-E5AAC30106FC}" type="pres">
      <dgm:prSet presAssocID="{66CEBF62-A5A7-4189-9DA4-A041A6D1F994}" presName="sibTrans" presStyleCnt="0"/>
      <dgm:spPr/>
    </dgm:pt>
    <dgm:pt modelId="{99B1A8A8-67DE-4A82-918D-8770623D62E5}" type="pres">
      <dgm:prSet presAssocID="{1F0A40DF-B5CF-44AA-8BE0-44E29F377FC6}" presName="textNode" presStyleLbl="node1" presStyleIdx="2" presStyleCnt="3">
        <dgm:presLayoutVars>
          <dgm:bulletEnabled val="1"/>
        </dgm:presLayoutVars>
      </dgm:prSet>
      <dgm:spPr/>
      <dgm:t>
        <a:bodyPr/>
        <a:lstStyle/>
        <a:p>
          <a:endParaRPr lang="tr-TR"/>
        </a:p>
      </dgm:t>
    </dgm:pt>
  </dgm:ptLst>
  <dgm:cxnLst>
    <dgm:cxn modelId="{B2D73FE0-6934-4E5A-887B-9BED13331971}" srcId="{192F640B-F456-49FC-AE0E-EBE59B9372D2}" destId="{F7F817F3-771B-41A5-BB57-40617CC1C859}" srcOrd="1" destOrd="0" parTransId="{85AA50A8-CA62-4607-9B78-F0C3D8F29C25}" sibTransId="{66CEBF62-A5A7-4189-9DA4-A041A6D1F994}"/>
    <dgm:cxn modelId="{E0959A9C-2694-419A-8AA1-0DE838C7A293}" srcId="{192F640B-F456-49FC-AE0E-EBE59B9372D2}" destId="{0785F15D-0039-4738-A344-5037DB4A85DD}" srcOrd="0" destOrd="0" parTransId="{4C5621DD-E227-4E99-8233-535FA8DC0F12}" sibTransId="{3F18BB42-89B1-40EF-A896-5F186D3EB535}"/>
    <dgm:cxn modelId="{29AF9576-0AE7-46BF-9C03-5C79D0936126}" type="presOf" srcId="{0785F15D-0039-4738-A344-5037DB4A85DD}" destId="{53EB3FC5-4550-4B7C-A51B-610A84602BF6}" srcOrd="0" destOrd="0" presId="urn:microsoft.com/office/officeart/2005/8/layout/hProcess9"/>
    <dgm:cxn modelId="{1EF0E970-4C78-4486-AEA6-BA1A2F59487C}" type="presOf" srcId="{F7F817F3-771B-41A5-BB57-40617CC1C859}" destId="{CE5C255E-68D3-41E8-AC00-EAC91AD77ED9}" srcOrd="0" destOrd="0" presId="urn:microsoft.com/office/officeart/2005/8/layout/hProcess9"/>
    <dgm:cxn modelId="{1B5D3777-8E3F-44A3-A0AE-3BCBCCE0C77A}" srcId="{192F640B-F456-49FC-AE0E-EBE59B9372D2}" destId="{1F0A40DF-B5CF-44AA-8BE0-44E29F377FC6}" srcOrd="2" destOrd="0" parTransId="{991639A5-7575-4370-90BC-85FA0CB7AE50}" sibTransId="{45D246C1-9FD1-4548-BE35-E8AA0A5FBE88}"/>
    <dgm:cxn modelId="{3FBFE725-D516-4644-B902-A35499EA4BA4}" type="presOf" srcId="{1F0A40DF-B5CF-44AA-8BE0-44E29F377FC6}" destId="{99B1A8A8-67DE-4A82-918D-8770623D62E5}" srcOrd="0" destOrd="0" presId="urn:microsoft.com/office/officeart/2005/8/layout/hProcess9"/>
    <dgm:cxn modelId="{5243B9A1-016D-4A7A-94F9-0A4046A967E0}" type="presOf" srcId="{192F640B-F456-49FC-AE0E-EBE59B9372D2}" destId="{C81F4342-D940-4E19-8C0C-A7803DE7F00C}" srcOrd="0" destOrd="0" presId="urn:microsoft.com/office/officeart/2005/8/layout/hProcess9"/>
    <dgm:cxn modelId="{5575ADCD-C299-4616-9D9A-41CB7BE02152}" type="presParOf" srcId="{C81F4342-D940-4E19-8C0C-A7803DE7F00C}" destId="{896ECFAB-ADE1-45E5-935F-728139FF3F3E}" srcOrd="0" destOrd="0" presId="urn:microsoft.com/office/officeart/2005/8/layout/hProcess9"/>
    <dgm:cxn modelId="{F92B7D51-53B5-4E55-AC56-5B05FA2B4FAD}" type="presParOf" srcId="{C81F4342-D940-4E19-8C0C-A7803DE7F00C}" destId="{5B7EDA57-2730-4C38-9B83-BF78D7E380C4}" srcOrd="1" destOrd="0" presId="urn:microsoft.com/office/officeart/2005/8/layout/hProcess9"/>
    <dgm:cxn modelId="{82D354AC-F1F1-4A03-9B38-30B8B100DC9E}" type="presParOf" srcId="{5B7EDA57-2730-4C38-9B83-BF78D7E380C4}" destId="{53EB3FC5-4550-4B7C-A51B-610A84602BF6}" srcOrd="0" destOrd="0" presId="urn:microsoft.com/office/officeart/2005/8/layout/hProcess9"/>
    <dgm:cxn modelId="{D24321C4-E943-4314-8FE2-B77D3C6C8D08}" type="presParOf" srcId="{5B7EDA57-2730-4C38-9B83-BF78D7E380C4}" destId="{1C1897B3-4798-42F2-8B00-89A5DB595E3C}" srcOrd="1" destOrd="0" presId="urn:microsoft.com/office/officeart/2005/8/layout/hProcess9"/>
    <dgm:cxn modelId="{AD54C12B-65F0-4DC1-B2B7-975DFEC7F3C6}" type="presParOf" srcId="{5B7EDA57-2730-4C38-9B83-BF78D7E380C4}" destId="{CE5C255E-68D3-41E8-AC00-EAC91AD77ED9}" srcOrd="2" destOrd="0" presId="urn:microsoft.com/office/officeart/2005/8/layout/hProcess9"/>
    <dgm:cxn modelId="{E18A7CEE-CF57-4ADE-89E4-72F6FA33E5CD}" type="presParOf" srcId="{5B7EDA57-2730-4C38-9B83-BF78D7E380C4}" destId="{4EFF89FA-4148-41B7-AF1E-E5AAC30106FC}" srcOrd="3" destOrd="0" presId="urn:microsoft.com/office/officeart/2005/8/layout/hProcess9"/>
    <dgm:cxn modelId="{7C0EA0B2-D930-4700-A586-277AE8DF7732}" type="presParOf" srcId="{5B7EDA57-2730-4C38-9B83-BF78D7E380C4}" destId="{99B1A8A8-67DE-4A82-918D-8770623D62E5}"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BA096-1090-4BF0-BFE8-C987119F903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0504C130-0713-45A3-ACB3-3E3FEE8180CD}">
      <dgm:prSet phldrT="[Metin]" phldr="1"/>
      <dgm:spPr>
        <a:solidFill>
          <a:srgbClr val="990000"/>
        </a:solidFill>
      </dgm:spPr>
      <dgm:t>
        <a:bodyPr/>
        <a:lstStyle/>
        <a:p>
          <a:endParaRPr lang="tr-TR" dirty="0"/>
        </a:p>
      </dgm:t>
    </dgm:pt>
    <dgm:pt modelId="{1CF7D5B0-E791-40DF-B9DF-1568F233F5B7}" type="parTrans" cxnId="{FD8366D2-E1AF-4198-9F39-8F96E2FEF71D}">
      <dgm:prSet/>
      <dgm:spPr/>
      <dgm:t>
        <a:bodyPr/>
        <a:lstStyle/>
        <a:p>
          <a:endParaRPr lang="tr-TR"/>
        </a:p>
      </dgm:t>
    </dgm:pt>
    <dgm:pt modelId="{701B9381-A77A-409A-851B-470905EFF1D9}" type="sibTrans" cxnId="{FD8366D2-E1AF-4198-9F39-8F96E2FEF71D}">
      <dgm:prSet/>
      <dgm:spPr/>
      <dgm:t>
        <a:bodyPr/>
        <a:lstStyle/>
        <a:p>
          <a:endParaRPr lang="tr-TR"/>
        </a:p>
      </dgm:t>
    </dgm:pt>
    <dgm:pt modelId="{578009FE-B1B5-4DB9-B15E-D68543E1EAEB}">
      <dgm:prSet phldrT="[Metin]" custT="1"/>
      <dgm:spPr>
        <a:ln>
          <a:solidFill>
            <a:srgbClr val="C00000"/>
          </a:solidFill>
        </a:ln>
      </dgm:spPr>
      <dgm:t>
        <a:bodyPr/>
        <a:lstStyle/>
        <a:p>
          <a:r>
            <a:rPr lang="tr-TR" sz="2800" dirty="0" smtClean="0">
              <a:solidFill>
                <a:schemeClr val="bg2">
                  <a:lumMod val="50000"/>
                </a:schemeClr>
              </a:solidFill>
            </a:rPr>
            <a:t>Doğru bir şekilde hipertansiyon tanısını koyabilmek</a:t>
          </a:r>
          <a:endParaRPr lang="tr-TR" sz="2800" dirty="0"/>
        </a:p>
      </dgm:t>
    </dgm:pt>
    <dgm:pt modelId="{B1A23C0F-9118-4269-8D86-0E87FF92D674}" type="parTrans" cxnId="{B2BD2B37-111A-4876-9500-57BA9651CAF4}">
      <dgm:prSet/>
      <dgm:spPr/>
      <dgm:t>
        <a:bodyPr/>
        <a:lstStyle/>
        <a:p>
          <a:endParaRPr lang="tr-TR"/>
        </a:p>
      </dgm:t>
    </dgm:pt>
    <dgm:pt modelId="{BA926CE6-0B83-4783-9119-3E2B20E36E63}" type="sibTrans" cxnId="{B2BD2B37-111A-4876-9500-57BA9651CAF4}">
      <dgm:prSet/>
      <dgm:spPr/>
      <dgm:t>
        <a:bodyPr/>
        <a:lstStyle/>
        <a:p>
          <a:endParaRPr lang="tr-TR"/>
        </a:p>
      </dgm:t>
    </dgm:pt>
    <dgm:pt modelId="{64615F3F-4758-4495-801E-06097C5E7377}">
      <dgm:prSet phldrT="[Metin]" phldr="1"/>
      <dgm:spPr>
        <a:solidFill>
          <a:srgbClr val="990000"/>
        </a:solidFill>
      </dgm:spPr>
      <dgm:t>
        <a:bodyPr/>
        <a:lstStyle/>
        <a:p>
          <a:endParaRPr lang="tr-TR" dirty="0"/>
        </a:p>
      </dgm:t>
    </dgm:pt>
    <dgm:pt modelId="{93EE2E6F-99FE-4882-95F3-D8483A56F3E0}" type="parTrans" cxnId="{3EF4C2B1-4401-41E7-A6B5-5EA05B38F4D1}">
      <dgm:prSet/>
      <dgm:spPr/>
      <dgm:t>
        <a:bodyPr/>
        <a:lstStyle/>
        <a:p>
          <a:endParaRPr lang="tr-TR"/>
        </a:p>
      </dgm:t>
    </dgm:pt>
    <dgm:pt modelId="{549C6121-9AC6-412E-87F3-94474100B22F}" type="sibTrans" cxnId="{3EF4C2B1-4401-41E7-A6B5-5EA05B38F4D1}">
      <dgm:prSet/>
      <dgm:spPr/>
      <dgm:t>
        <a:bodyPr/>
        <a:lstStyle/>
        <a:p>
          <a:endParaRPr lang="tr-TR"/>
        </a:p>
      </dgm:t>
    </dgm:pt>
    <dgm:pt modelId="{F99B53B8-BF68-46A2-BBC4-3594F4372952}">
      <dgm:prSet phldrT="[Metin]" custT="1"/>
      <dgm:spPr>
        <a:ln>
          <a:solidFill>
            <a:srgbClr val="C00000"/>
          </a:solidFill>
        </a:ln>
      </dgm:spPr>
      <dgm:t>
        <a:bodyPr/>
        <a:lstStyle/>
        <a:p>
          <a:r>
            <a:rPr lang="tr-TR" sz="2800" dirty="0" smtClean="0">
              <a:solidFill>
                <a:schemeClr val="bg2">
                  <a:lumMod val="50000"/>
                </a:schemeClr>
              </a:solidFill>
            </a:rPr>
            <a:t>Hastaya ait özellikleri saptayarak “</a:t>
          </a:r>
          <a:r>
            <a:rPr lang="tr-TR" sz="2800" i="1" dirty="0" smtClean="0">
              <a:solidFill>
                <a:schemeClr val="bg2">
                  <a:lumMod val="50000"/>
                </a:schemeClr>
              </a:solidFill>
            </a:rPr>
            <a:t>o hasta”</a:t>
          </a:r>
          <a:r>
            <a:rPr lang="tr-TR" sz="2800" dirty="0" smtClean="0">
              <a:solidFill>
                <a:schemeClr val="bg2">
                  <a:lumMod val="50000"/>
                </a:schemeClr>
              </a:solidFill>
            </a:rPr>
            <a:t> için en uygun tedaviyi uygulayabilmek</a:t>
          </a:r>
          <a:endParaRPr lang="tr-TR" sz="2800" dirty="0"/>
        </a:p>
      </dgm:t>
    </dgm:pt>
    <dgm:pt modelId="{09C1123E-BD30-4F43-915C-BD761548CCE4}" type="parTrans" cxnId="{A67E5B93-FB12-44DC-A3B1-493B53066F6C}">
      <dgm:prSet/>
      <dgm:spPr/>
      <dgm:t>
        <a:bodyPr/>
        <a:lstStyle/>
        <a:p>
          <a:endParaRPr lang="tr-TR"/>
        </a:p>
      </dgm:t>
    </dgm:pt>
    <dgm:pt modelId="{0EA0B9B0-54A0-4DA7-B418-4DE291627C52}" type="sibTrans" cxnId="{A67E5B93-FB12-44DC-A3B1-493B53066F6C}">
      <dgm:prSet/>
      <dgm:spPr/>
      <dgm:t>
        <a:bodyPr/>
        <a:lstStyle/>
        <a:p>
          <a:endParaRPr lang="tr-TR"/>
        </a:p>
      </dgm:t>
    </dgm:pt>
    <dgm:pt modelId="{E3BB570B-FAE5-4005-9BD7-7801067D7678}" type="pres">
      <dgm:prSet presAssocID="{54ABA096-1090-4BF0-BFE8-C987119F9037}" presName="linearFlow" presStyleCnt="0">
        <dgm:presLayoutVars>
          <dgm:dir/>
          <dgm:animLvl val="lvl"/>
          <dgm:resizeHandles val="exact"/>
        </dgm:presLayoutVars>
      </dgm:prSet>
      <dgm:spPr/>
      <dgm:t>
        <a:bodyPr/>
        <a:lstStyle/>
        <a:p>
          <a:endParaRPr lang="tr-TR"/>
        </a:p>
      </dgm:t>
    </dgm:pt>
    <dgm:pt modelId="{926D814A-DD41-4D25-82D4-B58F46829189}" type="pres">
      <dgm:prSet presAssocID="{0504C130-0713-45A3-ACB3-3E3FEE8180CD}" presName="composite" presStyleCnt="0"/>
      <dgm:spPr/>
    </dgm:pt>
    <dgm:pt modelId="{F99421BD-E9FE-4063-9CA0-7CD91609605F}" type="pres">
      <dgm:prSet presAssocID="{0504C130-0713-45A3-ACB3-3E3FEE8180CD}" presName="parentText" presStyleLbl="alignNode1" presStyleIdx="0" presStyleCnt="2" custScaleY="52988">
        <dgm:presLayoutVars>
          <dgm:chMax val="1"/>
          <dgm:bulletEnabled val="1"/>
        </dgm:presLayoutVars>
      </dgm:prSet>
      <dgm:spPr/>
      <dgm:t>
        <a:bodyPr/>
        <a:lstStyle/>
        <a:p>
          <a:endParaRPr lang="tr-TR"/>
        </a:p>
      </dgm:t>
    </dgm:pt>
    <dgm:pt modelId="{BA58FBFD-F352-4245-A159-A1E3E71B81FD}" type="pres">
      <dgm:prSet presAssocID="{0504C130-0713-45A3-ACB3-3E3FEE8180CD}" presName="descendantText" presStyleLbl="alignAcc1" presStyleIdx="0" presStyleCnt="2" custLinFactNeighborX="512" custLinFactNeighborY="-1372">
        <dgm:presLayoutVars>
          <dgm:bulletEnabled val="1"/>
        </dgm:presLayoutVars>
      </dgm:prSet>
      <dgm:spPr/>
      <dgm:t>
        <a:bodyPr/>
        <a:lstStyle/>
        <a:p>
          <a:endParaRPr lang="tr-TR"/>
        </a:p>
      </dgm:t>
    </dgm:pt>
    <dgm:pt modelId="{B358A2DE-4245-40F8-9941-BBC59255F899}" type="pres">
      <dgm:prSet presAssocID="{701B9381-A77A-409A-851B-470905EFF1D9}" presName="sp" presStyleCnt="0"/>
      <dgm:spPr/>
    </dgm:pt>
    <dgm:pt modelId="{CDFFAF72-8B06-4B34-8F05-4E8E65DED16C}" type="pres">
      <dgm:prSet presAssocID="{64615F3F-4758-4495-801E-06097C5E7377}" presName="composite" presStyleCnt="0"/>
      <dgm:spPr/>
    </dgm:pt>
    <dgm:pt modelId="{E6F863F0-F4D5-4CF4-B2DD-D5F9B2A6CF25}" type="pres">
      <dgm:prSet presAssocID="{64615F3F-4758-4495-801E-06097C5E7377}" presName="parentText" presStyleLbl="alignNode1" presStyleIdx="1" presStyleCnt="2" custScaleY="49701">
        <dgm:presLayoutVars>
          <dgm:chMax val="1"/>
          <dgm:bulletEnabled val="1"/>
        </dgm:presLayoutVars>
      </dgm:prSet>
      <dgm:spPr/>
      <dgm:t>
        <a:bodyPr/>
        <a:lstStyle/>
        <a:p>
          <a:endParaRPr lang="tr-TR"/>
        </a:p>
      </dgm:t>
    </dgm:pt>
    <dgm:pt modelId="{287FCD21-69F6-44DE-AF03-2A241D774CDC}" type="pres">
      <dgm:prSet presAssocID="{64615F3F-4758-4495-801E-06097C5E7377}" presName="descendantText" presStyleLbl="alignAcc1" presStyleIdx="1" presStyleCnt="2">
        <dgm:presLayoutVars>
          <dgm:bulletEnabled val="1"/>
        </dgm:presLayoutVars>
      </dgm:prSet>
      <dgm:spPr/>
      <dgm:t>
        <a:bodyPr/>
        <a:lstStyle/>
        <a:p>
          <a:endParaRPr lang="tr-TR"/>
        </a:p>
      </dgm:t>
    </dgm:pt>
  </dgm:ptLst>
  <dgm:cxnLst>
    <dgm:cxn modelId="{3EF4C2B1-4401-41E7-A6B5-5EA05B38F4D1}" srcId="{54ABA096-1090-4BF0-BFE8-C987119F9037}" destId="{64615F3F-4758-4495-801E-06097C5E7377}" srcOrd="1" destOrd="0" parTransId="{93EE2E6F-99FE-4882-95F3-D8483A56F3E0}" sibTransId="{549C6121-9AC6-412E-87F3-94474100B22F}"/>
    <dgm:cxn modelId="{469D650C-2274-4BC1-B5DD-33DB590A18E6}" type="presOf" srcId="{F99B53B8-BF68-46A2-BBC4-3594F4372952}" destId="{287FCD21-69F6-44DE-AF03-2A241D774CDC}" srcOrd="0" destOrd="0" presId="urn:microsoft.com/office/officeart/2005/8/layout/chevron2"/>
    <dgm:cxn modelId="{5C68106B-DC9F-431F-9C05-9A3A9B867B79}" type="presOf" srcId="{578009FE-B1B5-4DB9-B15E-D68543E1EAEB}" destId="{BA58FBFD-F352-4245-A159-A1E3E71B81FD}" srcOrd="0" destOrd="0" presId="urn:microsoft.com/office/officeart/2005/8/layout/chevron2"/>
    <dgm:cxn modelId="{A67E5B93-FB12-44DC-A3B1-493B53066F6C}" srcId="{64615F3F-4758-4495-801E-06097C5E7377}" destId="{F99B53B8-BF68-46A2-BBC4-3594F4372952}" srcOrd="0" destOrd="0" parTransId="{09C1123E-BD30-4F43-915C-BD761548CCE4}" sibTransId="{0EA0B9B0-54A0-4DA7-B418-4DE291627C52}"/>
    <dgm:cxn modelId="{A38ED7C6-87DB-4C3F-A302-352058A45522}" type="presOf" srcId="{0504C130-0713-45A3-ACB3-3E3FEE8180CD}" destId="{F99421BD-E9FE-4063-9CA0-7CD91609605F}" srcOrd="0" destOrd="0" presId="urn:microsoft.com/office/officeart/2005/8/layout/chevron2"/>
    <dgm:cxn modelId="{58EF16CD-9072-4B7D-BFB9-6C08AC1D9CAA}" type="presOf" srcId="{54ABA096-1090-4BF0-BFE8-C987119F9037}" destId="{E3BB570B-FAE5-4005-9BD7-7801067D7678}" srcOrd="0" destOrd="0" presId="urn:microsoft.com/office/officeart/2005/8/layout/chevron2"/>
    <dgm:cxn modelId="{893F5C31-61E6-4123-9448-4F4D1AFBC05B}" type="presOf" srcId="{64615F3F-4758-4495-801E-06097C5E7377}" destId="{E6F863F0-F4D5-4CF4-B2DD-D5F9B2A6CF25}" srcOrd="0" destOrd="0" presId="urn:microsoft.com/office/officeart/2005/8/layout/chevron2"/>
    <dgm:cxn modelId="{FD8366D2-E1AF-4198-9F39-8F96E2FEF71D}" srcId="{54ABA096-1090-4BF0-BFE8-C987119F9037}" destId="{0504C130-0713-45A3-ACB3-3E3FEE8180CD}" srcOrd="0" destOrd="0" parTransId="{1CF7D5B0-E791-40DF-B9DF-1568F233F5B7}" sibTransId="{701B9381-A77A-409A-851B-470905EFF1D9}"/>
    <dgm:cxn modelId="{B2BD2B37-111A-4876-9500-57BA9651CAF4}" srcId="{0504C130-0713-45A3-ACB3-3E3FEE8180CD}" destId="{578009FE-B1B5-4DB9-B15E-D68543E1EAEB}" srcOrd="0" destOrd="0" parTransId="{B1A23C0F-9118-4269-8D86-0E87FF92D674}" sibTransId="{BA926CE6-0B83-4783-9119-3E2B20E36E63}"/>
    <dgm:cxn modelId="{D2553F43-ACB2-4927-8201-46B8EAD17215}" type="presParOf" srcId="{E3BB570B-FAE5-4005-9BD7-7801067D7678}" destId="{926D814A-DD41-4D25-82D4-B58F46829189}" srcOrd="0" destOrd="0" presId="urn:microsoft.com/office/officeart/2005/8/layout/chevron2"/>
    <dgm:cxn modelId="{186C6512-E443-4F01-B481-CE9F67CAF07D}" type="presParOf" srcId="{926D814A-DD41-4D25-82D4-B58F46829189}" destId="{F99421BD-E9FE-4063-9CA0-7CD91609605F}" srcOrd="0" destOrd="0" presId="urn:microsoft.com/office/officeart/2005/8/layout/chevron2"/>
    <dgm:cxn modelId="{015D074F-C14A-439D-8EFD-D20414A92E53}" type="presParOf" srcId="{926D814A-DD41-4D25-82D4-B58F46829189}" destId="{BA58FBFD-F352-4245-A159-A1E3E71B81FD}" srcOrd="1" destOrd="0" presId="urn:microsoft.com/office/officeart/2005/8/layout/chevron2"/>
    <dgm:cxn modelId="{5DDE7797-AE4E-4B41-8ED8-C5040BB63675}" type="presParOf" srcId="{E3BB570B-FAE5-4005-9BD7-7801067D7678}" destId="{B358A2DE-4245-40F8-9941-BBC59255F899}" srcOrd="1" destOrd="0" presId="urn:microsoft.com/office/officeart/2005/8/layout/chevron2"/>
    <dgm:cxn modelId="{23A0ABC1-0983-49F1-9C19-5EB7D7F74A6F}" type="presParOf" srcId="{E3BB570B-FAE5-4005-9BD7-7801067D7678}" destId="{CDFFAF72-8B06-4B34-8F05-4E8E65DED16C}" srcOrd="2" destOrd="0" presId="urn:microsoft.com/office/officeart/2005/8/layout/chevron2"/>
    <dgm:cxn modelId="{F038F10A-F1E7-4ABD-A18F-7D393E17EB2C}" type="presParOf" srcId="{CDFFAF72-8B06-4B34-8F05-4E8E65DED16C}" destId="{E6F863F0-F4D5-4CF4-B2DD-D5F9B2A6CF25}" srcOrd="0" destOrd="0" presId="urn:microsoft.com/office/officeart/2005/8/layout/chevron2"/>
    <dgm:cxn modelId="{05673E53-0E61-4C5B-A798-457495CB71EA}" type="presParOf" srcId="{CDFFAF72-8B06-4B34-8F05-4E8E65DED16C}" destId="{287FCD21-69F6-44DE-AF03-2A241D774CDC}" srcOrd="1" destOrd="0" presId="urn:microsoft.com/office/officeart/2005/8/layout/chevron2"/>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A36DE0-946B-4CE6-B427-16FA215C8F4E}" type="doc">
      <dgm:prSet loTypeId="urn:microsoft.com/office/officeart/2005/8/layout/pyramid2" loCatId="list" qsTypeId="urn:microsoft.com/office/officeart/2005/8/quickstyle/3d2" qsCatId="3D" csTypeId="urn:microsoft.com/office/officeart/2005/8/colors/accent4_1" csCatId="accent4" phldr="1"/>
      <dgm:spPr/>
    </dgm:pt>
    <dgm:pt modelId="{0737123F-AB48-422B-B028-35F7D9A20699}">
      <dgm:prSet phldrT="[Metin]" custT="1"/>
      <dgm:spPr/>
      <dgm:t>
        <a:bodyPr/>
        <a:lstStyle/>
        <a:p>
          <a:pPr algn="l"/>
          <a:r>
            <a:rPr lang="tr-TR" sz="2600" dirty="0" err="1" smtClean="0">
              <a:solidFill>
                <a:schemeClr val="tx1"/>
              </a:solidFill>
            </a:rPr>
            <a:t>Sekonder</a:t>
          </a:r>
          <a:r>
            <a:rPr lang="tr-TR" sz="2600" dirty="0" smtClean="0">
              <a:solidFill>
                <a:schemeClr val="tx1"/>
              </a:solidFill>
            </a:rPr>
            <a:t> hipertansiyon varlığını araştırmak</a:t>
          </a:r>
          <a:endParaRPr lang="tr-TR" sz="2600" dirty="0">
            <a:solidFill>
              <a:schemeClr val="tx1"/>
            </a:solidFill>
          </a:endParaRPr>
        </a:p>
      </dgm:t>
    </dgm:pt>
    <dgm:pt modelId="{2F8C4198-6131-45BD-A5A6-AB05B306E2DD}" type="parTrans" cxnId="{CC2FA3A7-F537-44F5-BDD2-4EB9A21C85A4}">
      <dgm:prSet/>
      <dgm:spPr/>
      <dgm:t>
        <a:bodyPr/>
        <a:lstStyle/>
        <a:p>
          <a:endParaRPr lang="tr-TR"/>
        </a:p>
      </dgm:t>
    </dgm:pt>
    <dgm:pt modelId="{BC788604-A010-4854-A55B-BF04B7116C92}" type="sibTrans" cxnId="{CC2FA3A7-F537-44F5-BDD2-4EB9A21C85A4}">
      <dgm:prSet/>
      <dgm:spPr/>
      <dgm:t>
        <a:bodyPr/>
        <a:lstStyle/>
        <a:p>
          <a:endParaRPr lang="tr-TR"/>
        </a:p>
      </dgm:t>
    </dgm:pt>
    <dgm:pt modelId="{6F03A057-EA8E-4EEC-93B8-F69465A52C4B}">
      <dgm:prSet custT="1"/>
      <dgm:spPr/>
      <dgm:t>
        <a:bodyPr/>
        <a:lstStyle/>
        <a:p>
          <a:pPr algn="l"/>
          <a:r>
            <a:rPr lang="tr-TR" sz="2600" dirty="0" smtClean="0">
              <a:solidFill>
                <a:schemeClr val="tx1"/>
              </a:solidFill>
            </a:rPr>
            <a:t>Hedef organ hasarının varlığını ve yaygınlığını belirlemek</a:t>
          </a:r>
          <a:endParaRPr lang="tr-TR" sz="2600" dirty="0">
            <a:solidFill>
              <a:schemeClr val="tx1"/>
            </a:solidFill>
          </a:endParaRPr>
        </a:p>
      </dgm:t>
    </dgm:pt>
    <dgm:pt modelId="{EC55534A-E804-4E51-95EA-DFEB98FFE077}" type="parTrans" cxnId="{402DEE3A-A546-4846-A5F0-BE5EE7FBF67F}">
      <dgm:prSet/>
      <dgm:spPr/>
      <dgm:t>
        <a:bodyPr/>
        <a:lstStyle/>
        <a:p>
          <a:endParaRPr lang="tr-TR"/>
        </a:p>
      </dgm:t>
    </dgm:pt>
    <dgm:pt modelId="{3028DFC9-C675-4BF4-8C60-0FA86048F4AC}" type="sibTrans" cxnId="{402DEE3A-A546-4846-A5F0-BE5EE7FBF67F}">
      <dgm:prSet/>
      <dgm:spPr/>
      <dgm:t>
        <a:bodyPr/>
        <a:lstStyle/>
        <a:p>
          <a:endParaRPr lang="tr-TR"/>
        </a:p>
      </dgm:t>
    </dgm:pt>
    <dgm:pt modelId="{2B3A6C48-D8D0-472F-B07C-56416E77FECC}">
      <dgm:prSet custT="1"/>
      <dgm:spPr/>
      <dgm:t>
        <a:bodyPr/>
        <a:lstStyle/>
        <a:p>
          <a:pPr algn="l"/>
          <a:r>
            <a:rPr lang="tr-TR" sz="2400" dirty="0" err="1" smtClean="0">
              <a:solidFill>
                <a:schemeClr val="tx1"/>
              </a:solidFill>
            </a:rPr>
            <a:t>Prognozu</a:t>
          </a:r>
          <a:r>
            <a:rPr lang="tr-TR" sz="2400" dirty="0" smtClean="0">
              <a:solidFill>
                <a:schemeClr val="tx1"/>
              </a:solidFill>
            </a:rPr>
            <a:t> ve tedavi seçimini etkileyebilecek diğer </a:t>
          </a:r>
          <a:r>
            <a:rPr lang="tr-TR" sz="2400" dirty="0" err="1" smtClean="0">
              <a:solidFill>
                <a:schemeClr val="tx1"/>
              </a:solidFill>
            </a:rPr>
            <a:t>kardiyovasküler</a:t>
          </a:r>
          <a:r>
            <a:rPr lang="tr-TR" sz="2400" dirty="0" smtClean="0">
              <a:solidFill>
                <a:schemeClr val="tx1"/>
              </a:solidFill>
            </a:rPr>
            <a:t> risk faktörlerini ve eşlik eden klinik durumları belirlemek</a:t>
          </a:r>
          <a:endParaRPr lang="tr-TR" sz="2400" dirty="0">
            <a:solidFill>
              <a:schemeClr val="tx1"/>
            </a:solidFill>
          </a:endParaRPr>
        </a:p>
      </dgm:t>
    </dgm:pt>
    <dgm:pt modelId="{6185F5E6-3966-4016-A8E8-310ADBECD468}" type="parTrans" cxnId="{B3B16A76-7D79-4CFA-8D29-881572FBAB30}">
      <dgm:prSet/>
      <dgm:spPr/>
      <dgm:t>
        <a:bodyPr/>
        <a:lstStyle/>
        <a:p>
          <a:endParaRPr lang="tr-TR"/>
        </a:p>
      </dgm:t>
    </dgm:pt>
    <dgm:pt modelId="{AAD69E0F-E3D0-426D-9EDE-A86B679A06C4}" type="sibTrans" cxnId="{B3B16A76-7D79-4CFA-8D29-881572FBAB30}">
      <dgm:prSet/>
      <dgm:spPr/>
      <dgm:t>
        <a:bodyPr/>
        <a:lstStyle/>
        <a:p>
          <a:endParaRPr lang="tr-TR"/>
        </a:p>
      </dgm:t>
    </dgm:pt>
    <dgm:pt modelId="{052AE86C-93C6-4BE0-BA46-07AFD09505FB}" type="pres">
      <dgm:prSet presAssocID="{DBA36DE0-946B-4CE6-B427-16FA215C8F4E}" presName="compositeShape" presStyleCnt="0">
        <dgm:presLayoutVars>
          <dgm:dir/>
          <dgm:resizeHandles/>
        </dgm:presLayoutVars>
      </dgm:prSet>
      <dgm:spPr/>
    </dgm:pt>
    <dgm:pt modelId="{4AD8CDAA-E88C-444A-A9E2-1C3CA0E426BD}" type="pres">
      <dgm:prSet presAssocID="{DBA36DE0-946B-4CE6-B427-16FA215C8F4E}" presName="pyramid" presStyleLbl="node1" presStyleIdx="0" presStyleCnt="1" custScaleX="35912" custLinFactNeighborX="-30572" custLinFactNeighborY="3814"/>
      <dgm:spPr/>
    </dgm:pt>
    <dgm:pt modelId="{385577A5-B713-43EB-B181-67124B5B362C}" type="pres">
      <dgm:prSet presAssocID="{DBA36DE0-946B-4CE6-B427-16FA215C8F4E}" presName="theList" presStyleCnt="0"/>
      <dgm:spPr/>
    </dgm:pt>
    <dgm:pt modelId="{49E1787B-828F-4AE2-8C10-60A7B9779F03}" type="pres">
      <dgm:prSet presAssocID="{0737123F-AB48-422B-B028-35F7D9A20699}" presName="aNode" presStyleLbl="fgAcc1" presStyleIdx="0" presStyleCnt="3" custScaleX="232878" custLinFactNeighborX="25879" custLinFactNeighborY="4198">
        <dgm:presLayoutVars>
          <dgm:bulletEnabled val="1"/>
        </dgm:presLayoutVars>
      </dgm:prSet>
      <dgm:spPr/>
      <dgm:t>
        <a:bodyPr/>
        <a:lstStyle/>
        <a:p>
          <a:endParaRPr lang="tr-TR"/>
        </a:p>
      </dgm:t>
    </dgm:pt>
    <dgm:pt modelId="{02449448-E0E9-4015-9EE2-696D2F0E05CF}" type="pres">
      <dgm:prSet presAssocID="{0737123F-AB48-422B-B028-35F7D9A20699}" presName="aSpace" presStyleCnt="0"/>
      <dgm:spPr/>
    </dgm:pt>
    <dgm:pt modelId="{F8270F69-9D89-4BE8-A621-6D2DE803EC90}" type="pres">
      <dgm:prSet presAssocID="{6F03A057-EA8E-4EEC-93B8-F69465A52C4B}" presName="aNode" presStyleLbl="fgAcc1" presStyleIdx="1" presStyleCnt="3" custScaleX="230083" custLinFactNeighborX="26925" custLinFactNeighborY="-2121">
        <dgm:presLayoutVars>
          <dgm:bulletEnabled val="1"/>
        </dgm:presLayoutVars>
      </dgm:prSet>
      <dgm:spPr/>
      <dgm:t>
        <a:bodyPr/>
        <a:lstStyle/>
        <a:p>
          <a:endParaRPr lang="tr-TR"/>
        </a:p>
      </dgm:t>
    </dgm:pt>
    <dgm:pt modelId="{96577C68-30AE-42A0-AC71-BDF2DE116DE3}" type="pres">
      <dgm:prSet presAssocID="{6F03A057-EA8E-4EEC-93B8-F69465A52C4B}" presName="aSpace" presStyleCnt="0"/>
      <dgm:spPr/>
    </dgm:pt>
    <dgm:pt modelId="{9350C707-CA49-49E4-8D5C-366A22F60FB3}" type="pres">
      <dgm:prSet presAssocID="{2B3A6C48-D8D0-472F-B07C-56416E77FECC}" presName="aNode" presStyleLbl="fgAcc1" presStyleIdx="2" presStyleCnt="3" custScaleX="230786" custLinFactNeighborX="26925" custLinFactNeighborY="-21445">
        <dgm:presLayoutVars>
          <dgm:bulletEnabled val="1"/>
        </dgm:presLayoutVars>
      </dgm:prSet>
      <dgm:spPr/>
      <dgm:t>
        <a:bodyPr/>
        <a:lstStyle/>
        <a:p>
          <a:endParaRPr lang="tr-TR"/>
        </a:p>
      </dgm:t>
    </dgm:pt>
    <dgm:pt modelId="{9CBDA81D-1306-46DB-9FBD-36F92DF3547F}" type="pres">
      <dgm:prSet presAssocID="{2B3A6C48-D8D0-472F-B07C-56416E77FECC}" presName="aSpace" presStyleCnt="0"/>
      <dgm:spPr/>
    </dgm:pt>
  </dgm:ptLst>
  <dgm:cxnLst>
    <dgm:cxn modelId="{0C8B7F60-3E8A-47C2-BBA6-0C836859BC9F}" type="presOf" srcId="{2B3A6C48-D8D0-472F-B07C-56416E77FECC}" destId="{9350C707-CA49-49E4-8D5C-366A22F60FB3}" srcOrd="0" destOrd="0" presId="urn:microsoft.com/office/officeart/2005/8/layout/pyramid2"/>
    <dgm:cxn modelId="{402DEE3A-A546-4846-A5F0-BE5EE7FBF67F}" srcId="{DBA36DE0-946B-4CE6-B427-16FA215C8F4E}" destId="{6F03A057-EA8E-4EEC-93B8-F69465A52C4B}" srcOrd="1" destOrd="0" parTransId="{EC55534A-E804-4E51-95EA-DFEB98FFE077}" sibTransId="{3028DFC9-C675-4BF4-8C60-0FA86048F4AC}"/>
    <dgm:cxn modelId="{87C8F792-7A3A-4511-B877-D88A81B04B7C}" type="presOf" srcId="{DBA36DE0-946B-4CE6-B427-16FA215C8F4E}" destId="{052AE86C-93C6-4BE0-BA46-07AFD09505FB}" srcOrd="0" destOrd="0" presId="urn:microsoft.com/office/officeart/2005/8/layout/pyramid2"/>
    <dgm:cxn modelId="{B3B16A76-7D79-4CFA-8D29-881572FBAB30}" srcId="{DBA36DE0-946B-4CE6-B427-16FA215C8F4E}" destId="{2B3A6C48-D8D0-472F-B07C-56416E77FECC}" srcOrd="2" destOrd="0" parTransId="{6185F5E6-3966-4016-A8E8-310ADBECD468}" sibTransId="{AAD69E0F-E3D0-426D-9EDE-A86B679A06C4}"/>
    <dgm:cxn modelId="{CC2FA3A7-F537-44F5-BDD2-4EB9A21C85A4}" srcId="{DBA36DE0-946B-4CE6-B427-16FA215C8F4E}" destId="{0737123F-AB48-422B-B028-35F7D9A20699}" srcOrd="0" destOrd="0" parTransId="{2F8C4198-6131-45BD-A5A6-AB05B306E2DD}" sibTransId="{BC788604-A010-4854-A55B-BF04B7116C92}"/>
    <dgm:cxn modelId="{763108B3-E2BA-42E1-8E2D-4349D2D42AF3}" type="presOf" srcId="{6F03A057-EA8E-4EEC-93B8-F69465A52C4B}" destId="{F8270F69-9D89-4BE8-A621-6D2DE803EC90}" srcOrd="0" destOrd="0" presId="urn:microsoft.com/office/officeart/2005/8/layout/pyramid2"/>
    <dgm:cxn modelId="{F24F1983-C6A6-4479-80E7-F1339FD5CD32}" type="presOf" srcId="{0737123F-AB48-422B-B028-35F7D9A20699}" destId="{49E1787B-828F-4AE2-8C10-60A7B9779F03}" srcOrd="0" destOrd="0" presId="urn:microsoft.com/office/officeart/2005/8/layout/pyramid2"/>
    <dgm:cxn modelId="{4CC86121-E68C-44A1-A804-9D5124B8EB77}" type="presParOf" srcId="{052AE86C-93C6-4BE0-BA46-07AFD09505FB}" destId="{4AD8CDAA-E88C-444A-A9E2-1C3CA0E426BD}" srcOrd="0" destOrd="0" presId="urn:microsoft.com/office/officeart/2005/8/layout/pyramid2"/>
    <dgm:cxn modelId="{06FBCADF-1686-43DE-AFB6-A5AB43C95DBA}" type="presParOf" srcId="{052AE86C-93C6-4BE0-BA46-07AFD09505FB}" destId="{385577A5-B713-43EB-B181-67124B5B362C}" srcOrd="1" destOrd="0" presId="urn:microsoft.com/office/officeart/2005/8/layout/pyramid2"/>
    <dgm:cxn modelId="{012BFB75-2161-4294-A745-0CB8805336F6}" type="presParOf" srcId="{385577A5-B713-43EB-B181-67124B5B362C}" destId="{49E1787B-828F-4AE2-8C10-60A7B9779F03}" srcOrd="0" destOrd="0" presId="urn:microsoft.com/office/officeart/2005/8/layout/pyramid2"/>
    <dgm:cxn modelId="{8EBBA503-4AC2-482C-8865-28B7CD4CFFB2}" type="presParOf" srcId="{385577A5-B713-43EB-B181-67124B5B362C}" destId="{02449448-E0E9-4015-9EE2-696D2F0E05CF}" srcOrd="1" destOrd="0" presId="urn:microsoft.com/office/officeart/2005/8/layout/pyramid2"/>
    <dgm:cxn modelId="{AF7D510C-E5D4-4120-9110-BEC93C3EA95C}" type="presParOf" srcId="{385577A5-B713-43EB-B181-67124B5B362C}" destId="{F8270F69-9D89-4BE8-A621-6D2DE803EC90}" srcOrd="2" destOrd="0" presId="urn:microsoft.com/office/officeart/2005/8/layout/pyramid2"/>
    <dgm:cxn modelId="{9EC5EA42-1485-46DE-A74C-62693E054447}" type="presParOf" srcId="{385577A5-B713-43EB-B181-67124B5B362C}" destId="{96577C68-30AE-42A0-AC71-BDF2DE116DE3}" srcOrd="3" destOrd="0" presId="urn:microsoft.com/office/officeart/2005/8/layout/pyramid2"/>
    <dgm:cxn modelId="{1A28A89D-BD13-4E77-ABDD-98165BAA9313}" type="presParOf" srcId="{385577A5-B713-43EB-B181-67124B5B362C}" destId="{9350C707-CA49-49E4-8D5C-366A22F60FB3}" srcOrd="4" destOrd="0" presId="urn:microsoft.com/office/officeart/2005/8/layout/pyramid2"/>
    <dgm:cxn modelId="{E6D62B3E-53BA-4313-B188-810BAA9D035E}" type="presParOf" srcId="{385577A5-B713-43EB-B181-67124B5B362C}" destId="{9CBDA81D-1306-46DB-9FBD-36F92DF3547F}"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2B73C7-6233-4303-9EF9-F63F4D6D402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350A9286-D782-40EB-82A3-1897FE1EB89E}">
      <dgm:prSet phldrT="[Metin]" custT="1"/>
      <dgm:spPr>
        <a:solidFill>
          <a:schemeClr val="tx2">
            <a:lumMod val="40000"/>
            <a:lumOff val="60000"/>
          </a:schemeClr>
        </a:solidFill>
        <a:effectLst>
          <a:outerShdw blurRad="50800" dist="38100" dir="2700000" algn="tl" rotWithShape="0">
            <a:prstClr val="black">
              <a:alpha val="40000"/>
            </a:prstClr>
          </a:outerShdw>
        </a:effectLst>
      </dgm:spPr>
      <dgm:t>
        <a:bodyPr/>
        <a:lstStyle/>
        <a:p>
          <a:r>
            <a:rPr lang="tr-TR" sz="4000" dirty="0" smtClean="0"/>
            <a:t>Rutin incelemeler</a:t>
          </a:r>
          <a:endParaRPr lang="tr-TR" sz="4000" dirty="0"/>
        </a:p>
      </dgm:t>
    </dgm:pt>
    <dgm:pt modelId="{1EBE2DB8-D916-412E-A3FC-00216AD73570}" type="parTrans" cxnId="{4C06CA4E-D1FD-4284-97A4-AB3560BA0591}">
      <dgm:prSet/>
      <dgm:spPr/>
      <dgm:t>
        <a:bodyPr/>
        <a:lstStyle/>
        <a:p>
          <a:endParaRPr lang="tr-TR"/>
        </a:p>
      </dgm:t>
    </dgm:pt>
    <dgm:pt modelId="{B1D5A353-0194-4982-A6F1-7D62F2EE5851}" type="sibTrans" cxnId="{4C06CA4E-D1FD-4284-97A4-AB3560BA0591}">
      <dgm:prSet/>
      <dgm:spPr>
        <a:solidFill>
          <a:schemeClr val="accent2">
            <a:lumMod val="60000"/>
            <a:lumOff val="40000"/>
            <a:alpha val="90000"/>
          </a:schemeClr>
        </a:solidFill>
        <a:effectLst>
          <a:outerShdw blurRad="50800" dist="38100" dir="2700000" algn="tl" rotWithShape="0">
            <a:prstClr val="black">
              <a:alpha val="40000"/>
            </a:prstClr>
          </a:outerShdw>
        </a:effectLst>
      </dgm:spPr>
      <dgm:t>
        <a:bodyPr/>
        <a:lstStyle/>
        <a:p>
          <a:endParaRPr lang="tr-TR"/>
        </a:p>
      </dgm:t>
    </dgm:pt>
    <dgm:pt modelId="{E1B78108-F12A-4BAD-B4F2-87C06A4B8C9A}">
      <dgm:prSet phldrT="[Metin]" custT="1"/>
      <dgm:spPr>
        <a:solidFill>
          <a:schemeClr val="tx2">
            <a:lumMod val="40000"/>
            <a:lumOff val="60000"/>
          </a:schemeClr>
        </a:solidFill>
        <a:effectLst>
          <a:outerShdw blurRad="50800" dist="38100" dir="5400000" algn="t" rotWithShape="0">
            <a:prstClr val="black">
              <a:alpha val="40000"/>
            </a:prstClr>
          </a:outerShdw>
        </a:effectLst>
      </dgm:spPr>
      <dgm:t>
        <a:bodyPr/>
        <a:lstStyle/>
        <a:p>
          <a:r>
            <a:rPr lang="tr-TR" sz="4000" dirty="0" smtClean="0"/>
            <a:t>Gereğinde yapılacak                	incelemeler                                     </a:t>
          </a:r>
          <a:endParaRPr lang="tr-TR" sz="4000" dirty="0"/>
        </a:p>
      </dgm:t>
    </dgm:pt>
    <dgm:pt modelId="{7C9350FE-2C20-42B9-8FC3-45AFEFBD2B5C}" type="parTrans" cxnId="{78871272-5DDE-4F7E-A590-4C58214BAA2E}">
      <dgm:prSet/>
      <dgm:spPr/>
      <dgm:t>
        <a:bodyPr/>
        <a:lstStyle/>
        <a:p>
          <a:endParaRPr lang="tr-TR"/>
        </a:p>
      </dgm:t>
    </dgm:pt>
    <dgm:pt modelId="{24652578-1BA8-46E2-8FF4-3A46C987AC7E}" type="sibTrans" cxnId="{78871272-5DDE-4F7E-A590-4C58214BAA2E}">
      <dgm:prSet/>
      <dgm:spPr>
        <a:solidFill>
          <a:schemeClr val="accent2">
            <a:lumMod val="60000"/>
            <a:lumOff val="40000"/>
            <a:alpha val="90000"/>
          </a:schemeClr>
        </a:solidFill>
      </dgm:spPr>
      <dgm:t>
        <a:bodyPr/>
        <a:lstStyle/>
        <a:p>
          <a:endParaRPr lang="tr-TR"/>
        </a:p>
      </dgm:t>
    </dgm:pt>
    <dgm:pt modelId="{3DBBA2F0-BD48-49C4-A230-D378E1867368}">
      <dgm:prSet phldrT="[Metin]" custT="1"/>
      <dgm:spPr>
        <a:solidFill>
          <a:schemeClr val="tx2">
            <a:lumMod val="40000"/>
            <a:lumOff val="60000"/>
          </a:schemeClr>
        </a:solidFill>
        <a:effectLst>
          <a:outerShdw blurRad="50800" dist="38100" dir="5400000" algn="t" rotWithShape="0">
            <a:prstClr val="black">
              <a:alpha val="40000"/>
            </a:prstClr>
          </a:outerShdw>
        </a:effectLst>
      </dgm:spPr>
      <dgm:t>
        <a:bodyPr/>
        <a:lstStyle/>
        <a:p>
          <a:r>
            <a:rPr lang="tr-TR" sz="4000" dirty="0" smtClean="0"/>
            <a:t>İleri incelemeler</a:t>
          </a:r>
          <a:endParaRPr lang="tr-TR" sz="4000" dirty="0"/>
        </a:p>
      </dgm:t>
    </dgm:pt>
    <dgm:pt modelId="{D0A6EB58-ACA2-41E1-A2FF-A308074DA2BB}" type="parTrans" cxnId="{2118826D-D615-4E70-AE5B-79F737DA6FBA}">
      <dgm:prSet/>
      <dgm:spPr/>
      <dgm:t>
        <a:bodyPr/>
        <a:lstStyle/>
        <a:p>
          <a:endParaRPr lang="tr-TR"/>
        </a:p>
      </dgm:t>
    </dgm:pt>
    <dgm:pt modelId="{14F1071B-6343-4249-87A2-298FD3A7BD5D}" type="sibTrans" cxnId="{2118826D-D615-4E70-AE5B-79F737DA6FBA}">
      <dgm:prSet/>
      <dgm:spPr/>
      <dgm:t>
        <a:bodyPr/>
        <a:lstStyle/>
        <a:p>
          <a:endParaRPr lang="tr-TR"/>
        </a:p>
      </dgm:t>
    </dgm:pt>
    <dgm:pt modelId="{0CC0CE6C-0565-4CF0-B155-104D0AB0B730}" type="pres">
      <dgm:prSet presAssocID="{2B2B73C7-6233-4303-9EF9-F63F4D6D4028}" presName="outerComposite" presStyleCnt="0">
        <dgm:presLayoutVars>
          <dgm:chMax val="5"/>
          <dgm:dir/>
          <dgm:resizeHandles val="exact"/>
        </dgm:presLayoutVars>
      </dgm:prSet>
      <dgm:spPr/>
      <dgm:t>
        <a:bodyPr/>
        <a:lstStyle/>
        <a:p>
          <a:endParaRPr lang="tr-TR"/>
        </a:p>
      </dgm:t>
    </dgm:pt>
    <dgm:pt modelId="{E21C18CC-172A-4CB5-9C03-5DD46774216B}" type="pres">
      <dgm:prSet presAssocID="{2B2B73C7-6233-4303-9EF9-F63F4D6D4028}" presName="dummyMaxCanvas" presStyleCnt="0">
        <dgm:presLayoutVars/>
      </dgm:prSet>
      <dgm:spPr/>
    </dgm:pt>
    <dgm:pt modelId="{EC029F85-476D-46E5-A5E7-D3E6589F5F4E}" type="pres">
      <dgm:prSet presAssocID="{2B2B73C7-6233-4303-9EF9-F63F4D6D4028}" presName="ThreeNodes_1" presStyleLbl="node1" presStyleIdx="0" presStyleCnt="3">
        <dgm:presLayoutVars>
          <dgm:bulletEnabled val="1"/>
        </dgm:presLayoutVars>
      </dgm:prSet>
      <dgm:spPr/>
      <dgm:t>
        <a:bodyPr/>
        <a:lstStyle/>
        <a:p>
          <a:endParaRPr lang="tr-TR"/>
        </a:p>
      </dgm:t>
    </dgm:pt>
    <dgm:pt modelId="{826BDE7D-4EE9-4B28-BF54-3EB60CE6EB6F}" type="pres">
      <dgm:prSet presAssocID="{2B2B73C7-6233-4303-9EF9-F63F4D6D4028}" presName="ThreeNodes_2" presStyleLbl="node1" presStyleIdx="1" presStyleCnt="3" custScaleX="102940" custScaleY="95774" custLinFactNeighborX="0" custLinFactNeighborY="0">
        <dgm:presLayoutVars>
          <dgm:bulletEnabled val="1"/>
        </dgm:presLayoutVars>
      </dgm:prSet>
      <dgm:spPr/>
      <dgm:t>
        <a:bodyPr/>
        <a:lstStyle/>
        <a:p>
          <a:endParaRPr lang="tr-TR"/>
        </a:p>
      </dgm:t>
    </dgm:pt>
    <dgm:pt modelId="{C0EC2975-595E-4434-9FB8-6705DA6F8434}" type="pres">
      <dgm:prSet presAssocID="{2B2B73C7-6233-4303-9EF9-F63F4D6D4028}" presName="ThreeNodes_3" presStyleLbl="node1" presStyleIdx="2" presStyleCnt="3">
        <dgm:presLayoutVars>
          <dgm:bulletEnabled val="1"/>
        </dgm:presLayoutVars>
      </dgm:prSet>
      <dgm:spPr/>
      <dgm:t>
        <a:bodyPr/>
        <a:lstStyle/>
        <a:p>
          <a:endParaRPr lang="tr-TR"/>
        </a:p>
      </dgm:t>
    </dgm:pt>
    <dgm:pt modelId="{9D4A8FC0-0F99-4FF2-9B17-BC88A3728EF4}" type="pres">
      <dgm:prSet presAssocID="{2B2B73C7-6233-4303-9EF9-F63F4D6D4028}" presName="ThreeConn_1-2" presStyleLbl="fgAccFollowNode1" presStyleIdx="0" presStyleCnt="2">
        <dgm:presLayoutVars>
          <dgm:bulletEnabled val="1"/>
        </dgm:presLayoutVars>
      </dgm:prSet>
      <dgm:spPr/>
      <dgm:t>
        <a:bodyPr/>
        <a:lstStyle/>
        <a:p>
          <a:endParaRPr lang="tr-TR"/>
        </a:p>
      </dgm:t>
    </dgm:pt>
    <dgm:pt modelId="{9FEF4E37-7762-4F0C-8CA8-E1BBE5F2CD41}" type="pres">
      <dgm:prSet presAssocID="{2B2B73C7-6233-4303-9EF9-F63F4D6D4028}" presName="ThreeConn_2-3" presStyleLbl="fgAccFollowNode1" presStyleIdx="1" presStyleCnt="2">
        <dgm:presLayoutVars>
          <dgm:bulletEnabled val="1"/>
        </dgm:presLayoutVars>
      </dgm:prSet>
      <dgm:spPr/>
      <dgm:t>
        <a:bodyPr/>
        <a:lstStyle/>
        <a:p>
          <a:endParaRPr lang="tr-TR"/>
        </a:p>
      </dgm:t>
    </dgm:pt>
    <dgm:pt modelId="{1EF82C73-A5E7-44D8-A8C3-24F79051EB73}" type="pres">
      <dgm:prSet presAssocID="{2B2B73C7-6233-4303-9EF9-F63F4D6D4028}" presName="ThreeNodes_1_text" presStyleLbl="node1" presStyleIdx="2" presStyleCnt="3">
        <dgm:presLayoutVars>
          <dgm:bulletEnabled val="1"/>
        </dgm:presLayoutVars>
      </dgm:prSet>
      <dgm:spPr/>
      <dgm:t>
        <a:bodyPr/>
        <a:lstStyle/>
        <a:p>
          <a:endParaRPr lang="tr-TR"/>
        </a:p>
      </dgm:t>
    </dgm:pt>
    <dgm:pt modelId="{4A807365-C152-4843-AB7D-F092C38B1C2B}" type="pres">
      <dgm:prSet presAssocID="{2B2B73C7-6233-4303-9EF9-F63F4D6D4028}" presName="ThreeNodes_2_text" presStyleLbl="node1" presStyleIdx="2" presStyleCnt="3">
        <dgm:presLayoutVars>
          <dgm:bulletEnabled val="1"/>
        </dgm:presLayoutVars>
      </dgm:prSet>
      <dgm:spPr/>
      <dgm:t>
        <a:bodyPr/>
        <a:lstStyle/>
        <a:p>
          <a:endParaRPr lang="tr-TR"/>
        </a:p>
      </dgm:t>
    </dgm:pt>
    <dgm:pt modelId="{00F755C0-0E1C-4DDB-9E71-1D3EFA0D0A94}" type="pres">
      <dgm:prSet presAssocID="{2B2B73C7-6233-4303-9EF9-F63F4D6D4028}" presName="ThreeNodes_3_text" presStyleLbl="node1" presStyleIdx="2" presStyleCnt="3">
        <dgm:presLayoutVars>
          <dgm:bulletEnabled val="1"/>
        </dgm:presLayoutVars>
      </dgm:prSet>
      <dgm:spPr/>
      <dgm:t>
        <a:bodyPr/>
        <a:lstStyle/>
        <a:p>
          <a:endParaRPr lang="tr-TR"/>
        </a:p>
      </dgm:t>
    </dgm:pt>
  </dgm:ptLst>
  <dgm:cxnLst>
    <dgm:cxn modelId="{78871272-5DDE-4F7E-A590-4C58214BAA2E}" srcId="{2B2B73C7-6233-4303-9EF9-F63F4D6D4028}" destId="{E1B78108-F12A-4BAD-B4F2-87C06A4B8C9A}" srcOrd="1" destOrd="0" parTransId="{7C9350FE-2C20-42B9-8FC3-45AFEFBD2B5C}" sibTransId="{24652578-1BA8-46E2-8FF4-3A46C987AC7E}"/>
    <dgm:cxn modelId="{78CDE758-CDA9-40C7-AAD9-E0CD0C733D1B}" type="presOf" srcId="{350A9286-D782-40EB-82A3-1897FE1EB89E}" destId="{1EF82C73-A5E7-44D8-A8C3-24F79051EB73}" srcOrd="1" destOrd="0" presId="urn:microsoft.com/office/officeart/2005/8/layout/vProcess5"/>
    <dgm:cxn modelId="{4C06CA4E-D1FD-4284-97A4-AB3560BA0591}" srcId="{2B2B73C7-6233-4303-9EF9-F63F4D6D4028}" destId="{350A9286-D782-40EB-82A3-1897FE1EB89E}" srcOrd="0" destOrd="0" parTransId="{1EBE2DB8-D916-412E-A3FC-00216AD73570}" sibTransId="{B1D5A353-0194-4982-A6F1-7D62F2EE5851}"/>
    <dgm:cxn modelId="{DE560A11-39FD-4F48-B06E-052DB189D241}" type="presOf" srcId="{3DBBA2F0-BD48-49C4-A230-D378E1867368}" destId="{00F755C0-0E1C-4DDB-9E71-1D3EFA0D0A94}" srcOrd="1" destOrd="0" presId="urn:microsoft.com/office/officeart/2005/8/layout/vProcess5"/>
    <dgm:cxn modelId="{79E77A18-82E9-4CFD-B84C-5B8FFFEF31C1}" type="presOf" srcId="{E1B78108-F12A-4BAD-B4F2-87C06A4B8C9A}" destId="{826BDE7D-4EE9-4B28-BF54-3EB60CE6EB6F}" srcOrd="0" destOrd="0" presId="urn:microsoft.com/office/officeart/2005/8/layout/vProcess5"/>
    <dgm:cxn modelId="{A3C8A4AE-8729-4945-B4B9-54AAD241AA0C}" type="presOf" srcId="{24652578-1BA8-46E2-8FF4-3A46C987AC7E}" destId="{9FEF4E37-7762-4F0C-8CA8-E1BBE5F2CD41}" srcOrd="0" destOrd="0" presId="urn:microsoft.com/office/officeart/2005/8/layout/vProcess5"/>
    <dgm:cxn modelId="{E9DA5191-8EC3-4EE1-AE8A-EE7531AC0176}" type="presOf" srcId="{350A9286-D782-40EB-82A3-1897FE1EB89E}" destId="{EC029F85-476D-46E5-A5E7-D3E6589F5F4E}" srcOrd="0" destOrd="0" presId="urn:microsoft.com/office/officeart/2005/8/layout/vProcess5"/>
    <dgm:cxn modelId="{08AF3E85-69BB-44A2-BF11-548A808AA433}" type="presOf" srcId="{3DBBA2F0-BD48-49C4-A230-D378E1867368}" destId="{C0EC2975-595E-4434-9FB8-6705DA6F8434}" srcOrd="0" destOrd="0" presId="urn:microsoft.com/office/officeart/2005/8/layout/vProcess5"/>
    <dgm:cxn modelId="{37CAA5F5-94B1-4D6B-8AF0-9F1E7E81F9CA}" type="presOf" srcId="{2B2B73C7-6233-4303-9EF9-F63F4D6D4028}" destId="{0CC0CE6C-0565-4CF0-B155-104D0AB0B730}" srcOrd="0" destOrd="0" presId="urn:microsoft.com/office/officeart/2005/8/layout/vProcess5"/>
    <dgm:cxn modelId="{2118826D-D615-4E70-AE5B-79F737DA6FBA}" srcId="{2B2B73C7-6233-4303-9EF9-F63F4D6D4028}" destId="{3DBBA2F0-BD48-49C4-A230-D378E1867368}" srcOrd="2" destOrd="0" parTransId="{D0A6EB58-ACA2-41E1-A2FF-A308074DA2BB}" sibTransId="{14F1071B-6343-4249-87A2-298FD3A7BD5D}"/>
    <dgm:cxn modelId="{D4518122-52DB-4198-80A5-65AC3AF6AD6A}" type="presOf" srcId="{B1D5A353-0194-4982-A6F1-7D62F2EE5851}" destId="{9D4A8FC0-0F99-4FF2-9B17-BC88A3728EF4}" srcOrd="0" destOrd="0" presId="urn:microsoft.com/office/officeart/2005/8/layout/vProcess5"/>
    <dgm:cxn modelId="{0434C321-CCD1-4CE2-8A04-59A8D4CA5DFA}" type="presOf" srcId="{E1B78108-F12A-4BAD-B4F2-87C06A4B8C9A}" destId="{4A807365-C152-4843-AB7D-F092C38B1C2B}" srcOrd="1" destOrd="0" presId="urn:microsoft.com/office/officeart/2005/8/layout/vProcess5"/>
    <dgm:cxn modelId="{FE5B0748-C2A3-4822-8D7C-9642B699A944}" type="presParOf" srcId="{0CC0CE6C-0565-4CF0-B155-104D0AB0B730}" destId="{E21C18CC-172A-4CB5-9C03-5DD46774216B}" srcOrd="0" destOrd="0" presId="urn:microsoft.com/office/officeart/2005/8/layout/vProcess5"/>
    <dgm:cxn modelId="{A4B60D2F-A7FF-4778-934C-DD90675D1B68}" type="presParOf" srcId="{0CC0CE6C-0565-4CF0-B155-104D0AB0B730}" destId="{EC029F85-476D-46E5-A5E7-D3E6589F5F4E}" srcOrd="1" destOrd="0" presId="urn:microsoft.com/office/officeart/2005/8/layout/vProcess5"/>
    <dgm:cxn modelId="{E542793D-3C5F-4305-ABC4-ECCB62CA6C8F}" type="presParOf" srcId="{0CC0CE6C-0565-4CF0-B155-104D0AB0B730}" destId="{826BDE7D-4EE9-4B28-BF54-3EB60CE6EB6F}" srcOrd="2" destOrd="0" presId="urn:microsoft.com/office/officeart/2005/8/layout/vProcess5"/>
    <dgm:cxn modelId="{8754B37D-6C1F-4BD1-ADF5-1525CF3C20E4}" type="presParOf" srcId="{0CC0CE6C-0565-4CF0-B155-104D0AB0B730}" destId="{C0EC2975-595E-4434-9FB8-6705DA6F8434}" srcOrd="3" destOrd="0" presId="urn:microsoft.com/office/officeart/2005/8/layout/vProcess5"/>
    <dgm:cxn modelId="{96513FCE-4BAF-400B-A485-C299A1C7E299}" type="presParOf" srcId="{0CC0CE6C-0565-4CF0-B155-104D0AB0B730}" destId="{9D4A8FC0-0F99-4FF2-9B17-BC88A3728EF4}" srcOrd="4" destOrd="0" presId="urn:microsoft.com/office/officeart/2005/8/layout/vProcess5"/>
    <dgm:cxn modelId="{E864CA09-C1F4-4DF2-A766-763B9A07D13D}" type="presParOf" srcId="{0CC0CE6C-0565-4CF0-B155-104D0AB0B730}" destId="{9FEF4E37-7762-4F0C-8CA8-E1BBE5F2CD41}" srcOrd="5" destOrd="0" presId="urn:microsoft.com/office/officeart/2005/8/layout/vProcess5"/>
    <dgm:cxn modelId="{932A62F3-0096-4743-9F2B-B977507EEFC1}" type="presParOf" srcId="{0CC0CE6C-0565-4CF0-B155-104D0AB0B730}" destId="{1EF82C73-A5E7-44D8-A8C3-24F79051EB73}" srcOrd="6" destOrd="0" presId="urn:microsoft.com/office/officeart/2005/8/layout/vProcess5"/>
    <dgm:cxn modelId="{7297FB77-6CE5-4239-8780-408E2E835B34}" type="presParOf" srcId="{0CC0CE6C-0565-4CF0-B155-104D0AB0B730}" destId="{4A807365-C152-4843-AB7D-F092C38B1C2B}" srcOrd="7" destOrd="0" presId="urn:microsoft.com/office/officeart/2005/8/layout/vProcess5"/>
    <dgm:cxn modelId="{D1DE94AA-AD93-4407-BE2A-4D93F66F2653}" type="presParOf" srcId="{0CC0CE6C-0565-4CF0-B155-104D0AB0B730}" destId="{00F755C0-0E1C-4DDB-9E71-1D3EFA0D0A94}"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ABA096-1090-4BF0-BFE8-C987119F903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0504C130-0713-45A3-ACB3-3E3FEE8180CD}">
      <dgm:prSet phldrT="[Metin]" phldr="1"/>
      <dgm:spPr>
        <a:solidFill>
          <a:srgbClr val="990000"/>
        </a:solidFill>
      </dgm:spPr>
      <dgm:t>
        <a:bodyPr/>
        <a:lstStyle/>
        <a:p>
          <a:endParaRPr lang="tr-TR" dirty="0"/>
        </a:p>
      </dgm:t>
    </dgm:pt>
    <dgm:pt modelId="{1CF7D5B0-E791-40DF-B9DF-1568F233F5B7}" type="parTrans" cxnId="{FD8366D2-E1AF-4198-9F39-8F96E2FEF71D}">
      <dgm:prSet/>
      <dgm:spPr/>
      <dgm:t>
        <a:bodyPr/>
        <a:lstStyle/>
        <a:p>
          <a:endParaRPr lang="tr-TR"/>
        </a:p>
      </dgm:t>
    </dgm:pt>
    <dgm:pt modelId="{701B9381-A77A-409A-851B-470905EFF1D9}" type="sibTrans" cxnId="{FD8366D2-E1AF-4198-9F39-8F96E2FEF71D}">
      <dgm:prSet/>
      <dgm:spPr/>
      <dgm:t>
        <a:bodyPr/>
        <a:lstStyle/>
        <a:p>
          <a:endParaRPr lang="tr-TR"/>
        </a:p>
      </dgm:t>
    </dgm:pt>
    <dgm:pt modelId="{578009FE-B1B5-4DB9-B15E-D68543E1EAEB}">
      <dgm:prSet phldrT="[Metin]" custT="1"/>
      <dgm:spPr>
        <a:ln>
          <a:solidFill>
            <a:srgbClr val="C00000"/>
          </a:solidFill>
        </a:ln>
      </dgm:spPr>
      <dgm:t>
        <a:bodyPr/>
        <a:lstStyle/>
        <a:p>
          <a:r>
            <a:rPr lang="tr-TR" sz="2800" dirty="0" smtClean="0">
              <a:solidFill>
                <a:schemeClr val="bg2">
                  <a:lumMod val="50000"/>
                </a:schemeClr>
              </a:solidFill>
            </a:rPr>
            <a:t>Doğru bir şekilde hipertansiyon tanısını koyabilmek</a:t>
          </a:r>
          <a:endParaRPr lang="tr-TR" sz="2800" dirty="0"/>
        </a:p>
      </dgm:t>
    </dgm:pt>
    <dgm:pt modelId="{B1A23C0F-9118-4269-8D86-0E87FF92D674}" type="parTrans" cxnId="{B2BD2B37-111A-4876-9500-57BA9651CAF4}">
      <dgm:prSet/>
      <dgm:spPr/>
      <dgm:t>
        <a:bodyPr/>
        <a:lstStyle/>
        <a:p>
          <a:endParaRPr lang="tr-TR"/>
        </a:p>
      </dgm:t>
    </dgm:pt>
    <dgm:pt modelId="{BA926CE6-0B83-4783-9119-3E2B20E36E63}" type="sibTrans" cxnId="{B2BD2B37-111A-4876-9500-57BA9651CAF4}">
      <dgm:prSet/>
      <dgm:spPr/>
      <dgm:t>
        <a:bodyPr/>
        <a:lstStyle/>
        <a:p>
          <a:endParaRPr lang="tr-TR"/>
        </a:p>
      </dgm:t>
    </dgm:pt>
    <dgm:pt modelId="{64615F3F-4758-4495-801E-06097C5E7377}">
      <dgm:prSet phldrT="[Metin]" phldr="1"/>
      <dgm:spPr>
        <a:solidFill>
          <a:srgbClr val="990000"/>
        </a:solidFill>
      </dgm:spPr>
      <dgm:t>
        <a:bodyPr/>
        <a:lstStyle/>
        <a:p>
          <a:endParaRPr lang="tr-TR" dirty="0"/>
        </a:p>
      </dgm:t>
    </dgm:pt>
    <dgm:pt modelId="{93EE2E6F-99FE-4882-95F3-D8483A56F3E0}" type="parTrans" cxnId="{3EF4C2B1-4401-41E7-A6B5-5EA05B38F4D1}">
      <dgm:prSet/>
      <dgm:spPr/>
      <dgm:t>
        <a:bodyPr/>
        <a:lstStyle/>
        <a:p>
          <a:endParaRPr lang="tr-TR"/>
        </a:p>
      </dgm:t>
    </dgm:pt>
    <dgm:pt modelId="{549C6121-9AC6-412E-87F3-94474100B22F}" type="sibTrans" cxnId="{3EF4C2B1-4401-41E7-A6B5-5EA05B38F4D1}">
      <dgm:prSet/>
      <dgm:spPr/>
      <dgm:t>
        <a:bodyPr/>
        <a:lstStyle/>
        <a:p>
          <a:endParaRPr lang="tr-TR"/>
        </a:p>
      </dgm:t>
    </dgm:pt>
    <dgm:pt modelId="{F99B53B8-BF68-46A2-BBC4-3594F4372952}">
      <dgm:prSet phldrT="[Metin]" custT="1"/>
      <dgm:spPr>
        <a:ln>
          <a:solidFill>
            <a:srgbClr val="C00000"/>
          </a:solidFill>
        </a:ln>
      </dgm:spPr>
      <dgm:t>
        <a:bodyPr/>
        <a:lstStyle/>
        <a:p>
          <a:r>
            <a:rPr lang="tr-TR" sz="2800" dirty="0" smtClean="0">
              <a:solidFill>
                <a:schemeClr val="bg2">
                  <a:lumMod val="50000"/>
                </a:schemeClr>
              </a:solidFill>
            </a:rPr>
            <a:t>Hastaya ait özellikleri saptayarak “</a:t>
          </a:r>
          <a:r>
            <a:rPr lang="tr-TR" sz="2800" i="1" dirty="0" smtClean="0">
              <a:solidFill>
                <a:schemeClr val="bg2">
                  <a:lumMod val="50000"/>
                </a:schemeClr>
              </a:solidFill>
            </a:rPr>
            <a:t>o hasta”</a:t>
          </a:r>
          <a:r>
            <a:rPr lang="tr-TR" sz="2800" dirty="0" smtClean="0">
              <a:solidFill>
                <a:schemeClr val="bg2">
                  <a:lumMod val="50000"/>
                </a:schemeClr>
              </a:solidFill>
            </a:rPr>
            <a:t> için en uygun tedaviyi uygulayabilmek</a:t>
          </a:r>
          <a:endParaRPr lang="tr-TR" sz="2800" dirty="0"/>
        </a:p>
      </dgm:t>
    </dgm:pt>
    <dgm:pt modelId="{09C1123E-BD30-4F43-915C-BD761548CCE4}" type="parTrans" cxnId="{A67E5B93-FB12-44DC-A3B1-493B53066F6C}">
      <dgm:prSet/>
      <dgm:spPr/>
      <dgm:t>
        <a:bodyPr/>
        <a:lstStyle/>
        <a:p>
          <a:endParaRPr lang="tr-TR"/>
        </a:p>
      </dgm:t>
    </dgm:pt>
    <dgm:pt modelId="{0EA0B9B0-54A0-4DA7-B418-4DE291627C52}" type="sibTrans" cxnId="{A67E5B93-FB12-44DC-A3B1-493B53066F6C}">
      <dgm:prSet/>
      <dgm:spPr/>
      <dgm:t>
        <a:bodyPr/>
        <a:lstStyle/>
        <a:p>
          <a:endParaRPr lang="tr-TR"/>
        </a:p>
      </dgm:t>
    </dgm:pt>
    <dgm:pt modelId="{E3BB570B-FAE5-4005-9BD7-7801067D7678}" type="pres">
      <dgm:prSet presAssocID="{54ABA096-1090-4BF0-BFE8-C987119F9037}" presName="linearFlow" presStyleCnt="0">
        <dgm:presLayoutVars>
          <dgm:dir/>
          <dgm:animLvl val="lvl"/>
          <dgm:resizeHandles val="exact"/>
        </dgm:presLayoutVars>
      </dgm:prSet>
      <dgm:spPr/>
      <dgm:t>
        <a:bodyPr/>
        <a:lstStyle/>
        <a:p>
          <a:endParaRPr lang="tr-TR"/>
        </a:p>
      </dgm:t>
    </dgm:pt>
    <dgm:pt modelId="{926D814A-DD41-4D25-82D4-B58F46829189}" type="pres">
      <dgm:prSet presAssocID="{0504C130-0713-45A3-ACB3-3E3FEE8180CD}" presName="composite" presStyleCnt="0"/>
      <dgm:spPr/>
    </dgm:pt>
    <dgm:pt modelId="{F99421BD-E9FE-4063-9CA0-7CD91609605F}" type="pres">
      <dgm:prSet presAssocID="{0504C130-0713-45A3-ACB3-3E3FEE8180CD}" presName="parentText" presStyleLbl="alignNode1" presStyleIdx="0" presStyleCnt="2" custScaleY="52988">
        <dgm:presLayoutVars>
          <dgm:chMax val="1"/>
          <dgm:bulletEnabled val="1"/>
        </dgm:presLayoutVars>
      </dgm:prSet>
      <dgm:spPr/>
      <dgm:t>
        <a:bodyPr/>
        <a:lstStyle/>
        <a:p>
          <a:endParaRPr lang="tr-TR"/>
        </a:p>
      </dgm:t>
    </dgm:pt>
    <dgm:pt modelId="{BA58FBFD-F352-4245-A159-A1E3E71B81FD}" type="pres">
      <dgm:prSet presAssocID="{0504C130-0713-45A3-ACB3-3E3FEE8180CD}" presName="descendantText" presStyleLbl="alignAcc1" presStyleIdx="0" presStyleCnt="2" custLinFactNeighborX="512" custLinFactNeighborY="-1372">
        <dgm:presLayoutVars>
          <dgm:bulletEnabled val="1"/>
        </dgm:presLayoutVars>
      </dgm:prSet>
      <dgm:spPr/>
      <dgm:t>
        <a:bodyPr/>
        <a:lstStyle/>
        <a:p>
          <a:endParaRPr lang="tr-TR"/>
        </a:p>
      </dgm:t>
    </dgm:pt>
    <dgm:pt modelId="{B358A2DE-4245-40F8-9941-BBC59255F899}" type="pres">
      <dgm:prSet presAssocID="{701B9381-A77A-409A-851B-470905EFF1D9}" presName="sp" presStyleCnt="0"/>
      <dgm:spPr/>
    </dgm:pt>
    <dgm:pt modelId="{CDFFAF72-8B06-4B34-8F05-4E8E65DED16C}" type="pres">
      <dgm:prSet presAssocID="{64615F3F-4758-4495-801E-06097C5E7377}" presName="composite" presStyleCnt="0"/>
      <dgm:spPr/>
    </dgm:pt>
    <dgm:pt modelId="{E6F863F0-F4D5-4CF4-B2DD-D5F9B2A6CF25}" type="pres">
      <dgm:prSet presAssocID="{64615F3F-4758-4495-801E-06097C5E7377}" presName="parentText" presStyleLbl="alignNode1" presStyleIdx="1" presStyleCnt="2" custScaleY="49701">
        <dgm:presLayoutVars>
          <dgm:chMax val="1"/>
          <dgm:bulletEnabled val="1"/>
        </dgm:presLayoutVars>
      </dgm:prSet>
      <dgm:spPr/>
      <dgm:t>
        <a:bodyPr/>
        <a:lstStyle/>
        <a:p>
          <a:endParaRPr lang="tr-TR"/>
        </a:p>
      </dgm:t>
    </dgm:pt>
    <dgm:pt modelId="{287FCD21-69F6-44DE-AF03-2A241D774CDC}" type="pres">
      <dgm:prSet presAssocID="{64615F3F-4758-4495-801E-06097C5E7377}" presName="descendantText" presStyleLbl="alignAcc1" presStyleIdx="1" presStyleCnt="2">
        <dgm:presLayoutVars>
          <dgm:bulletEnabled val="1"/>
        </dgm:presLayoutVars>
      </dgm:prSet>
      <dgm:spPr/>
      <dgm:t>
        <a:bodyPr/>
        <a:lstStyle/>
        <a:p>
          <a:endParaRPr lang="tr-TR"/>
        </a:p>
      </dgm:t>
    </dgm:pt>
  </dgm:ptLst>
  <dgm:cxnLst>
    <dgm:cxn modelId="{EA01303D-B2D9-48C5-9536-1A20B15059EA}" type="presOf" srcId="{54ABA096-1090-4BF0-BFE8-C987119F9037}" destId="{E3BB570B-FAE5-4005-9BD7-7801067D7678}" srcOrd="0" destOrd="0" presId="urn:microsoft.com/office/officeart/2005/8/layout/chevron2"/>
    <dgm:cxn modelId="{46B8C61A-EF40-41F5-B115-117CEEB269A1}" type="presOf" srcId="{0504C130-0713-45A3-ACB3-3E3FEE8180CD}" destId="{F99421BD-E9FE-4063-9CA0-7CD91609605F}" srcOrd="0" destOrd="0" presId="urn:microsoft.com/office/officeart/2005/8/layout/chevron2"/>
    <dgm:cxn modelId="{3EF4C2B1-4401-41E7-A6B5-5EA05B38F4D1}" srcId="{54ABA096-1090-4BF0-BFE8-C987119F9037}" destId="{64615F3F-4758-4495-801E-06097C5E7377}" srcOrd="1" destOrd="0" parTransId="{93EE2E6F-99FE-4882-95F3-D8483A56F3E0}" sibTransId="{549C6121-9AC6-412E-87F3-94474100B22F}"/>
    <dgm:cxn modelId="{A67E5B93-FB12-44DC-A3B1-493B53066F6C}" srcId="{64615F3F-4758-4495-801E-06097C5E7377}" destId="{F99B53B8-BF68-46A2-BBC4-3594F4372952}" srcOrd="0" destOrd="0" parTransId="{09C1123E-BD30-4F43-915C-BD761548CCE4}" sibTransId="{0EA0B9B0-54A0-4DA7-B418-4DE291627C52}"/>
    <dgm:cxn modelId="{5C739EE3-7A48-41C6-8391-474BFAF432C3}" type="presOf" srcId="{578009FE-B1B5-4DB9-B15E-D68543E1EAEB}" destId="{BA58FBFD-F352-4245-A159-A1E3E71B81FD}" srcOrd="0" destOrd="0" presId="urn:microsoft.com/office/officeart/2005/8/layout/chevron2"/>
    <dgm:cxn modelId="{FD8366D2-E1AF-4198-9F39-8F96E2FEF71D}" srcId="{54ABA096-1090-4BF0-BFE8-C987119F9037}" destId="{0504C130-0713-45A3-ACB3-3E3FEE8180CD}" srcOrd="0" destOrd="0" parTransId="{1CF7D5B0-E791-40DF-B9DF-1568F233F5B7}" sibTransId="{701B9381-A77A-409A-851B-470905EFF1D9}"/>
    <dgm:cxn modelId="{636AA311-8A09-4147-BFBB-FBB345583A36}" type="presOf" srcId="{64615F3F-4758-4495-801E-06097C5E7377}" destId="{E6F863F0-F4D5-4CF4-B2DD-D5F9B2A6CF25}" srcOrd="0" destOrd="0" presId="urn:microsoft.com/office/officeart/2005/8/layout/chevron2"/>
    <dgm:cxn modelId="{AD527BDC-D295-49D9-A799-955659BD4DC7}" type="presOf" srcId="{F99B53B8-BF68-46A2-BBC4-3594F4372952}" destId="{287FCD21-69F6-44DE-AF03-2A241D774CDC}" srcOrd="0" destOrd="0" presId="urn:microsoft.com/office/officeart/2005/8/layout/chevron2"/>
    <dgm:cxn modelId="{B2BD2B37-111A-4876-9500-57BA9651CAF4}" srcId="{0504C130-0713-45A3-ACB3-3E3FEE8180CD}" destId="{578009FE-B1B5-4DB9-B15E-D68543E1EAEB}" srcOrd="0" destOrd="0" parTransId="{B1A23C0F-9118-4269-8D86-0E87FF92D674}" sibTransId="{BA926CE6-0B83-4783-9119-3E2B20E36E63}"/>
    <dgm:cxn modelId="{3C1E198D-C4F6-4D07-BBF0-7AD35C3B7CAF}" type="presParOf" srcId="{E3BB570B-FAE5-4005-9BD7-7801067D7678}" destId="{926D814A-DD41-4D25-82D4-B58F46829189}" srcOrd="0" destOrd="0" presId="urn:microsoft.com/office/officeart/2005/8/layout/chevron2"/>
    <dgm:cxn modelId="{B242B4E6-9998-47C5-9DE5-EC2C49DC4A8B}" type="presParOf" srcId="{926D814A-DD41-4D25-82D4-B58F46829189}" destId="{F99421BD-E9FE-4063-9CA0-7CD91609605F}" srcOrd="0" destOrd="0" presId="urn:microsoft.com/office/officeart/2005/8/layout/chevron2"/>
    <dgm:cxn modelId="{54CBFBF1-C81B-4F80-9FD3-42E2AD7E4816}" type="presParOf" srcId="{926D814A-DD41-4D25-82D4-B58F46829189}" destId="{BA58FBFD-F352-4245-A159-A1E3E71B81FD}" srcOrd="1" destOrd="0" presId="urn:microsoft.com/office/officeart/2005/8/layout/chevron2"/>
    <dgm:cxn modelId="{65EEF9BB-1A1E-4533-88AA-0815C269D5E1}" type="presParOf" srcId="{E3BB570B-FAE5-4005-9BD7-7801067D7678}" destId="{B358A2DE-4245-40F8-9941-BBC59255F899}" srcOrd="1" destOrd="0" presId="urn:microsoft.com/office/officeart/2005/8/layout/chevron2"/>
    <dgm:cxn modelId="{1238DBE7-B56B-41D4-877E-84C8AC8C0C22}" type="presParOf" srcId="{E3BB570B-FAE5-4005-9BD7-7801067D7678}" destId="{CDFFAF72-8B06-4B34-8F05-4E8E65DED16C}" srcOrd="2" destOrd="0" presId="urn:microsoft.com/office/officeart/2005/8/layout/chevron2"/>
    <dgm:cxn modelId="{6A921EE6-9645-4693-B6E8-67E309DA05CE}" type="presParOf" srcId="{CDFFAF72-8B06-4B34-8F05-4E8E65DED16C}" destId="{E6F863F0-F4D5-4CF4-B2DD-D5F9B2A6CF25}" srcOrd="0" destOrd="0" presId="urn:microsoft.com/office/officeart/2005/8/layout/chevron2"/>
    <dgm:cxn modelId="{DEB4EEC6-E225-4DDC-B95F-EA7B8B4DE63E}" type="presParOf" srcId="{CDFFAF72-8B06-4B34-8F05-4E8E65DED16C}" destId="{287FCD21-69F6-44DE-AF03-2A241D774CDC}" srcOrd="1" destOrd="0" presId="urn:microsoft.com/office/officeart/2005/8/layout/chevron2"/>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B58B34-34C7-4437-B2F8-1A4A41CEA3B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E0A737F-4D0B-4BA8-8D30-EF16D31EEEA4}">
      <dgm:prSet phldrT="[Metin]"/>
      <dgm:spPr>
        <a:solidFill>
          <a:srgbClr val="C00000"/>
        </a:solidFill>
      </dgm:spPr>
      <dgm:t>
        <a:bodyPr/>
        <a:lstStyle/>
        <a:p>
          <a:r>
            <a:rPr lang="tr-TR" b="1" dirty="0" smtClean="0">
              <a:solidFill>
                <a:schemeClr val="bg1"/>
              </a:solidFill>
            </a:rPr>
            <a:t>%15</a:t>
          </a:r>
          <a:endParaRPr lang="tr-TR" b="1" dirty="0">
            <a:solidFill>
              <a:schemeClr val="bg1"/>
            </a:solidFill>
          </a:endParaRPr>
        </a:p>
      </dgm:t>
    </dgm:pt>
    <dgm:pt modelId="{D41E9A24-C4BB-454B-B453-773A41DFDB03}" type="parTrans" cxnId="{F3E8FC92-59B3-4413-B46F-935DB89DFE99}">
      <dgm:prSet/>
      <dgm:spPr/>
      <dgm:t>
        <a:bodyPr/>
        <a:lstStyle/>
        <a:p>
          <a:endParaRPr lang="tr-TR"/>
        </a:p>
      </dgm:t>
    </dgm:pt>
    <dgm:pt modelId="{4065D737-1FF3-4A80-9E53-FDB95BAFDDF0}" type="sibTrans" cxnId="{F3E8FC92-59B3-4413-B46F-935DB89DFE99}">
      <dgm:prSet/>
      <dgm:spPr/>
      <dgm:t>
        <a:bodyPr/>
        <a:lstStyle/>
        <a:p>
          <a:endParaRPr lang="tr-TR"/>
        </a:p>
      </dgm:t>
    </dgm:pt>
    <dgm:pt modelId="{02609049-0E7C-4E54-814C-15EE7683E4DE}">
      <dgm:prSet phldrT="[Metin]" custT="1"/>
      <dgm:spPr>
        <a:ln w="3175">
          <a:solidFill>
            <a:srgbClr val="C00000"/>
          </a:solidFill>
        </a:ln>
      </dgm:spPr>
      <dgm:t>
        <a:bodyPr/>
        <a:lstStyle/>
        <a:p>
          <a:r>
            <a:rPr lang="tr-TR" sz="2600" dirty="0" smtClean="0"/>
            <a:t>Akut </a:t>
          </a:r>
          <a:r>
            <a:rPr lang="tr-TR" sz="2600" dirty="0" err="1" smtClean="0"/>
            <a:t>myokard</a:t>
          </a:r>
          <a:r>
            <a:rPr lang="tr-TR" sz="2600" dirty="0" smtClean="0"/>
            <a:t> </a:t>
          </a:r>
          <a:r>
            <a:rPr lang="tr-TR" sz="2600" dirty="0" err="1" smtClean="0"/>
            <a:t>infarktüsü</a:t>
          </a:r>
          <a:endParaRPr lang="tr-TR" sz="2600" dirty="0"/>
        </a:p>
      </dgm:t>
    </dgm:pt>
    <dgm:pt modelId="{51206290-AF08-4ACA-AF45-D871BDB50425}" type="parTrans" cxnId="{CC0D0509-8154-4719-85A9-978BEB2FB1EB}">
      <dgm:prSet/>
      <dgm:spPr/>
      <dgm:t>
        <a:bodyPr/>
        <a:lstStyle/>
        <a:p>
          <a:endParaRPr lang="tr-TR"/>
        </a:p>
      </dgm:t>
    </dgm:pt>
    <dgm:pt modelId="{58A41445-A652-4AF0-B45A-9BC75ADF6285}" type="sibTrans" cxnId="{CC0D0509-8154-4719-85A9-978BEB2FB1EB}">
      <dgm:prSet/>
      <dgm:spPr/>
      <dgm:t>
        <a:bodyPr/>
        <a:lstStyle/>
        <a:p>
          <a:endParaRPr lang="tr-TR"/>
        </a:p>
      </dgm:t>
    </dgm:pt>
    <dgm:pt modelId="{2C8EB174-76D5-4478-B412-2CAEFA5DAE60}">
      <dgm:prSet phldrT="[Metin]"/>
      <dgm:spPr>
        <a:solidFill>
          <a:srgbClr val="C00000"/>
        </a:solidFill>
        <a:ln>
          <a:solidFill>
            <a:srgbClr val="C00000"/>
          </a:solidFill>
        </a:ln>
      </dgm:spPr>
      <dgm:t>
        <a:bodyPr/>
        <a:lstStyle/>
        <a:p>
          <a:r>
            <a:rPr lang="tr-TR" b="1" dirty="0" smtClean="0"/>
            <a:t>%50</a:t>
          </a:r>
          <a:endParaRPr lang="tr-TR" b="1" dirty="0"/>
        </a:p>
      </dgm:t>
    </dgm:pt>
    <dgm:pt modelId="{2A3142D8-6B83-4998-9348-0DAFFCE7E1C1}" type="parTrans" cxnId="{B11AFA88-BCE7-4443-A5EF-5316E7D6AF2C}">
      <dgm:prSet/>
      <dgm:spPr/>
      <dgm:t>
        <a:bodyPr/>
        <a:lstStyle/>
        <a:p>
          <a:endParaRPr lang="tr-TR"/>
        </a:p>
      </dgm:t>
    </dgm:pt>
    <dgm:pt modelId="{61D9F56C-6DC1-4030-9420-07DAEF7B0B3B}" type="sibTrans" cxnId="{B11AFA88-BCE7-4443-A5EF-5316E7D6AF2C}">
      <dgm:prSet/>
      <dgm:spPr/>
      <dgm:t>
        <a:bodyPr/>
        <a:lstStyle/>
        <a:p>
          <a:endParaRPr lang="tr-TR"/>
        </a:p>
      </dgm:t>
    </dgm:pt>
    <dgm:pt modelId="{6457D38B-2211-464A-87A2-D1AEBE6F267F}">
      <dgm:prSet phldrT="[Metin]" custT="1"/>
      <dgm:spPr>
        <a:ln w="3175">
          <a:solidFill>
            <a:srgbClr val="C00000"/>
          </a:solidFill>
        </a:ln>
      </dgm:spPr>
      <dgm:t>
        <a:bodyPr/>
        <a:lstStyle/>
        <a:p>
          <a:r>
            <a:rPr lang="tr-TR" sz="2600" dirty="0" smtClean="0"/>
            <a:t>Kalp Yetmezliği</a:t>
          </a:r>
          <a:endParaRPr lang="tr-TR" sz="2600" dirty="0"/>
        </a:p>
      </dgm:t>
    </dgm:pt>
    <dgm:pt modelId="{728DC0FD-A7E9-41DD-8D09-7C3A90A670DC}" type="parTrans" cxnId="{958EB3B9-059E-424F-AE1C-F2FA161D0052}">
      <dgm:prSet/>
      <dgm:spPr/>
      <dgm:t>
        <a:bodyPr/>
        <a:lstStyle/>
        <a:p>
          <a:endParaRPr lang="tr-TR"/>
        </a:p>
      </dgm:t>
    </dgm:pt>
    <dgm:pt modelId="{1C768186-4D8C-459F-9591-2A9F4843D188}" type="sibTrans" cxnId="{958EB3B9-059E-424F-AE1C-F2FA161D0052}">
      <dgm:prSet/>
      <dgm:spPr/>
      <dgm:t>
        <a:bodyPr/>
        <a:lstStyle/>
        <a:p>
          <a:endParaRPr lang="tr-TR"/>
        </a:p>
      </dgm:t>
    </dgm:pt>
    <dgm:pt modelId="{6112F85E-290C-487F-8B1C-2D1511C0CBE0}">
      <dgm:prSet phldrT="[Metin]"/>
      <dgm:spPr>
        <a:solidFill>
          <a:srgbClr val="C00000"/>
        </a:solidFill>
        <a:ln w="3175">
          <a:solidFill>
            <a:srgbClr val="C00000"/>
          </a:solidFill>
          <a:prstDash val="lgDash"/>
        </a:ln>
      </dgm:spPr>
      <dgm:t>
        <a:bodyPr/>
        <a:lstStyle/>
        <a:p>
          <a:r>
            <a:rPr lang="tr-TR" b="1" dirty="0" smtClean="0"/>
            <a:t>%38</a:t>
          </a:r>
          <a:endParaRPr lang="tr-TR" b="1" dirty="0"/>
        </a:p>
      </dgm:t>
    </dgm:pt>
    <dgm:pt modelId="{1B597316-9747-43EB-87E8-D61B2FA7D9C9}" type="parTrans" cxnId="{3A4EC17C-34F0-4E25-86D6-7097BB232D9F}">
      <dgm:prSet/>
      <dgm:spPr/>
      <dgm:t>
        <a:bodyPr/>
        <a:lstStyle/>
        <a:p>
          <a:endParaRPr lang="tr-TR"/>
        </a:p>
      </dgm:t>
    </dgm:pt>
    <dgm:pt modelId="{7CDC33CC-F6B9-4CD6-BA7A-8EC66D7A1EB1}" type="sibTrans" cxnId="{3A4EC17C-34F0-4E25-86D6-7097BB232D9F}">
      <dgm:prSet/>
      <dgm:spPr/>
      <dgm:t>
        <a:bodyPr/>
        <a:lstStyle/>
        <a:p>
          <a:endParaRPr lang="tr-TR"/>
        </a:p>
      </dgm:t>
    </dgm:pt>
    <dgm:pt modelId="{291B0AFB-6246-4A0A-9282-0B0B7C168DD8}">
      <dgm:prSet phldrT="[Metin]" custT="1"/>
      <dgm:spPr>
        <a:ln w="3175">
          <a:solidFill>
            <a:srgbClr val="C00000"/>
          </a:solidFill>
        </a:ln>
      </dgm:spPr>
      <dgm:t>
        <a:bodyPr/>
        <a:lstStyle/>
        <a:p>
          <a:r>
            <a:rPr lang="tr-TR" sz="2600" dirty="0" smtClean="0"/>
            <a:t>İnme</a:t>
          </a:r>
          <a:endParaRPr lang="tr-TR" sz="2600" dirty="0"/>
        </a:p>
      </dgm:t>
    </dgm:pt>
    <dgm:pt modelId="{30ED7845-90E8-4CF0-AF0F-475962930F10}" type="parTrans" cxnId="{FD4C1B24-D39C-47A5-9706-D319E914E3ED}">
      <dgm:prSet/>
      <dgm:spPr/>
      <dgm:t>
        <a:bodyPr/>
        <a:lstStyle/>
        <a:p>
          <a:endParaRPr lang="tr-TR"/>
        </a:p>
      </dgm:t>
    </dgm:pt>
    <dgm:pt modelId="{A9A49D09-7665-48F1-B15A-F8785EE1D097}" type="sibTrans" cxnId="{FD4C1B24-D39C-47A5-9706-D319E914E3ED}">
      <dgm:prSet/>
      <dgm:spPr/>
      <dgm:t>
        <a:bodyPr/>
        <a:lstStyle/>
        <a:p>
          <a:endParaRPr lang="tr-TR"/>
        </a:p>
      </dgm:t>
    </dgm:pt>
    <dgm:pt modelId="{0D5FD009-E6CB-43D6-8DBC-9D3A0875FAE8}" type="pres">
      <dgm:prSet presAssocID="{96B58B34-34C7-4437-B2F8-1A4A41CEA3B0}" presName="linearFlow" presStyleCnt="0">
        <dgm:presLayoutVars>
          <dgm:dir/>
          <dgm:animLvl val="lvl"/>
          <dgm:resizeHandles val="exact"/>
        </dgm:presLayoutVars>
      </dgm:prSet>
      <dgm:spPr/>
      <dgm:t>
        <a:bodyPr/>
        <a:lstStyle/>
        <a:p>
          <a:endParaRPr lang="tr-TR"/>
        </a:p>
      </dgm:t>
    </dgm:pt>
    <dgm:pt modelId="{EF3C0CB5-06DB-48CE-B026-F3701E391D20}" type="pres">
      <dgm:prSet presAssocID="{EE0A737F-4D0B-4BA8-8D30-EF16D31EEEA4}" presName="composite" presStyleCnt="0"/>
      <dgm:spPr/>
    </dgm:pt>
    <dgm:pt modelId="{9230C0C8-CFBF-4806-A8B6-C89026A8AFCF}" type="pres">
      <dgm:prSet presAssocID="{EE0A737F-4D0B-4BA8-8D30-EF16D31EEEA4}" presName="parentText" presStyleLbl="alignNode1" presStyleIdx="0" presStyleCnt="3" custLinFactX="267935" custLinFactNeighborX="300000" custLinFactNeighborY="5895">
        <dgm:presLayoutVars>
          <dgm:chMax val="1"/>
          <dgm:bulletEnabled val="1"/>
        </dgm:presLayoutVars>
      </dgm:prSet>
      <dgm:spPr/>
      <dgm:t>
        <a:bodyPr/>
        <a:lstStyle/>
        <a:p>
          <a:endParaRPr lang="tr-TR"/>
        </a:p>
      </dgm:t>
    </dgm:pt>
    <dgm:pt modelId="{4AE680A5-1F10-47C1-A0C6-F4B413C41343}" type="pres">
      <dgm:prSet presAssocID="{EE0A737F-4D0B-4BA8-8D30-EF16D31EEEA4}" presName="descendantText" presStyleLbl="alignAcc1" presStyleIdx="0" presStyleCnt="3" custLinFactNeighborX="-17554" custLinFactNeighborY="9069">
        <dgm:presLayoutVars>
          <dgm:bulletEnabled val="1"/>
        </dgm:presLayoutVars>
      </dgm:prSet>
      <dgm:spPr/>
      <dgm:t>
        <a:bodyPr/>
        <a:lstStyle/>
        <a:p>
          <a:endParaRPr lang="tr-TR"/>
        </a:p>
      </dgm:t>
    </dgm:pt>
    <dgm:pt modelId="{B271B0CB-3748-4952-952E-26E91B92A057}" type="pres">
      <dgm:prSet presAssocID="{4065D737-1FF3-4A80-9E53-FDB95BAFDDF0}" presName="sp" presStyleCnt="0"/>
      <dgm:spPr/>
    </dgm:pt>
    <dgm:pt modelId="{5A998064-96E1-4218-A134-AFB5A62E71D7}" type="pres">
      <dgm:prSet presAssocID="{2C8EB174-76D5-4478-B412-2CAEFA5DAE60}" presName="composite" presStyleCnt="0"/>
      <dgm:spPr/>
    </dgm:pt>
    <dgm:pt modelId="{33419224-82F4-4B07-922A-2AA4578771A9}" type="pres">
      <dgm:prSet presAssocID="{2C8EB174-76D5-4478-B412-2CAEFA5DAE60}" presName="parentText" presStyleLbl="alignNode1" presStyleIdx="1" presStyleCnt="3" custLinFactX="267935" custLinFactNeighborX="300000" custLinFactNeighborY="-436">
        <dgm:presLayoutVars>
          <dgm:chMax val="1"/>
          <dgm:bulletEnabled val="1"/>
        </dgm:presLayoutVars>
      </dgm:prSet>
      <dgm:spPr/>
      <dgm:t>
        <a:bodyPr/>
        <a:lstStyle/>
        <a:p>
          <a:endParaRPr lang="tr-TR"/>
        </a:p>
      </dgm:t>
    </dgm:pt>
    <dgm:pt modelId="{5A3745CF-CD80-49F6-B2D3-0C3B574FD63E}" type="pres">
      <dgm:prSet presAssocID="{2C8EB174-76D5-4478-B412-2CAEFA5DAE60}" presName="descendantText" presStyleLbl="alignAcc1" presStyleIdx="1" presStyleCnt="3" custLinFactNeighborX="-20078" custLinFactNeighborY="2288">
        <dgm:presLayoutVars>
          <dgm:bulletEnabled val="1"/>
        </dgm:presLayoutVars>
      </dgm:prSet>
      <dgm:spPr/>
      <dgm:t>
        <a:bodyPr/>
        <a:lstStyle/>
        <a:p>
          <a:endParaRPr lang="tr-TR"/>
        </a:p>
      </dgm:t>
    </dgm:pt>
    <dgm:pt modelId="{C9C85F77-98C5-4F01-B98C-1AC66526F837}" type="pres">
      <dgm:prSet presAssocID="{61D9F56C-6DC1-4030-9420-07DAEF7B0B3B}" presName="sp" presStyleCnt="0"/>
      <dgm:spPr/>
    </dgm:pt>
    <dgm:pt modelId="{D66FDAA7-F648-4165-A12D-4885E57E9D04}" type="pres">
      <dgm:prSet presAssocID="{6112F85E-290C-487F-8B1C-2D1511C0CBE0}" presName="composite" presStyleCnt="0"/>
      <dgm:spPr/>
    </dgm:pt>
    <dgm:pt modelId="{F8969696-0ED4-47DD-8956-4AF161D21402}" type="pres">
      <dgm:prSet presAssocID="{6112F85E-290C-487F-8B1C-2D1511C0CBE0}" presName="parentText" presStyleLbl="alignNode1" presStyleIdx="2" presStyleCnt="3" custLinFactX="267935" custLinFactNeighborX="300000" custLinFactNeighborY="-833">
        <dgm:presLayoutVars>
          <dgm:chMax val="1"/>
          <dgm:bulletEnabled val="1"/>
        </dgm:presLayoutVars>
      </dgm:prSet>
      <dgm:spPr/>
      <dgm:t>
        <a:bodyPr/>
        <a:lstStyle/>
        <a:p>
          <a:endParaRPr lang="tr-TR"/>
        </a:p>
      </dgm:t>
    </dgm:pt>
    <dgm:pt modelId="{DB44AD1C-C908-4155-9EA6-58076EC69C70}" type="pres">
      <dgm:prSet presAssocID="{6112F85E-290C-487F-8B1C-2D1511C0CBE0}" presName="descendantText" presStyleLbl="alignAcc1" presStyleIdx="2" presStyleCnt="3" custLinFactNeighborX="-17554" custLinFactNeighborY="7847">
        <dgm:presLayoutVars>
          <dgm:bulletEnabled val="1"/>
        </dgm:presLayoutVars>
      </dgm:prSet>
      <dgm:spPr/>
      <dgm:t>
        <a:bodyPr/>
        <a:lstStyle/>
        <a:p>
          <a:endParaRPr lang="tr-TR"/>
        </a:p>
      </dgm:t>
    </dgm:pt>
  </dgm:ptLst>
  <dgm:cxnLst>
    <dgm:cxn modelId="{DD394C38-AD8B-446F-82CA-7B5335DCBBE5}" type="presOf" srcId="{EE0A737F-4D0B-4BA8-8D30-EF16D31EEEA4}" destId="{9230C0C8-CFBF-4806-A8B6-C89026A8AFCF}" srcOrd="0" destOrd="0" presId="urn:microsoft.com/office/officeart/2005/8/layout/chevron2"/>
    <dgm:cxn modelId="{F1FB3547-8219-4AE9-951C-093A7F8663A8}" type="presOf" srcId="{6112F85E-290C-487F-8B1C-2D1511C0CBE0}" destId="{F8969696-0ED4-47DD-8956-4AF161D21402}" srcOrd="0" destOrd="0" presId="urn:microsoft.com/office/officeart/2005/8/layout/chevron2"/>
    <dgm:cxn modelId="{4EE868D5-058C-4D13-A6FD-B1C01F7E703A}" type="presOf" srcId="{6457D38B-2211-464A-87A2-D1AEBE6F267F}" destId="{5A3745CF-CD80-49F6-B2D3-0C3B574FD63E}" srcOrd="0" destOrd="0" presId="urn:microsoft.com/office/officeart/2005/8/layout/chevron2"/>
    <dgm:cxn modelId="{3A4EC17C-34F0-4E25-86D6-7097BB232D9F}" srcId="{96B58B34-34C7-4437-B2F8-1A4A41CEA3B0}" destId="{6112F85E-290C-487F-8B1C-2D1511C0CBE0}" srcOrd="2" destOrd="0" parTransId="{1B597316-9747-43EB-87E8-D61B2FA7D9C9}" sibTransId="{7CDC33CC-F6B9-4CD6-BA7A-8EC66D7A1EB1}"/>
    <dgm:cxn modelId="{F3E8FC92-59B3-4413-B46F-935DB89DFE99}" srcId="{96B58B34-34C7-4437-B2F8-1A4A41CEA3B0}" destId="{EE0A737F-4D0B-4BA8-8D30-EF16D31EEEA4}" srcOrd="0" destOrd="0" parTransId="{D41E9A24-C4BB-454B-B453-773A41DFDB03}" sibTransId="{4065D737-1FF3-4A80-9E53-FDB95BAFDDF0}"/>
    <dgm:cxn modelId="{B11AFA88-BCE7-4443-A5EF-5316E7D6AF2C}" srcId="{96B58B34-34C7-4437-B2F8-1A4A41CEA3B0}" destId="{2C8EB174-76D5-4478-B412-2CAEFA5DAE60}" srcOrd="1" destOrd="0" parTransId="{2A3142D8-6B83-4998-9348-0DAFFCE7E1C1}" sibTransId="{61D9F56C-6DC1-4030-9420-07DAEF7B0B3B}"/>
    <dgm:cxn modelId="{9C2E0276-7945-4EE6-AA82-6B938045123F}" type="presOf" srcId="{02609049-0E7C-4E54-814C-15EE7683E4DE}" destId="{4AE680A5-1F10-47C1-A0C6-F4B413C41343}" srcOrd="0" destOrd="0" presId="urn:microsoft.com/office/officeart/2005/8/layout/chevron2"/>
    <dgm:cxn modelId="{CC0D0509-8154-4719-85A9-978BEB2FB1EB}" srcId="{EE0A737F-4D0B-4BA8-8D30-EF16D31EEEA4}" destId="{02609049-0E7C-4E54-814C-15EE7683E4DE}" srcOrd="0" destOrd="0" parTransId="{51206290-AF08-4ACA-AF45-D871BDB50425}" sibTransId="{58A41445-A652-4AF0-B45A-9BC75ADF6285}"/>
    <dgm:cxn modelId="{6505DE60-5EB0-478F-ABB1-C378EB1A8467}" type="presOf" srcId="{2C8EB174-76D5-4478-B412-2CAEFA5DAE60}" destId="{33419224-82F4-4B07-922A-2AA4578771A9}" srcOrd="0" destOrd="0" presId="urn:microsoft.com/office/officeart/2005/8/layout/chevron2"/>
    <dgm:cxn modelId="{E577295B-D4E0-4C97-9231-DDDF9B75BC50}" type="presOf" srcId="{291B0AFB-6246-4A0A-9282-0B0B7C168DD8}" destId="{DB44AD1C-C908-4155-9EA6-58076EC69C70}" srcOrd="0" destOrd="0" presId="urn:microsoft.com/office/officeart/2005/8/layout/chevron2"/>
    <dgm:cxn modelId="{FD4C1B24-D39C-47A5-9706-D319E914E3ED}" srcId="{6112F85E-290C-487F-8B1C-2D1511C0CBE0}" destId="{291B0AFB-6246-4A0A-9282-0B0B7C168DD8}" srcOrd="0" destOrd="0" parTransId="{30ED7845-90E8-4CF0-AF0F-475962930F10}" sibTransId="{A9A49D09-7665-48F1-B15A-F8785EE1D097}"/>
    <dgm:cxn modelId="{958EB3B9-059E-424F-AE1C-F2FA161D0052}" srcId="{2C8EB174-76D5-4478-B412-2CAEFA5DAE60}" destId="{6457D38B-2211-464A-87A2-D1AEBE6F267F}" srcOrd="0" destOrd="0" parTransId="{728DC0FD-A7E9-41DD-8D09-7C3A90A670DC}" sibTransId="{1C768186-4D8C-459F-9591-2A9F4843D188}"/>
    <dgm:cxn modelId="{4B36311E-0AF1-46B5-A159-3620EDD3FD56}" type="presOf" srcId="{96B58B34-34C7-4437-B2F8-1A4A41CEA3B0}" destId="{0D5FD009-E6CB-43D6-8DBC-9D3A0875FAE8}" srcOrd="0" destOrd="0" presId="urn:microsoft.com/office/officeart/2005/8/layout/chevron2"/>
    <dgm:cxn modelId="{93977FFB-295F-46F2-85A0-BCB399AABA3F}" type="presParOf" srcId="{0D5FD009-E6CB-43D6-8DBC-9D3A0875FAE8}" destId="{EF3C0CB5-06DB-48CE-B026-F3701E391D20}" srcOrd="0" destOrd="0" presId="urn:microsoft.com/office/officeart/2005/8/layout/chevron2"/>
    <dgm:cxn modelId="{9285F573-D867-4ED2-95BB-C35C1E150CFB}" type="presParOf" srcId="{EF3C0CB5-06DB-48CE-B026-F3701E391D20}" destId="{9230C0C8-CFBF-4806-A8B6-C89026A8AFCF}" srcOrd="0" destOrd="0" presId="urn:microsoft.com/office/officeart/2005/8/layout/chevron2"/>
    <dgm:cxn modelId="{1B8FA5CC-8EF3-4A8F-A20E-ACF3C31B1D09}" type="presParOf" srcId="{EF3C0CB5-06DB-48CE-B026-F3701E391D20}" destId="{4AE680A5-1F10-47C1-A0C6-F4B413C41343}" srcOrd="1" destOrd="0" presId="urn:microsoft.com/office/officeart/2005/8/layout/chevron2"/>
    <dgm:cxn modelId="{CC1EED60-EBA6-4CAB-BE8B-AAA7902CBB85}" type="presParOf" srcId="{0D5FD009-E6CB-43D6-8DBC-9D3A0875FAE8}" destId="{B271B0CB-3748-4952-952E-26E91B92A057}" srcOrd="1" destOrd="0" presId="urn:microsoft.com/office/officeart/2005/8/layout/chevron2"/>
    <dgm:cxn modelId="{DE3CB285-9BFB-406D-94F8-678D2E348524}" type="presParOf" srcId="{0D5FD009-E6CB-43D6-8DBC-9D3A0875FAE8}" destId="{5A998064-96E1-4218-A134-AFB5A62E71D7}" srcOrd="2" destOrd="0" presId="urn:microsoft.com/office/officeart/2005/8/layout/chevron2"/>
    <dgm:cxn modelId="{47CF8478-DECC-446D-A781-601B85BE7756}" type="presParOf" srcId="{5A998064-96E1-4218-A134-AFB5A62E71D7}" destId="{33419224-82F4-4B07-922A-2AA4578771A9}" srcOrd="0" destOrd="0" presId="urn:microsoft.com/office/officeart/2005/8/layout/chevron2"/>
    <dgm:cxn modelId="{3E365CE3-C6C9-4F2E-82BE-C95561AF8D1E}" type="presParOf" srcId="{5A998064-96E1-4218-A134-AFB5A62E71D7}" destId="{5A3745CF-CD80-49F6-B2D3-0C3B574FD63E}" srcOrd="1" destOrd="0" presId="urn:microsoft.com/office/officeart/2005/8/layout/chevron2"/>
    <dgm:cxn modelId="{66A53ACF-C089-42FE-A98C-E9509175B8F4}" type="presParOf" srcId="{0D5FD009-E6CB-43D6-8DBC-9D3A0875FAE8}" destId="{C9C85F77-98C5-4F01-B98C-1AC66526F837}" srcOrd="3" destOrd="0" presId="urn:microsoft.com/office/officeart/2005/8/layout/chevron2"/>
    <dgm:cxn modelId="{0F1737D9-7C0A-48A8-9372-FA7B2A880692}" type="presParOf" srcId="{0D5FD009-E6CB-43D6-8DBC-9D3A0875FAE8}" destId="{D66FDAA7-F648-4165-A12D-4885E57E9D04}" srcOrd="4" destOrd="0" presId="urn:microsoft.com/office/officeart/2005/8/layout/chevron2"/>
    <dgm:cxn modelId="{DC8F612B-A5A9-4EF8-8B73-2600499D07FE}" type="presParOf" srcId="{D66FDAA7-F648-4165-A12D-4885E57E9D04}" destId="{F8969696-0ED4-47DD-8956-4AF161D21402}" srcOrd="0" destOrd="0" presId="urn:microsoft.com/office/officeart/2005/8/layout/chevron2"/>
    <dgm:cxn modelId="{CE32F301-13EF-46AC-8AE5-33D9F859B514}" type="presParOf" srcId="{D66FDAA7-F648-4165-A12D-4885E57E9D04}" destId="{DB44AD1C-C908-4155-9EA6-58076EC69C70}"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6ECFAB-ADE1-45E5-935F-728139FF3F3E}">
      <dsp:nvSpPr>
        <dsp:cNvPr id="0" name=""/>
        <dsp:cNvSpPr/>
      </dsp:nvSpPr>
      <dsp:spPr>
        <a:xfrm>
          <a:off x="457199" y="0"/>
          <a:ext cx="5181600" cy="3384376"/>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53EB3FC5-4550-4B7C-A51B-610A84602BF6}">
      <dsp:nvSpPr>
        <dsp:cNvPr id="0" name=""/>
        <dsp:cNvSpPr/>
      </dsp:nvSpPr>
      <dsp:spPr>
        <a:xfrm>
          <a:off x="651" y="1015312"/>
          <a:ext cx="1851979" cy="1353750"/>
        </a:xfrm>
        <a:prstGeom prst="round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tr-TR" sz="5300" kern="1200" dirty="0" smtClean="0"/>
            <a:t>5,3</a:t>
          </a:r>
          <a:endParaRPr lang="tr-TR" sz="5300" kern="1200" dirty="0"/>
        </a:p>
      </dsp:txBody>
      <dsp:txXfrm>
        <a:off x="651" y="1015312"/>
        <a:ext cx="1851979" cy="1353750"/>
      </dsp:txXfrm>
    </dsp:sp>
    <dsp:sp modelId="{CE5C255E-68D3-41E8-AC00-EAC91AD77ED9}">
      <dsp:nvSpPr>
        <dsp:cNvPr id="0" name=""/>
        <dsp:cNvSpPr/>
      </dsp:nvSpPr>
      <dsp:spPr>
        <a:xfrm>
          <a:off x="2094843" y="1019428"/>
          <a:ext cx="1851979" cy="135375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tr-TR" sz="5300" kern="1200" dirty="0" smtClean="0"/>
            <a:t>17,6</a:t>
          </a:r>
          <a:endParaRPr lang="tr-TR" sz="5300" kern="1200" dirty="0"/>
        </a:p>
      </dsp:txBody>
      <dsp:txXfrm>
        <a:off x="2094843" y="1019428"/>
        <a:ext cx="1851979" cy="1353750"/>
      </dsp:txXfrm>
    </dsp:sp>
    <dsp:sp modelId="{99B1A8A8-67DE-4A82-918D-8770623D62E5}">
      <dsp:nvSpPr>
        <dsp:cNvPr id="0" name=""/>
        <dsp:cNvSpPr/>
      </dsp:nvSpPr>
      <dsp:spPr>
        <a:xfrm>
          <a:off x="4243368" y="1015312"/>
          <a:ext cx="1851979" cy="135375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tr-TR" sz="5300" kern="1200" dirty="0" smtClean="0"/>
            <a:t>37,3</a:t>
          </a:r>
          <a:endParaRPr lang="tr-TR" sz="5300" kern="1200" dirty="0"/>
        </a:p>
      </dsp:txBody>
      <dsp:txXfrm>
        <a:off x="4243368" y="1015312"/>
        <a:ext cx="1851979" cy="13537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9421BD-E9FE-4063-9CA0-7CD91609605F}">
      <dsp:nvSpPr>
        <dsp:cNvPr id="0" name=""/>
        <dsp:cNvSpPr/>
      </dsp:nvSpPr>
      <dsp:spPr>
        <a:xfrm rot="5400000">
          <a:off x="250148" y="64121"/>
          <a:ext cx="1558294" cy="2058590"/>
        </a:xfrm>
        <a:prstGeom prst="chevron">
          <a:avLst/>
        </a:prstGeom>
        <a:solidFill>
          <a:srgbClr val="99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endParaRPr lang="tr-TR" sz="5200" kern="1200" dirty="0"/>
        </a:p>
      </dsp:txBody>
      <dsp:txXfrm rot="5400000">
        <a:off x="250148" y="64121"/>
        <a:ext cx="1558294" cy="2058590"/>
      </dsp:txXfrm>
    </dsp:sp>
    <dsp:sp modelId="{BA58FBFD-F352-4245-A159-A1E3E71B81FD}">
      <dsp:nvSpPr>
        <dsp:cNvPr id="0" name=""/>
        <dsp:cNvSpPr/>
      </dsp:nvSpPr>
      <dsp:spPr>
        <a:xfrm rot="5400000">
          <a:off x="3997957" y="-1651323"/>
          <a:ext cx="1911548" cy="5790281"/>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solidFill>
                <a:schemeClr val="bg2">
                  <a:lumMod val="50000"/>
                </a:schemeClr>
              </a:solidFill>
            </a:rPr>
            <a:t>Doğru bir şekilde hipertansiyon tanısını koyabilmek</a:t>
          </a:r>
          <a:endParaRPr lang="tr-TR" sz="2800" kern="1200" dirty="0"/>
        </a:p>
      </dsp:txBody>
      <dsp:txXfrm rot="5400000">
        <a:off x="3997957" y="-1651323"/>
        <a:ext cx="1911548" cy="5790281"/>
      </dsp:txXfrm>
    </dsp:sp>
    <dsp:sp modelId="{E6F863F0-F4D5-4CF4-B2DD-D5F9B2A6CF25}">
      <dsp:nvSpPr>
        <dsp:cNvPr id="0" name=""/>
        <dsp:cNvSpPr/>
      </dsp:nvSpPr>
      <dsp:spPr>
        <a:xfrm rot="5400000">
          <a:off x="298480" y="1539701"/>
          <a:ext cx="1461628" cy="2058590"/>
        </a:xfrm>
        <a:prstGeom prst="chevron">
          <a:avLst/>
        </a:prstGeom>
        <a:solidFill>
          <a:srgbClr val="99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endParaRPr lang="tr-TR" sz="5200" kern="1200" dirty="0"/>
        </a:p>
      </dsp:txBody>
      <dsp:txXfrm rot="5400000">
        <a:off x="298480" y="1539701"/>
        <a:ext cx="1461628" cy="2058590"/>
      </dsp:txXfrm>
    </dsp:sp>
    <dsp:sp modelId="{287FCD21-69F6-44DE-AF03-2A241D774CDC}">
      <dsp:nvSpPr>
        <dsp:cNvPr id="0" name=""/>
        <dsp:cNvSpPr/>
      </dsp:nvSpPr>
      <dsp:spPr>
        <a:xfrm rot="5400000">
          <a:off x="3997957" y="-101184"/>
          <a:ext cx="1911548" cy="5790281"/>
        </a:xfrm>
        <a:prstGeom prst="round2Same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solidFill>
                <a:schemeClr val="bg2">
                  <a:lumMod val="50000"/>
                </a:schemeClr>
              </a:solidFill>
            </a:rPr>
            <a:t>Hastaya ait özellikleri saptayarak “</a:t>
          </a:r>
          <a:r>
            <a:rPr lang="tr-TR" sz="2800" i="1" kern="1200" dirty="0" smtClean="0">
              <a:solidFill>
                <a:schemeClr val="bg2">
                  <a:lumMod val="50000"/>
                </a:schemeClr>
              </a:solidFill>
            </a:rPr>
            <a:t>o hasta”</a:t>
          </a:r>
          <a:r>
            <a:rPr lang="tr-TR" sz="2800" kern="1200" dirty="0" smtClean="0">
              <a:solidFill>
                <a:schemeClr val="bg2">
                  <a:lumMod val="50000"/>
                </a:schemeClr>
              </a:solidFill>
            </a:rPr>
            <a:t> için en uygun tedaviyi uygulayabilmek</a:t>
          </a:r>
          <a:endParaRPr lang="tr-TR" sz="2800" kern="1200" dirty="0"/>
        </a:p>
      </dsp:txBody>
      <dsp:txXfrm rot="5400000">
        <a:off x="3997957" y="-101184"/>
        <a:ext cx="1911548" cy="579028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99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AD0BAFC6-5509-4C3C-AF07-BBAE7A9F5E9C}"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a:ln/>
        </p:spPr>
      </p:sp>
      <p:sp>
        <p:nvSpPr>
          <p:cNvPr id="100355" name="2 Not Yer Tutucusu"/>
          <p:cNvSpPr>
            <a:spLocks noGrp="1"/>
          </p:cNvSpPr>
          <p:nvPr>
            <p:ph type="body" idx="1"/>
          </p:nvPr>
        </p:nvSpPr>
        <p:spPr>
          <a:noFill/>
          <a:ln/>
        </p:spPr>
        <p:txBody>
          <a:bodyPr/>
          <a:lstStyle/>
          <a:p>
            <a:endParaRPr lang="tr-TR" smtClean="0"/>
          </a:p>
        </p:txBody>
      </p:sp>
      <p:sp>
        <p:nvSpPr>
          <p:cNvPr id="100356" name="3 Slayt Numarası Yer Tutucusu"/>
          <p:cNvSpPr>
            <a:spLocks noGrp="1"/>
          </p:cNvSpPr>
          <p:nvPr>
            <p:ph type="sldNum" sz="quarter" idx="5"/>
          </p:nvPr>
        </p:nvSpPr>
        <p:spPr>
          <a:noFill/>
        </p:spPr>
        <p:txBody>
          <a:bodyPr/>
          <a:lstStyle/>
          <a:p>
            <a:fld id="{3A407D2D-8EDE-42DB-8E65-B5BBC475A8D4}" type="slidenum">
              <a:rPr lang="tr-TR" smtClean="0"/>
              <a:pPr/>
              <a:t>1</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2AFA4E8-89FB-4218-8029-B8F36C532E22}" type="slidenum">
              <a:rPr lang="tr-TR" smtClean="0"/>
              <a:pPr/>
              <a:t>10</a:t>
            </a:fld>
            <a:endParaRPr lang="tr-TR"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a:ln/>
        </p:spPr>
      </p:sp>
      <p:sp>
        <p:nvSpPr>
          <p:cNvPr id="111619" name="2 Not Yer Tutucusu"/>
          <p:cNvSpPr>
            <a:spLocks noGrp="1"/>
          </p:cNvSpPr>
          <p:nvPr>
            <p:ph type="body" idx="1"/>
          </p:nvPr>
        </p:nvSpPr>
        <p:spPr>
          <a:noFill/>
          <a:ln/>
        </p:spPr>
        <p:txBody>
          <a:bodyPr/>
          <a:lstStyle/>
          <a:p>
            <a:endParaRPr lang="tr-TR" smtClean="0"/>
          </a:p>
        </p:txBody>
      </p:sp>
      <p:sp>
        <p:nvSpPr>
          <p:cNvPr id="111620" name="3 Slayt Numarası Yer Tutucusu"/>
          <p:cNvSpPr>
            <a:spLocks noGrp="1"/>
          </p:cNvSpPr>
          <p:nvPr>
            <p:ph type="sldNum" sz="quarter" idx="5"/>
          </p:nvPr>
        </p:nvSpPr>
        <p:spPr>
          <a:noFill/>
        </p:spPr>
        <p:txBody>
          <a:bodyPr/>
          <a:lstStyle/>
          <a:p>
            <a:fld id="{2D91F92E-4975-4263-9473-23B8A0959F7A}" type="slidenum">
              <a:rPr lang="tr-TR" smtClean="0"/>
              <a:pPr/>
              <a:t>11</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a:ln/>
        </p:spPr>
      </p:sp>
      <p:sp>
        <p:nvSpPr>
          <p:cNvPr id="113667" name="2 Not Yer Tutucusu"/>
          <p:cNvSpPr>
            <a:spLocks noGrp="1"/>
          </p:cNvSpPr>
          <p:nvPr>
            <p:ph type="body" idx="1"/>
          </p:nvPr>
        </p:nvSpPr>
        <p:spPr>
          <a:noFill/>
          <a:ln/>
        </p:spPr>
        <p:txBody>
          <a:bodyPr/>
          <a:lstStyle/>
          <a:p>
            <a:endParaRPr lang="tr-TR" smtClean="0"/>
          </a:p>
        </p:txBody>
      </p:sp>
      <p:sp>
        <p:nvSpPr>
          <p:cNvPr id="113668" name="3 Slayt Numarası Yer Tutucusu"/>
          <p:cNvSpPr>
            <a:spLocks noGrp="1"/>
          </p:cNvSpPr>
          <p:nvPr>
            <p:ph type="sldNum" sz="quarter" idx="5"/>
          </p:nvPr>
        </p:nvSpPr>
        <p:spPr>
          <a:noFill/>
        </p:spPr>
        <p:txBody>
          <a:bodyPr/>
          <a:lstStyle/>
          <a:p>
            <a:fld id="{0F67F5D2-3844-49F0-B341-112EA518E9DF}" type="slidenum">
              <a:rPr lang="tr-TR" smtClean="0"/>
              <a:pPr/>
              <a:t>12</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a:ln/>
        </p:spPr>
      </p:sp>
      <p:sp>
        <p:nvSpPr>
          <p:cNvPr id="114691" name="2 Not Yer Tutucusu"/>
          <p:cNvSpPr>
            <a:spLocks noGrp="1"/>
          </p:cNvSpPr>
          <p:nvPr>
            <p:ph type="body" idx="1"/>
          </p:nvPr>
        </p:nvSpPr>
        <p:spPr>
          <a:noFill/>
          <a:ln/>
        </p:spPr>
        <p:txBody>
          <a:bodyPr/>
          <a:lstStyle/>
          <a:p>
            <a:endParaRPr lang="tr-TR" smtClean="0"/>
          </a:p>
        </p:txBody>
      </p:sp>
      <p:sp>
        <p:nvSpPr>
          <p:cNvPr id="114692" name="3 Slayt Numarası Yer Tutucusu"/>
          <p:cNvSpPr>
            <a:spLocks noGrp="1"/>
          </p:cNvSpPr>
          <p:nvPr>
            <p:ph type="sldNum" sz="quarter" idx="5"/>
          </p:nvPr>
        </p:nvSpPr>
        <p:spPr>
          <a:noFill/>
        </p:spPr>
        <p:txBody>
          <a:bodyPr/>
          <a:lstStyle/>
          <a:p>
            <a:fld id="{9CB61D06-A9F4-4579-BF5D-DAFA5F71215B}" type="slidenum">
              <a:rPr lang="tr-TR" smtClean="0"/>
              <a:pPr/>
              <a:t>13</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a:ln/>
        </p:spPr>
      </p:sp>
      <p:sp>
        <p:nvSpPr>
          <p:cNvPr id="119811" name="2 Not Yer Tutucusu"/>
          <p:cNvSpPr>
            <a:spLocks noGrp="1"/>
          </p:cNvSpPr>
          <p:nvPr>
            <p:ph type="body" idx="1"/>
          </p:nvPr>
        </p:nvSpPr>
        <p:spPr>
          <a:noFill/>
          <a:ln/>
        </p:spPr>
        <p:txBody>
          <a:bodyPr/>
          <a:lstStyle/>
          <a:p>
            <a:endParaRPr lang="tr-TR" smtClean="0"/>
          </a:p>
        </p:txBody>
      </p:sp>
      <p:sp>
        <p:nvSpPr>
          <p:cNvPr id="119812" name="3 Slayt Numarası Yer Tutucusu"/>
          <p:cNvSpPr>
            <a:spLocks noGrp="1"/>
          </p:cNvSpPr>
          <p:nvPr>
            <p:ph type="sldNum" sz="quarter" idx="5"/>
          </p:nvPr>
        </p:nvSpPr>
        <p:spPr>
          <a:noFill/>
        </p:spPr>
        <p:txBody>
          <a:bodyPr/>
          <a:lstStyle/>
          <a:p>
            <a:fld id="{0E7CCB2F-D534-4996-8104-48F7CCBBF0B0}" type="slidenum">
              <a:rPr lang="tr-TR" smtClean="0"/>
              <a:pPr/>
              <a:t>14</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a:ln/>
        </p:spPr>
      </p:sp>
      <p:sp>
        <p:nvSpPr>
          <p:cNvPr id="117763" name="2 Not Yer Tutucusu"/>
          <p:cNvSpPr>
            <a:spLocks noGrp="1"/>
          </p:cNvSpPr>
          <p:nvPr>
            <p:ph type="body" idx="1"/>
          </p:nvPr>
        </p:nvSpPr>
        <p:spPr>
          <a:noFill/>
          <a:ln/>
        </p:spPr>
        <p:txBody>
          <a:bodyPr/>
          <a:lstStyle/>
          <a:p>
            <a:endParaRPr lang="tr-TR" smtClean="0"/>
          </a:p>
        </p:txBody>
      </p:sp>
      <p:sp>
        <p:nvSpPr>
          <p:cNvPr id="117764" name="3 Slayt Numarası Yer Tutucusu"/>
          <p:cNvSpPr>
            <a:spLocks noGrp="1"/>
          </p:cNvSpPr>
          <p:nvPr>
            <p:ph type="sldNum" sz="quarter" idx="5"/>
          </p:nvPr>
        </p:nvSpPr>
        <p:spPr>
          <a:noFill/>
        </p:spPr>
        <p:txBody>
          <a:bodyPr/>
          <a:lstStyle/>
          <a:p>
            <a:fld id="{5E86AE9A-D0CB-4983-B422-B01034C9F26C}" type="slidenum">
              <a:rPr lang="tr-TR" smtClean="0"/>
              <a:pPr/>
              <a:t>15</a:t>
            </a:fld>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a:ln/>
        </p:spPr>
      </p:sp>
      <p:sp>
        <p:nvSpPr>
          <p:cNvPr id="118787" name="2 Not Yer Tutucusu"/>
          <p:cNvSpPr>
            <a:spLocks noGrp="1"/>
          </p:cNvSpPr>
          <p:nvPr>
            <p:ph type="body" idx="1"/>
          </p:nvPr>
        </p:nvSpPr>
        <p:spPr>
          <a:noFill/>
          <a:ln/>
        </p:spPr>
        <p:txBody>
          <a:bodyPr/>
          <a:lstStyle/>
          <a:p>
            <a:r>
              <a:rPr lang="tr-TR" smtClean="0"/>
              <a:t>XX</a:t>
            </a:r>
          </a:p>
        </p:txBody>
      </p:sp>
      <p:sp>
        <p:nvSpPr>
          <p:cNvPr id="118788" name="3 Slayt Numarası Yer Tutucusu"/>
          <p:cNvSpPr>
            <a:spLocks noGrp="1"/>
          </p:cNvSpPr>
          <p:nvPr>
            <p:ph type="sldNum" sz="quarter" idx="5"/>
          </p:nvPr>
        </p:nvSpPr>
        <p:spPr>
          <a:noFill/>
        </p:spPr>
        <p:txBody>
          <a:bodyPr/>
          <a:lstStyle/>
          <a:p>
            <a:fld id="{C52CE24C-BB6A-4ABA-9CE8-F5D8095AB400}" type="slidenum">
              <a:rPr lang="tr-TR" smtClean="0"/>
              <a:pPr/>
              <a:t>16</a:t>
            </a:fld>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a:ln/>
        </p:spPr>
      </p:sp>
      <p:sp>
        <p:nvSpPr>
          <p:cNvPr id="121859" name="2 Not Yer Tutucusu"/>
          <p:cNvSpPr>
            <a:spLocks noGrp="1"/>
          </p:cNvSpPr>
          <p:nvPr>
            <p:ph type="body" idx="1"/>
          </p:nvPr>
        </p:nvSpPr>
        <p:spPr>
          <a:noFill/>
          <a:ln/>
        </p:spPr>
        <p:txBody>
          <a:bodyPr/>
          <a:lstStyle/>
          <a:p>
            <a:endParaRPr lang="tr-TR" smtClean="0"/>
          </a:p>
        </p:txBody>
      </p:sp>
      <p:sp>
        <p:nvSpPr>
          <p:cNvPr id="121860" name="3 Slayt Numarası Yer Tutucusu"/>
          <p:cNvSpPr>
            <a:spLocks noGrp="1"/>
          </p:cNvSpPr>
          <p:nvPr>
            <p:ph type="sldNum" sz="quarter" idx="5"/>
          </p:nvPr>
        </p:nvSpPr>
        <p:spPr>
          <a:noFill/>
        </p:spPr>
        <p:txBody>
          <a:bodyPr/>
          <a:lstStyle/>
          <a:p>
            <a:fld id="{C028BC86-99D1-4BA1-BEB0-E448897F9052}" type="slidenum">
              <a:rPr lang="tr-TR" smtClean="0"/>
              <a:pPr/>
              <a:t>17</a:t>
            </a:fld>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74E4C41-C759-491F-BFE8-BDDEDD619719}" type="slidenum">
              <a:rPr lang="tr-TR" smtClean="0"/>
              <a:pPr/>
              <a:t>18</a:t>
            </a:fld>
            <a:endParaRPr lang="tr-TR" smtClean="0"/>
          </a:p>
        </p:txBody>
      </p:sp>
      <p:sp>
        <p:nvSpPr>
          <p:cNvPr id="12390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F48BA8C-FD9B-47A0-B376-0C265FE928C2}" type="slidenum">
              <a:rPr lang="fr-FR" sz="1200">
                <a:latin typeface="Times New Roman" pitchFamily="18" charset="0"/>
              </a:rPr>
              <a:pPr algn="r" eaLnBrk="0" hangingPunct="0"/>
              <a:t>18</a:t>
            </a:fld>
            <a:endParaRPr lang="fr-FR" sz="1200">
              <a:latin typeface="Times New Roman" pitchFamily="18"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xfrm>
            <a:off x="914400" y="4343400"/>
            <a:ext cx="5029200" cy="4114800"/>
          </a:xfrm>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Slayt Görüntüsü Yer Tutucusu"/>
          <p:cNvSpPr>
            <a:spLocks noGrp="1" noRot="1" noChangeAspect="1" noTextEdit="1"/>
          </p:cNvSpPr>
          <p:nvPr>
            <p:ph type="sldImg"/>
          </p:nvPr>
        </p:nvSpPr>
        <p:spPr>
          <a:ln/>
        </p:spPr>
      </p:sp>
      <p:sp>
        <p:nvSpPr>
          <p:cNvPr id="124931" name="2 Not Yer Tutucusu"/>
          <p:cNvSpPr>
            <a:spLocks noGrp="1"/>
          </p:cNvSpPr>
          <p:nvPr>
            <p:ph type="body" idx="1"/>
          </p:nvPr>
        </p:nvSpPr>
        <p:spPr>
          <a:noFill/>
          <a:ln/>
        </p:spPr>
        <p:txBody>
          <a:bodyPr/>
          <a:lstStyle/>
          <a:p>
            <a:endParaRPr lang="tr-TR" smtClean="0"/>
          </a:p>
        </p:txBody>
      </p:sp>
      <p:sp>
        <p:nvSpPr>
          <p:cNvPr id="124932" name="3 Slayt Numarası Yer Tutucusu"/>
          <p:cNvSpPr>
            <a:spLocks noGrp="1"/>
          </p:cNvSpPr>
          <p:nvPr>
            <p:ph type="sldNum" sz="quarter" idx="5"/>
          </p:nvPr>
        </p:nvSpPr>
        <p:spPr>
          <a:noFill/>
        </p:spPr>
        <p:txBody>
          <a:bodyPr/>
          <a:lstStyle/>
          <a:p>
            <a:fld id="{DFFD12B8-6343-4237-B921-5242D231C86B}" type="slidenum">
              <a:rPr lang="tr-TR" smtClean="0"/>
              <a:pPr/>
              <a:t>19</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a:ln/>
        </p:spPr>
      </p:sp>
      <p:sp>
        <p:nvSpPr>
          <p:cNvPr id="101379" name="2 Not Yer Tutucusu"/>
          <p:cNvSpPr>
            <a:spLocks noGrp="1"/>
          </p:cNvSpPr>
          <p:nvPr>
            <p:ph type="body" idx="1"/>
          </p:nvPr>
        </p:nvSpPr>
        <p:spPr>
          <a:noFill/>
          <a:ln/>
        </p:spPr>
        <p:txBody>
          <a:bodyPr/>
          <a:lstStyle/>
          <a:p>
            <a:endParaRPr lang="tr-TR" smtClean="0"/>
          </a:p>
        </p:txBody>
      </p:sp>
      <p:sp>
        <p:nvSpPr>
          <p:cNvPr id="101380" name="3 Slayt Numarası Yer Tutucusu"/>
          <p:cNvSpPr>
            <a:spLocks noGrp="1"/>
          </p:cNvSpPr>
          <p:nvPr>
            <p:ph type="sldNum" sz="quarter" idx="5"/>
          </p:nvPr>
        </p:nvSpPr>
        <p:spPr>
          <a:noFill/>
        </p:spPr>
        <p:txBody>
          <a:bodyPr/>
          <a:lstStyle/>
          <a:p>
            <a:fld id="{D65F59B6-2B0F-43EB-9F21-E972AF4D075C}" type="slidenum">
              <a:rPr lang="tr-TR" smtClean="0"/>
              <a:pPr/>
              <a:t>2</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Slayt Görüntüsü Yer Tutucusu"/>
          <p:cNvSpPr>
            <a:spLocks noGrp="1" noRot="1" noChangeAspect="1" noTextEdit="1"/>
          </p:cNvSpPr>
          <p:nvPr>
            <p:ph type="sldImg"/>
          </p:nvPr>
        </p:nvSpPr>
        <p:spPr>
          <a:ln/>
        </p:spPr>
      </p:sp>
      <p:sp>
        <p:nvSpPr>
          <p:cNvPr id="125955" name="2 Not Yer Tutucusu"/>
          <p:cNvSpPr>
            <a:spLocks noGrp="1"/>
          </p:cNvSpPr>
          <p:nvPr>
            <p:ph type="body" idx="1"/>
          </p:nvPr>
        </p:nvSpPr>
        <p:spPr>
          <a:noFill/>
          <a:ln/>
        </p:spPr>
        <p:txBody>
          <a:bodyPr/>
          <a:lstStyle/>
          <a:p>
            <a:endParaRPr lang="tr-TR" smtClean="0"/>
          </a:p>
        </p:txBody>
      </p:sp>
      <p:sp>
        <p:nvSpPr>
          <p:cNvPr id="125956" name="3 Slayt Numarası Yer Tutucusu"/>
          <p:cNvSpPr>
            <a:spLocks noGrp="1"/>
          </p:cNvSpPr>
          <p:nvPr>
            <p:ph type="sldNum" sz="quarter" idx="5"/>
          </p:nvPr>
        </p:nvSpPr>
        <p:spPr>
          <a:noFill/>
        </p:spPr>
        <p:txBody>
          <a:bodyPr/>
          <a:lstStyle/>
          <a:p>
            <a:fld id="{14164ECE-18A5-4876-9E4C-041B04A71D76}" type="slidenum">
              <a:rPr lang="tr-TR" smtClean="0"/>
              <a:pPr/>
              <a:t>20</a:t>
            </a:fld>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Slayt Görüntüsü Yer Tutucusu"/>
          <p:cNvSpPr>
            <a:spLocks noGrp="1" noRot="1" noChangeAspect="1" noTextEdit="1"/>
          </p:cNvSpPr>
          <p:nvPr>
            <p:ph type="sldImg"/>
          </p:nvPr>
        </p:nvSpPr>
        <p:spPr>
          <a:ln/>
        </p:spPr>
      </p:sp>
      <p:sp>
        <p:nvSpPr>
          <p:cNvPr id="126979" name="2 Not Yer Tutucusu"/>
          <p:cNvSpPr>
            <a:spLocks noGrp="1"/>
          </p:cNvSpPr>
          <p:nvPr>
            <p:ph type="body" idx="1"/>
          </p:nvPr>
        </p:nvSpPr>
        <p:spPr>
          <a:noFill/>
          <a:ln/>
        </p:spPr>
        <p:txBody>
          <a:bodyPr/>
          <a:lstStyle/>
          <a:p>
            <a:endParaRPr lang="tr-TR" smtClean="0"/>
          </a:p>
        </p:txBody>
      </p:sp>
      <p:sp>
        <p:nvSpPr>
          <p:cNvPr id="126980" name="3 Slayt Numarası Yer Tutucusu"/>
          <p:cNvSpPr>
            <a:spLocks noGrp="1"/>
          </p:cNvSpPr>
          <p:nvPr>
            <p:ph type="sldNum" sz="quarter" idx="5"/>
          </p:nvPr>
        </p:nvSpPr>
        <p:spPr>
          <a:noFill/>
        </p:spPr>
        <p:txBody>
          <a:bodyPr/>
          <a:lstStyle/>
          <a:p>
            <a:fld id="{2CC67A59-FD44-4671-81C1-49434900013B}" type="slidenum">
              <a:rPr lang="tr-TR" smtClean="0"/>
              <a:pPr/>
              <a:t>21</a:t>
            </a:fld>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Slayt Görüntüsü Yer Tutucusu"/>
          <p:cNvSpPr>
            <a:spLocks noGrp="1" noRot="1" noChangeAspect="1" noTextEdit="1"/>
          </p:cNvSpPr>
          <p:nvPr>
            <p:ph type="sldImg"/>
          </p:nvPr>
        </p:nvSpPr>
        <p:spPr>
          <a:ln/>
        </p:spPr>
      </p:sp>
      <p:sp>
        <p:nvSpPr>
          <p:cNvPr id="128003" name="2 Not Yer Tutucusu"/>
          <p:cNvSpPr>
            <a:spLocks noGrp="1"/>
          </p:cNvSpPr>
          <p:nvPr>
            <p:ph type="body" idx="1"/>
          </p:nvPr>
        </p:nvSpPr>
        <p:spPr>
          <a:noFill/>
          <a:ln/>
        </p:spPr>
        <p:txBody>
          <a:bodyPr/>
          <a:lstStyle/>
          <a:p>
            <a:endParaRPr lang="tr-TR" smtClean="0"/>
          </a:p>
        </p:txBody>
      </p:sp>
      <p:sp>
        <p:nvSpPr>
          <p:cNvPr id="128004" name="3 Slayt Numarası Yer Tutucusu"/>
          <p:cNvSpPr>
            <a:spLocks noGrp="1"/>
          </p:cNvSpPr>
          <p:nvPr>
            <p:ph type="sldNum" sz="quarter" idx="5"/>
          </p:nvPr>
        </p:nvSpPr>
        <p:spPr>
          <a:noFill/>
        </p:spPr>
        <p:txBody>
          <a:bodyPr/>
          <a:lstStyle/>
          <a:p>
            <a:fld id="{98394941-1349-4C05-8E4F-CC617919D6C7}" type="slidenum">
              <a:rPr lang="tr-TR" smtClean="0"/>
              <a:pPr/>
              <a:t>22</a:t>
            </a:fld>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a:ln/>
        </p:spPr>
      </p:sp>
      <p:sp>
        <p:nvSpPr>
          <p:cNvPr id="137219" name="2 Not Yer Tutucusu"/>
          <p:cNvSpPr>
            <a:spLocks noGrp="1"/>
          </p:cNvSpPr>
          <p:nvPr>
            <p:ph type="body" idx="1"/>
          </p:nvPr>
        </p:nvSpPr>
        <p:spPr>
          <a:noFill/>
          <a:ln/>
        </p:spPr>
        <p:txBody>
          <a:bodyPr/>
          <a:lstStyle/>
          <a:p>
            <a:endParaRPr lang="tr-TR" smtClean="0"/>
          </a:p>
        </p:txBody>
      </p:sp>
      <p:sp>
        <p:nvSpPr>
          <p:cNvPr id="137220" name="3 Slayt Numarası Yer Tutucusu"/>
          <p:cNvSpPr>
            <a:spLocks noGrp="1"/>
          </p:cNvSpPr>
          <p:nvPr>
            <p:ph type="sldNum" sz="quarter" idx="5"/>
          </p:nvPr>
        </p:nvSpPr>
        <p:spPr>
          <a:noFill/>
        </p:spPr>
        <p:txBody>
          <a:bodyPr/>
          <a:lstStyle/>
          <a:p>
            <a:fld id="{51F92A56-CB40-4374-95A4-041C6FA910BE}" type="slidenum">
              <a:rPr lang="tr-TR" smtClean="0"/>
              <a:pPr/>
              <a:t>23</a:t>
            </a:fld>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Slayt Görüntüsü Yer Tutucusu"/>
          <p:cNvSpPr>
            <a:spLocks noGrp="1" noRot="1" noChangeAspect="1" noTextEdit="1"/>
          </p:cNvSpPr>
          <p:nvPr>
            <p:ph type="sldImg"/>
          </p:nvPr>
        </p:nvSpPr>
        <p:spPr>
          <a:ln/>
        </p:spPr>
      </p:sp>
      <p:sp>
        <p:nvSpPr>
          <p:cNvPr id="131075" name="2 Not Yer Tutucusu"/>
          <p:cNvSpPr>
            <a:spLocks noGrp="1"/>
          </p:cNvSpPr>
          <p:nvPr>
            <p:ph type="body" idx="1"/>
          </p:nvPr>
        </p:nvSpPr>
        <p:spPr>
          <a:noFill/>
          <a:ln/>
        </p:spPr>
        <p:txBody>
          <a:bodyPr/>
          <a:lstStyle/>
          <a:p>
            <a:endParaRPr lang="tr-TR" smtClean="0"/>
          </a:p>
        </p:txBody>
      </p:sp>
      <p:sp>
        <p:nvSpPr>
          <p:cNvPr id="131076" name="3 Slayt Numarası Yer Tutucusu"/>
          <p:cNvSpPr>
            <a:spLocks noGrp="1"/>
          </p:cNvSpPr>
          <p:nvPr>
            <p:ph type="sldNum" sz="quarter" idx="5"/>
          </p:nvPr>
        </p:nvSpPr>
        <p:spPr>
          <a:noFill/>
        </p:spPr>
        <p:txBody>
          <a:bodyPr/>
          <a:lstStyle/>
          <a:p>
            <a:fld id="{01B9ADC1-7B02-41A7-BD37-36B1B4F4CEA1}" type="slidenum">
              <a:rPr lang="tr-TR" smtClean="0"/>
              <a:pPr/>
              <a:t>24</a:t>
            </a:fld>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a:ln/>
        </p:spPr>
      </p:sp>
      <p:sp>
        <p:nvSpPr>
          <p:cNvPr id="132099" name="2 Not Yer Tutucusu"/>
          <p:cNvSpPr>
            <a:spLocks noGrp="1"/>
          </p:cNvSpPr>
          <p:nvPr>
            <p:ph type="body" idx="1"/>
          </p:nvPr>
        </p:nvSpPr>
        <p:spPr>
          <a:noFill/>
          <a:ln/>
        </p:spPr>
        <p:txBody>
          <a:bodyPr/>
          <a:lstStyle/>
          <a:p>
            <a:endParaRPr lang="tr-TR" smtClean="0"/>
          </a:p>
        </p:txBody>
      </p:sp>
      <p:sp>
        <p:nvSpPr>
          <p:cNvPr id="132100" name="3 Slayt Numarası Yer Tutucusu"/>
          <p:cNvSpPr>
            <a:spLocks noGrp="1"/>
          </p:cNvSpPr>
          <p:nvPr>
            <p:ph type="sldNum" sz="quarter" idx="5"/>
          </p:nvPr>
        </p:nvSpPr>
        <p:spPr>
          <a:noFill/>
        </p:spPr>
        <p:txBody>
          <a:bodyPr/>
          <a:lstStyle/>
          <a:p>
            <a:fld id="{3C18525F-4AD1-4BC5-8615-F5DD11CEBE2D}" type="slidenum">
              <a:rPr lang="tr-TR" smtClean="0"/>
              <a:pPr/>
              <a:t>25</a:t>
            </a:fld>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Slayt Görüntüsü Yer Tutucusu"/>
          <p:cNvSpPr>
            <a:spLocks noGrp="1" noRot="1" noChangeAspect="1" noTextEdit="1"/>
          </p:cNvSpPr>
          <p:nvPr>
            <p:ph type="sldImg"/>
          </p:nvPr>
        </p:nvSpPr>
        <p:spPr>
          <a:ln/>
        </p:spPr>
      </p:sp>
      <p:sp>
        <p:nvSpPr>
          <p:cNvPr id="133123" name="2 Not Yer Tutucusu"/>
          <p:cNvSpPr>
            <a:spLocks noGrp="1"/>
          </p:cNvSpPr>
          <p:nvPr>
            <p:ph type="body" idx="1"/>
          </p:nvPr>
        </p:nvSpPr>
        <p:spPr>
          <a:noFill/>
          <a:ln/>
        </p:spPr>
        <p:txBody>
          <a:bodyPr/>
          <a:lstStyle/>
          <a:p>
            <a:endParaRPr lang="tr-TR" smtClean="0"/>
          </a:p>
        </p:txBody>
      </p:sp>
      <p:sp>
        <p:nvSpPr>
          <p:cNvPr id="133124" name="3 Slayt Numarası Yer Tutucusu"/>
          <p:cNvSpPr>
            <a:spLocks noGrp="1"/>
          </p:cNvSpPr>
          <p:nvPr>
            <p:ph type="sldNum" sz="quarter" idx="5"/>
          </p:nvPr>
        </p:nvSpPr>
        <p:spPr>
          <a:noFill/>
        </p:spPr>
        <p:txBody>
          <a:bodyPr/>
          <a:lstStyle/>
          <a:p>
            <a:fld id="{D42FB621-491E-458F-8D97-6C280F74FBA4}" type="slidenum">
              <a:rPr lang="tr-TR" smtClean="0"/>
              <a:pPr/>
              <a:t>28</a:t>
            </a:fld>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Slayt Görüntüsü Yer Tutucusu"/>
          <p:cNvSpPr>
            <a:spLocks noGrp="1" noRot="1" noChangeAspect="1" noTextEdit="1"/>
          </p:cNvSpPr>
          <p:nvPr>
            <p:ph type="sldImg"/>
          </p:nvPr>
        </p:nvSpPr>
        <p:spPr>
          <a:ln/>
        </p:spPr>
      </p:sp>
      <p:sp>
        <p:nvSpPr>
          <p:cNvPr id="134147" name="2 Not Yer Tutucusu"/>
          <p:cNvSpPr>
            <a:spLocks noGrp="1"/>
          </p:cNvSpPr>
          <p:nvPr>
            <p:ph type="body" idx="1"/>
          </p:nvPr>
        </p:nvSpPr>
        <p:spPr>
          <a:noFill/>
          <a:ln/>
        </p:spPr>
        <p:txBody>
          <a:bodyPr/>
          <a:lstStyle/>
          <a:p>
            <a:endParaRPr lang="tr-TR" smtClean="0"/>
          </a:p>
        </p:txBody>
      </p:sp>
      <p:sp>
        <p:nvSpPr>
          <p:cNvPr id="134148" name="3 Slayt Numarası Yer Tutucusu"/>
          <p:cNvSpPr>
            <a:spLocks noGrp="1"/>
          </p:cNvSpPr>
          <p:nvPr>
            <p:ph type="sldNum" sz="quarter" idx="5"/>
          </p:nvPr>
        </p:nvSpPr>
        <p:spPr>
          <a:noFill/>
        </p:spPr>
        <p:txBody>
          <a:bodyPr/>
          <a:lstStyle/>
          <a:p>
            <a:fld id="{6F502AC5-E66A-49F3-9A67-F22CFAA5FE02}" type="slidenum">
              <a:rPr lang="tr-TR" smtClean="0"/>
              <a:pPr/>
              <a:t>29</a:t>
            </a:fld>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Slayt Görüntüsü Yer Tutucusu"/>
          <p:cNvSpPr>
            <a:spLocks noGrp="1" noRot="1" noChangeAspect="1" noTextEdit="1"/>
          </p:cNvSpPr>
          <p:nvPr>
            <p:ph type="sldImg"/>
          </p:nvPr>
        </p:nvSpPr>
        <p:spPr>
          <a:ln/>
        </p:spPr>
      </p:sp>
      <p:sp>
        <p:nvSpPr>
          <p:cNvPr id="135171" name="2 Not Yer Tutucusu"/>
          <p:cNvSpPr>
            <a:spLocks noGrp="1"/>
          </p:cNvSpPr>
          <p:nvPr>
            <p:ph type="body" idx="1"/>
          </p:nvPr>
        </p:nvSpPr>
        <p:spPr>
          <a:noFill/>
          <a:ln/>
        </p:spPr>
        <p:txBody>
          <a:bodyPr/>
          <a:lstStyle/>
          <a:p>
            <a:endParaRPr lang="tr-TR" smtClean="0"/>
          </a:p>
        </p:txBody>
      </p:sp>
      <p:sp>
        <p:nvSpPr>
          <p:cNvPr id="135172" name="3 Slayt Numarası Yer Tutucusu"/>
          <p:cNvSpPr>
            <a:spLocks noGrp="1"/>
          </p:cNvSpPr>
          <p:nvPr>
            <p:ph type="sldNum" sz="quarter" idx="5"/>
          </p:nvPr>
        </p:nvSpPr>
        <p:spPr>
          <a:noFill/>
        </p:spPr>
        <p:txBody>
          <a:bodyPr/>
          <a:lstStyle/>
          <a:p>
            <a:fld id="{39692B59-4819-4FDC-8529-66CDB8FD5780}" type="slidenum">
              <a:rPr lang="tr-TR" smtClean="0"/>
              <a:pPr/>
              <a:t>30</a:t>
            </a:fld>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F179665-A86C-4465-8997-B6A44038CB93}" type="slidenum">
              <a:rPr lang="tr-TR" smtClean="0"/>
              <a:pPr/>
              <a:t>31</a:t>
            </a:fld>
            <a:endParaRPr lang="tr-TR" smtClean="0"/>
          </a:p>
        </p:txBody>
      </p:sp>
      <p:sp>
        <p:nvSpPr>
          <p:cNvPr id="13824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E032C63-B935-4772-8EDB-8215E91C92DF}" type="slidenum">
              <a:rPr lang="fr-FR" sz="1200">
                <a:latin typeface="Times New Roman" pitchFamily="18" charset="0"/>
              </a:rPr>
              <a:pPr algn="r" eaLnBrk="0" hangingPunct="0"/>
              <a:t>31</a:t>
            </a:fld>
            <a:endParaRPr lang="fr-FR" sz="1200">
              <a:latin typeface="Times New Roman" pitchFamily="18"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xfrm>
            <a:off x="914400" y="4343400"/>
            <a:ext cx="5029200" cy="4114800"/>
          </a:xfrm>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a:ln/>
        </p:spPr>
      </p:sp>
      <p:sp>
        <p:nvSpPr>
          <p:cNvPr id="103427" name="2 Not Yer Tutucusu"/>
          <p:cNvSpPr>
            <a:spLocks noGrp="1"/>
          </p:cNvSpPr>
          <p:nvPr>
            <p:ph type="body" idx="1"/>
          </p:nvPr>
        </p:nvSpPr>
        <p:spPr>
          <a:noFill/>
          <a:ln/>
        </p:spPr>
        <p:txBody>
          <a:bodyPr/>
          <a:lstStyle/>
          <a:p>
            <a:endParaRPr lang="tr-TR" smtClean="0"/>
          </a:p>
        </p:txBody>
      </p:sp>
      <p:sp>
        <p:nvSpPr>
          <p:cNvPr id="103428" name="3 Slayt Numarası Yer Tutucusu"/>
          <p:cNvSpPr>
            <a:spLocks noGrp="1"/>
          </p:cNvSpPr>
          <p:nvPr>
            <p:ph type="sldNum" sz="quarter" idx="5"/>
          </p:nvPr>
        </p:nvSpPr>
        <p:spPr>
          <a:noFill/>
        </p:spPr>
        <p:txBody>
          <a:bodyPr/>
          <a:lstStyle/>
          <a:p>
            <a:fld id="{BF7C710D-2003-42F5-9C14-D2DA0FC9C31E}" type="slidenum">
              <a:rPr lang="tr-TR" smtClean="0"/>
              <a:pPr/>
              <a:t>3</a:t>
            </a:fld>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Slayt Görüntüsü Yer Tutucusu"/>
          <p:cNvSpPr>
            <a:spLocks noGrp="1" noRot="1" noChangeAspect="1" noTextEdit="1"/>
          </p:cNvSpPr>
          <p:nvPr>
            <p:ph type="sldImg"/>
          </p:nvPr>
        </p:nvSpPr>
        <p:spPr>
          <a:ln/>
        </p:spPr>
      </p:sp>
      <p:sp>
        <p:nvSpPr>
          <p:cNvPr id="139267" name="2 Not Yer Tutucusu"/>
          <p:cNvSpPr>
            <a:spLocks noGrp="1"/>
          </p:cNvSpPr>
          <p:nvPr>
            <p:ph type="body" idx="1"/>
          </p:nvPr>
        </p:nvSpPr>
        <p:spPr>
          <a:noFill/>
          <a:ln/>
        </p:spPr>
        <p:txBody>
          <a:bodyPr/>
          <a:lstStyle/>
          <a:p>
            <a:endParaRPr lang="tr-TR" smtClean="0"/>
          </a:p>
        </p:txBody>
      </p:sp>
      <p:sp>
        <p:nvSpPr>
          <p:cNvPr id="139268" name="3 Slayt Numarası Yer Tutucusu"/>
          <p:cNvSpPr>
            <a:spLocks noGrp="1"/>
          </p:cNvSpPr>
          <p:nvPr>
            <p:ph type="sldNum" sz="quarter" idx="5"/>
          </p:nvPr>
        </p:nvSpPr>
        <p:spPr>
          <a:noFill/>
        </p:spPr>
        <p:txBody>
          <a:bodyPr/>
          <a:lstStyle/>
          <a:p>
            <a:fld id="{41B4CF60-2B64-436C-A5DC-F8F8282FC519}" type="slidenum">
              <a:rPr lang="tr-TR" smtClean="0"/>
              <a:pPr/>
              <a:t>32</a:t>
            </a:fld>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1410EAB-60A4-421E-8FCC-9AA54E6B92CE}" type="slidenum">
              <a:rPr lang="tr-TR" smtClean="0"/>
              <a:pPr/>
              <a:t>33</a:t>
            </a:fld>
            <a:endParaRPr lang="tr-TR" smtClean="0"/>
          </a:p>
        </p:txBody>
      </p:sp>
      <p:sp>
        <p:nvSpPr>
          <p:cNvPr id="14029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1B4F151-1C5A-408B-B566-FA4131E438D9}" type="slidenum">
              <a:rPr lang="fr-FR" sz="1200">
                <a:latin typeface="Times New Roman" pitchFamily="18" charset="0"/>
              </a:rPr>
              <a:pPr algn="r" eaLnBrk="0" hangingPunct="0"/>
              <a:t>33</a:t>
            </a:fld>
            <a:endParaRPr lang="fr-FR" sz="1200">
              <a:latin typeface="Times New Roman" pitchFamily="18"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xfrm>
            <a:off x="914400" y="4343400"/>
            <a:ext cx="5029200" cy="4114800"/>
          </a:xfrm>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0" tIns="45710" rIns="91420" bIns="45710" anchor="b"/>
          <a:lstStyle/>
          <a:p>
            <a:pPr algn="r"/>
            <a:fld id="{45A3AD52-8778-413B-B9C3-BAD9F0A2171C}" type="slidenum">
              <a:rPr lang="fr-FR" sz="1200">
                <a:solidFill>
                  <a:srgbClr val="000000"/>
                </a:solidFill>
                <a:latin typeface="Times New Roman" pitchFamily="18" charset="0"/>
              </a:rPr>
              <a:pPr algn="r"/>
              <a:t>34</a:t>
            </a:fld>
            <a:endParaRPr lang="fr-FR" sz="1200">
              <a:solidFill>
                <a:srgbClr val="000000"/>
              </a:solidFill>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p:spPr>
        <p:txBody>
          <a:bodyPr/>
          <a:lstStyle/>
          <a:p>
            <a:pPr>
              <a:spcBef>
                <a:spcPct val="0"/>
              </a:spcBef>
            </a:pPr>
            <a:endParaRPr lang="en-CA"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Slayt Görüntüsü Yer Tutucusu"/>
          <p:cNvSpPr>
            <a:spLocks noGrp="1" noRot="1" noChangeAspect="1" noTextEdit="1"/>
          </p:cNvSpPr>
          <p:nvPr>
            <p:ph type="sldImg"/>
          </p:nvPr>
        </p:nvSpPr>
        <p:spPr>
          <a:ln/>
        </p:spPr>
      </p:sp>
      <p:sp>
        <p:nvSpPr>
          <p:cNvPr id="142339" name="2 Not Yer Tutucusu"/>
          <p:cNvSpPr>
            <a:spLocks noGrp="1"/>
          </p:cNvSpPr>
          <p:nvPr>
            <p:ph type="body" idx="1"/>
          </p:nvPr>
        </p:nvSpPr>
        <p:spPr>
          <a:noFill/>
          <a:ln/>
        </p:spPr>
        <p:txBody>
          <a:bodyPr/>
          <a:lstStyle/>
          <a:p>
            <a:endParaRPr lang="tr-TR" smtClean="0"/>
          </a:p>
        </p:txBody>
      </p:sp>
      <p:sp>
        <p:nvSpPr>
          <p:cNvPr id="142340" name="3 Slayt Numarası Yer Tutucusu"/>
          <p:cNvSpPr>
            <a:spLocks noGrp="1"/>
          </p:cNvSpPr>
          <p:nvPr>
            <p:ph type="sldNum" sz="quarter" idx="5"/>
          </p:nvPr>
        </p:nvSpPr>
        <p:spPr>
          <a:noFill/>
        </p:spPr>
        <p:txBody>
          <a:bodyPr/>
          <a:lstStyle/>
          <a:p>
            <a:fld id="{313E56E3-5A15-4EA3-B1C3-7B40E6C5F96B}" type="slidenum">
              <a:rPr lang="tr-TR" smtClean="0"/>
              <a:pPr/>
              <a:t>35</a:t>
            </a:fld>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a:ln/>
        </p:spPr>
      </p:sp>
      <p:sp>
        <p:nvSpPr>
          <p:cNvPr id="114691" name="2 Not Yer Tutucusu"/>
          <p:cNvSpPr>
            <a:spLocks noGrp="1"/>
          </p:cNvSpPr>
          <p:nvPr>
            <p:ph type="body" idx="1"/>
          </p:nvPr>
        </p:nvSpPr>
        <p:spPr>
          <a:noFill/>
          <a:ln/>
        </p:spPr>
        <p:txBody>
          <a:bodyPr/>
          <a:lstStyle/>
          <a:p>
            <a:endParaRPr lang="tr-TR" smtClean="0"/>
          </a:p>
        </p:txBody>
      </p:sp>
      <p:sp>
        <p:nvSpPr>
          <p:cNvPr id="114692" name="3 Slayt Numarası Yer Tutucusu"/>
          <p:cNvSpPr>
            <a:spLocks noGrp="1"/>
          </p:cNvSpPr>
          <p:nvPr>
            <p:ph type="sldNum" sz="quarter" idx="5"/>
          </p:nvPr>
        </p:nvSpPr>
        <p:spPr>
          <a:noFill/>
        </p:spPr>
        <p:txBody>
          <a:bodyPr/>
          <a:lstStyle/>
          <a:p>
            <a:fld id="{9CB61D06-A9F4-4579-BF5D-DAFA5F71215B}" type="slidenum">
              <a:rPr lang="tr-TR" smtClean="0"/>
              <a:pPr/>
              <a:t>36</a:t>
            </a:fld>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Slayt Görüntüsü Yer Tutucusu"/>
          <p:cNvSpPr>
            <a:spLocks noGrp="1" noRot="1" noChangeAspect="1" noTextEdit="1"/>
          </p:cNvSpPr>
          <p:nvPr>
            <p:ph type="sldImg"/>
          </p:nvPr>
        </p:nvSpPr>
        <p:spPr>
          <a:ln/>
        </p:spPr>
      </p:sp>
      <p:sp>
        <p:nvSpPr>
          <p:cNvPr id="143363" name="2 Not Yer Tutucusu"/>
          <p:cNvSpPr>
            <a:spLocks noGrp="1"/>
          </p:cNvSpPr>
          <p:nvPr>
            <p:ph type="body" idx="1"/>
          </p:nvPr>
        </p:nvSpPr>
        <p:spPr>
          <a:noFill/>
          <a:ln/>
        </p:spPr>
        <p:txBody>
          <a:bodyPr/>
          <a:lstStyle/>
          <a:p>
            <a:endParaRPr lang="tr-TR" smtClean="0"/>
          </a:p>
        </p:txBody>
      </p:sp>
      <p:sp>
        <p:nvSpPr>
          <p:cNvPr id="143364" name="3 Slayt Numarası Yer Tutucusu"/>
          <p:cNvSpPr>
            <a:spLocks noGrp="1"/>
          </p:cNvSpPr>
          <p:nvPr>
            <p:ph type="sldNum" sz="quarter" idx="5"/>
          </p:nvPr>
        </p:nvSpPr>
        <p:spPr>
          <a:noFill/>
        </p:spPr>
        <p:txBody>
          <a:bodyPr/>
          <a:lstStyle/>
          <a:p>
            <a:fld id="{65468BA6-7E2C-4DFE-BFCE-2533C7BE4C5E}" type="slidenum">
              <a:rPr lang="tr-TR" smtClean="0"/>
              <a:pPr/>
              <a:t>38</a:t>
            </a:fld>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Slayt Görüntüsü Yer Tutucusu"/>
          <p:cNvSpPr>
            <a:spLocks noGrp="1" noRot="1" noChangeAspect="1" noTextEdit="1"/>
          </p:cNvSpPr>
          <p:nvPr>
            <p:ph type="sldImg"/>
          </p:nvPr>
        </p:nvSpPr>
        <p:spPr>
          <a:ln/>
        </p:spPr>
      </p:sp>
      <p:sp>
        <p:nvSpPr>
          <p:cNvPr id="144387" name="2 Not Yer Tutucusu"/>
          <p:cNvSpPr>
            <a:spLocks noGrp="1"/>
          </p:cNvSpPr>
          <p:nvPr>
            <p:ph type="body" idx="1"/>
          </p:nvPr>
        </p:nvSpPr>
        <p:spPr>
          <a:noFill/>
          <a:ln/>
        </p:spPr>
        <p:txBody>
          <a:bodyPr/>
          <a:lstStyle/>
          <a:p>
            <a:endParaRPr lang="tr-TR" smtClean="0"/>
          </a:p>
        </p:txBody>
      </p:sp>
      <p:sp>
        <p:nvSpPr>
          <p:cNvPr id="144388" name="3 Slayt Numarası Yer Tutucusu"/>
          <p:cNvSpPr>
            <a:spLocks noGrp="1"/>
          </p:cNvSpPr>
          <p:nvPr>
            <p:ph type="sldNum" sz="quarter" idx="5"/>
          </p:nvPr>
        </p:nvSpPr>
        <p:spPr>
          <a:noFill/>
        </p:spPr>
        <p:txBody>
          <a:bodyPr/>
          <a:lstStyle/>
          <a:p>
            <a:fld id="{E5AD7F2E-A02F-48B8-B060-DE5765C1BD82}" type="slidenum">
              <a:rPr lang="tr-TR" smtClean="0"/>
              <a:pPr/>
              <a:t>39</a:t>
            </a:fld>
            <a:endParaRPr 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6209597-7BE3-48F7-9C3A-B2AB2167DD16}" type="slidenum">
              <a:rPr lang="tr-TR" smtClean="0"/>
              <a:pPr/>
              <a:t>41</a:t>
            </a:fld>
            <a:endParaRPr lang="tr-TR"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F49261E-0212-4225-BF83-1D89A4C693C1}" type="slidenum">
              <a:rPr lang="tr-TR" smtClean="0"/>
              <a:pPr/>
              <a:t>42</a:t>
            </a:fld>
            <a:endParaRPr lang="tr-TR" smtClean="0"/>
          </a:p>
        </p:txBody>
      </p:sp>
      <p:sp>
        <p:nvSpPr>
          <p:cNvPr id="154627" name="1 Slayt Görüntüsü Yer Tutucusu"/>
          <p:cNvSpPr>
            <a:spLocks noGrp="1" noRot="1" noChangeAspect="1" noTextEdit="1"/>
          </p:cNvSpPr>
          <p:nvPr>
            <p:ph type="sldImg"/>
          </p:nvPr>
        </p:nvSpPr>
        <p:spPr>
          <a:ln/>
        </p:spPr>
      </p:sp>
      <p:sp>
        <p:nvSpPr>
          <p:cNvPr id="154628" name="2 Not Yer Tutucusu"/>
          <p:cNvSpPr>
            <a:spLocks noGrp="1"/>
          </p:cNvSpPr>
          <p:nvPr>
            <p:ph type="body" idx="1"/>
          </p:nvPr>
        </p:nvSpPr>
        <p:spPr>
          <a:noFill/>
          <a:ln/>
        </p:spPr>
        <p:txBody>
          <a:bodyPr/>
          <a:lstStyle/>
          <a:p>
            <a:pPr>
              <a:spcBef>
                <a:spcPct val="0"/>
              </a:spcBef>
            </a:pPr>
            <a:endParaRPr lang="tr-TR" smtClean="0"/>
          </a:p>
        </p:txBody>
      </p:sp>
      <p:sp>
        <p:nvSpPr>
          <p:cNvPr id="154629"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A93C146-47CC-4A0E-8AFE-EFEFE564D1C9}" type="slidenum">
              <a:rPr lang="tr-TR" sz="1200">
                <a:latin typeface="Calibri" pitchFamily="34" charset="0"/>
              </a:rPr>
              <a:pPr algn="r"/>
              <a:t>42</a:t>
            </a:fld>
            <a:endParaRPr lang="tr-TR"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Slayt Görüntüsü Yer Tutucusu"/>
          <p:cNvSpPr>
            <a:spLocks noGrp="1" noRot="1" noChangeAspect="1" noTextEdit="1"/>
          </p:cNvSpPr>
          <p:nvPr>
            <p:ph type="sldImg"/>
          </p:nvPr>
        </p:nvSpPr>
        <p:spPr>
          <a:ln/>
        </p:spPr>
      </p:sp>
      <p:sp>
        <p:nvSpPr>
          <p:cNvPr id="155651" name="2 Not Yer Tutucusu"/>
          <p:cNvSpPr>
            <a:spLocks noGrp="1"/>
          </p:cNvSpPr>
          <p:nvPr>
            <p:ph type="body" idx="1"/>
          </p:nvPr>
        </p:nvSpPr>
        <p:spPr>
          <a:noFill/>
          <a:ln/>
        </p:spPr>
        <p:txBody>
          <a:bodyPr/>
          <a:lstStyle/>
          <a:p>
            <a:endParaRPr lang="tr-TR" smtClean="0"/>
          </a:p>
        </p:txBody>
      </p:sp>
      <p:sp>
        <p:nvSpPr>
          <p:cNvPr id="155652" name="3 Slayt Numarası Yer Tutucusu"/>
          <p:cNvSpPr>
            <a:spLocks noGrp="1"/>
          </p:cNvSpPr>
          <p:nvPr>
            <p:ph type="sldNum" sz="quarter" idx="5"/>
          </p:nvPr>
        </p:nvSpPr>
        <p:spPr>
          <a:noFill/>
        </p:spPr>
        <p:txBody>
          <a:bodyPr/>
          <a:lstStyle/>
          <a:p>
            <a:fld id="{59960579-2CD6-411F-8584-48B8F02F07E0}" type="slidenum">
              <a:rPr lang="tr-TR" smtClean="0"/>
              <a:pPr/>
              <a:t>43</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Slayt Görüntüsü Yer Tutucusu"/>
          <p:cNvSpPr>
            <a:spLocks noGrp="1" noRot="1" noChangeAspect="1" noTextEdit="1"/>
          </p:cNvSpPr>
          <p:nvPr>
            <p:ph type="sldImg"/>
          </p:nvPr>
        </p:nvSpPr>
        <p:spPr>
          <a:ln/>
        </p:spPr>
      </p:sp>
      <p:sp>
        <p:nvSpPr>
          <p:cNvPr id="104451" name="2 Not Yer Tutucusu"/>
          <p:cNvSpPr>
            <a:spLocks noGrp="1"/>
          </p:cNvSpPr>
          <p:nvPr>
            <p:ph type="body" idx="1"/>
          </p:nvPr>
        </p:nvSpPr>
        <p:spPr>
          <a:noFill/>
          <a:ln/>
        </p:spPr>
        <p:txBody>
          <a:bodyPr/>
          <a:lstStyle/>
          <a:p>
            <a:endParaRPr lang="tr-TR" smtClean="0"/>
          </a:p>
        </p:txBody>
      </p:sp>
      <p:sp>
        <p:nvSpPr>
          <p:cNvPr id="104452" name="3 Slayt Numarası Yer Tutucusu"/>
          <p:cNvSpPr>
            <a:spLocks noGrp="1"/>
          </p:cNvSpPr>
          <p:nvPr>
            <p:ph type="sldNum" sz="quarter" idx="5"/>
          </p:nvPr>
        </p:nvSpPr>
        <p:spPr>
          <a:noFill/>
        </p:spPr>
        <p:txBody>
          <a:bodyPr/>
          <a:lstStyle/>
          <a:p>
            <a:fld id="{0C61A772-E439-4DD7-8952-AFE8E88A64F9}" type="slidenum">
              <a:rPr lang="tr-TR" smtClean="0"/>
              <a:pPr/>
              <a:t>4</a:t>
            </a:fld>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291D5AC5-7F38-4FC3-8836-D52DCB1508FC}" type="slidenum">
              <a:rPr lang="tr-TR" smtClean="0"/>
              <a:pPr/>
              <a:t>44</a:t>
            </a:fld>
            <a:endParaRPr lang="tr-TR"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Slayt Görüntüsü Yer Tutucusu"/>
          <p:cNvSpPr>
            <a:spLocks noGrp="1" noRot="1" noChangeAspect="1" noTextEdit="1"/>
          </p:cNvSpPr>
          <p:nvPr>
            <p:ph type="sldImg"/>
          </p:nvPr>
        </p:nvSpPr>
        <p:spPr>
          <a:ln/>
        </p:spPr>
      </p:sp>
      <p:sp>
        <p:nvSpPr>
          <p:cNvPr id="156675" name="2 Not Yer Tutucusu"/>
          <p:cNvSpPr>
            <a:spLocks noGrp="1"/>
          </p:cNvSpPr>
          <p:nvPr>
            <p:ph type="body" idx="1"/>
          </p:nvPr>
        </p:nvSpPr>
        <p:spPr>
          <a:noFill/>
          <a:ln/>
        </p:spPr>
        <p:txBody>
          <a:bodyPr/>
          <a:lstStyle/>
          <a:p>
            <a:endParaRPr lang="tr-TR" smtClean="0"/>
          </a:p>
        </p:txBody>
      </p:sp>
      <p:sp>
        <p:nvSpPr>
          <p:cNvPr id="156676" name="3 Slayt Numarası Yer Tutucusu"/>
          <p:cNvSpPr>
            <a:spLocks noGrp="1"/>
          </p:cNvSpPr>
          <p:nvPr>
            <p:ph type="sldNum" sz="quarter" idx="5"/>
          </p:nvPr>
        </p:nvSpPr>
        <p:spPr>
          <a:noFill/>
        </p:spPr>
        <p:txBody>
          <a:bodyPr/>
          <a:lstStyle/>
          <a:p>
            <a:fld id="{018D6E47-EEEC-4BE0-897B-FEB4CAC3DCA6}" type="slidenum">
              <a:rPr lang="tr-TR" smtClean="0"/>
              <a:pPr/>
              <a:t>45</a:t>
            </a:fld>
            <a:endParaRPr 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8908614-BE36-463E-80BA-0765217BAF80}" type="slidenum">
              <a:rPr lang="tr-TR" smtClean="0"/>
              <a:pPr/>
              <a:t>46</a:t>
            </a:fld>
            <a:endParaRPr lang="tr-TR"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Rot="1" noChangeAspect="1" noTextEdit="1"/>
          </p:cNvSpPr>
          <p:nvPr>
            <p:ph type="sldImg"/>
          </p:nvPr>
        </p:nvSpPr>
        <p:spPr>
          <a:ln/>
        </p:spPr>
      </p:sp>
      <p:sp>
        <p:nvSpPr>
          <p:cNvPr id="159747" name="Rectangle 6"/>
          <p:cNvSpPr>
            <a:spLocks noGrp="1"/>
          </p:cNvSpPr>
          <p:nvPr>
            <p:ph type="body" idx="1"/>
          </p:nvPr>
        </p:nvSpPr>
        <p:spPr>
          <a:noFill/>
          <a:ln/>
        </p:spPr>
        <p:txBody>
          <a:bodyPr/>
          <a:lstStyle/>
          <a:p>
            <a:pPr>
              <a:lnSpc>
                <a:spcPct val="90000"/>
              </a:lnSpc>
              <a:spcBef>
                <a:spcPct val="0"/>
              </a:spcBef>
            </a:pPr>
            <a:r>
              <a:rPr lang="en-US" smtClean="0">
                <a:sym typeface="Symbol" pitchFamily="18" charset="2"/>
              </a:rPr>
              <a:t>This slide provides an example of a method for estimating the risk of cardiovascular events in patients.  Other tools are available and many are based on the Framingham Study. CHEP has not endorsed any specific method of assessing cardiovascular risk.  </a:t>
            </a:r>
          </a:p>
          <a:p>
            <a:pPr>
              <a:lnSpc>
                <a:spcPct val="90000"/>
              </a:lnSpc>
              <a:spcBef>
                <a:spcPct val="0"/>
              </a:spcBef>
            </a:pPr>
            <a:r>
              <a:rPr lang="en-US" smtClean="0">
                <a:sym typeface="Symbol" pitchFamily="18" charset="2"/>
              </a:rPr>
              <a:t>The SCORE charts calculate 10-year risk of fatal CVD, coronary and cerebrovascular.. </a:t>
            </a:r>
          </a:p>
          <a:p>
            <a:pPr>
              <a:lnSpc>
                <a:spcPct val="90000"/>
              </a:lnSpc>
              <a:spcBef>
                <a:spcPct val="0"/>
              </a:spcBef>
            </a:pPr>
            <a:r>
              <a:rPr lang="en-US" smtClean="0">
                <a:sym typeface="Symbol" pitchFamily="18" charset="2"/>
              </a:rPr>
              <a:t>As the chart predicts fatal CV events, the threshold for being at high risk is defined as ≥5%. </a:t>
            </a:r>
          </a:p>
          <a:p>
            <a:pPr>
              <a:lnSpc>
                <a:spcPct val="90000"/>
              </a:lnSpc>
              <a:spcBef>
                <a:spcPct val="0"/>
              </a:spcBef>
            </a:pPr>
            <a:r>
              <a:rPr lang="en-US" smtClean="0">
                <a:sym typeface="Symbol" pitchFamily="18" charset="2"/>
              </a:rPr>
              <a:t>The chart can also be used to estimate the effect of changes from one risk category to another (e.g. when a person stops smoking).</a:t>
            </a:r>
          </a:p>
          <a:p>
            <a:pPr>
              <a:lnSpc>
                <a:spcPct val="90000"/>
              </a:lnSpc>
              <a:spcBef>
                <a:spcPct val="0"/>
              </a:spcBef>
            </a:pPr>
            <a:r>
              <a:rPr lang="en-US" smtClean="0">
                <a:sym typeface="Symbol" pitchFamily="18" charset="2"/>
              </a:rPr>
              <a:t>References:</a:t>
            </a:r>
          </a:p>
          <a:p>
            <a:pPr marL="407988" lvl="1" indent="-228600">
              <a:lnSpc>
                <a:spcPct val="90000"/>
              </a:lnSpc>
              <a:spcBef>
                <a:spcPct val="0"/>
              </a:spcBef>
              <a:buFontTx/>
              <a:buAutoNum type="arabicPeriod"/>
            </a:pPr>
            <a:r>
              <a:rPr lang="en-US" altLang="zh-CN" smtClean="0"/>
              <a:t>De Backer G, Ambrosioni E, Borch-Johnsen K, et al, for the Third Joint Task Force of European and Other Societies on Cardiovascular Disease Prevention in Clinical Practice. European guidelines on cardiovascular disease prevention in clinical practice. </a:t>
            </a:r>
            <a:r>
              <a:rPr lang="en-US" altLang="zh-CN" i="1" smtClean="0"/>
              <a:t>Eur Heart J.</a:t>
            </a:r>
            <a:r>
              <a:rPr lang="en-US" altLang="zh-CN" smtClean="0"/>
              <a:t> 2003;24:1601-1610. </a:t>
            </a:r>
          </a:p>
          <a:p>
            <a:pPr marL="407988" lvl="1" indent="-228600">
              <a:lnSpc>
                <a:spcPct val="90000"/>
              </a:lnSpc>
              <a:spcBef>
                <a:spcPct val="0"/>
              </a:spcBef>
              <a:buFontTx/>
              <a:buAutoNum type="arabicPeriod"/>
            </a:pPr>
            <a:r>
              <a:rPr lang="en-US" smtClean="0"/>
              <a:t>De Backer G, Ambrosioni E, Borch-Johnsen K, et al. European guidelines on cardiovascular disease prevention in clinical practice: Third Joint Task Force of European and other Societies on Cardiovascular Disease Prevention in Clinical Practice (contituted by representatives of eight societies and by invited experts). </a:t>
            </a:r>
            <a:r>
              <a:rPr lang="en-US" i="1" smtClean="0"/>
              <a:t>Eur J Cardiovasc Prev Rehabil</a:t>
            </a:r>
            <a:r>
              <a:rPr lang="en-US" smtClean="0"/>
              <a:t>. 2003;10(suppl 1):S1-S78.</a:t>
            </a:r>
            <a:endParaRPr lang="en-GB" smtClean="0">
              <a:sym typeface="Symbol" pitchFamily="18" charset="2"/>
            </a:endParaRPr>
          </a:p>
        </p:txBody>
      </p:sp>
      <p:sp>
        <p:nvSpPr>
          <p:cNvPr id="15974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3822BB8-1C12-451A-BE14-67837E190CC4}" type="slidenum">
              <a:rPr lang="fr-FR" sz="1200">
                <a:latin typeface="Times New Roman" pitchFamily="18" charset="0"/>
              </a:rPr>
              <a:pPr algn="r"/>
              <a:t>47</a:t>
            </a:fld>
            <a:endParaRPr lang="fr-FR" sz="120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Rot="1" noChangeAspect="1" noTextEdit="1"/>
          </p:cNvSpPr>
          <p:nvPr>
            <p:ph type="sldImg"/>
          </p:nvPr>
        </p:nvSpPr>
        <p:spPr>
          <a:ln/>
        </p:spPr>
      </p:sp>
      <p:sp>
        <p:nvSpPr>
          <p:cNvPr id="160771" name="Rectangle 5"/>
          <p:cNvSpPr>
            <a:spLocks noGrp="1"/>
          </p:cNvSpPr>
          <p:nvPr>
            <p:ph type="body" idx="1"/>
          </p:nvPr>
        </p:nvSpPr>
        <p:spPr>
          <a:noFill/>
          <a:ln/>
        </p:spPr>
        <p:txBody>
          <a:bodyPr/>
          <a:lstStyle/>
          <a:p>
            <a:pPr>
              <a:spcBef>
                <a:spcPct val="0"/>
              </a:spcBef>
            </a:pPr>
            <a:r>
              <a:rPr lang="en-US" smtClean="0"/>
              <a:t>Relative risk evaluation chart may be used in those under age 40 in whom absolute risk assessments are not as meaningful. The chart can be used to show younger people at low total risk that, relative to others in their age group, their risk may be many times higher than necessary.</a:t>
            </a:r>
          </a:p>
          <a:p>
            <a:pPr>
              <a:spcBef>
                <a:spcPct val="0"/>
              </a:spcBef>
            </a:pPr>
            <a:r>
              <a:rPr lang="en-US" smtClean="0"/>
              <a:t>This may be helpful to motivate decisions about avoidance of smoking, healthy nutrition and exercise, as well as flagging those who may become candidates to medication.</a:t>
            </a:r>
          </a:p>
          <a:p>
            <a:pPr>
              <a:spcBef>
                <a:spcPct val="0"/>
              </a:spcBef>
            </a:pPr>
            <a:r>
              <a:rPr lang="en-US" altLang="ja-JP" smtClean="0"/>
              <a:t>Other relative risk assessments are available and one computerized version estimates cardiovascular age and can also be used to motivate  younger patients with cardiovascular risks factors </a:t>
            </a:r>
          </a:p>
          <a:p>
            <a:pPr>
              <a:spcBef>
                <a:spcPct val="0"/>
              </a:spcBef>
            </a:pPr>
            <a:r>
              <a:rPr lang="en-US" altLang="ja-JP" smtClean="0"/>
              <a:t>Relative risk chart uses Total Cholesterol.</a:t>
            </a:r>
          </a:p>
          <a:p>
            <a:pPr>
              <a:spcBef>
                <a:spcPct val="0"/>
              </a:spcBef>
            </a:pPr>
            <a:endParaRPr lang="en-US" smtClean="0"/>
          </a:p>
        </p:txBody>
      </p:sp>
      <p:sp>
        <p:nvSpPr>
          <p:cNvPr id="16077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EC9687C-FCAA-4156-B965-A18F628BDE81}" type="slidenum">
              <a:rPr lang="fr-FR" sz="1200">
                <a:latin typeface="Times New Roman" pitchFamily="18" charset="0"/>
              </a:rPr>
              <a:pPr algn="r"/>
              <a:t>48</a:t>
            </a:fld>
            <a:endParaRPr lang="fr-FR" sz="120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Slayt Görüntüsü Yer Tutucusu"/>
          <p:cNvSpPr>
            <a:spLocks noGrp="1" noRot="1" noChangeAspect="1" noTextEdit="1"/>
          </p:cNvSpPr>
          <p:nvPr>
            <p:ph type="sldImg"/>
          </p:nvPr>
        </p:nvSpPr>
        <p:spPr>
          <a:ln/>
        </p:spPr>
      </p:sp>
      <p:sp>
        <p:nvSpPr>
          <p:cNvPr id="158723" name="2 Not Yer Tutucusu"/>
          <p:cNvSpPr>
            <a:spLocks noGrp="1"/>
          </p:cNvSpPr>
          <p:nvPr>
            <p:ph type="body" idx="1"/>
          </p:nvPr>
        </p:nvSpPr>
        <p:spPr>
          <a:noFill/>
          <a:ln/>
        </p:spPr>
        <p:txBody>
          <a:bodyPr/>
          <a:lstStyle/>
          <a:p>
            <a:endParaRPr lang="tr-TR" smtClean="0">
              <a:cs typeface="Arial" pitchFamily="34" charset="0"/>
            </a:endParaRPr>
          </a:p>
        </p:txBody>
      </p:sp>
      <p:sp>
        <p:nvSpPr>
          <p:cNvPr id="158724" name="3 Slayt Numarası Yer Tutucusu"/>
          <p:cNvSpPr>
            <a:spLocks noGrp="1"/>
          </p:cNvSpPr>
          <p:nvPr>
            <p:ph type="sldNum" sz="quarter" idx="5"/>
          </p:nvPr>
        </p:nvSpPr>
        <p:spPr>
          <a:noFill/>
        </p:spPr>
        <p:txBody>
          <a:bodyPr/>
          <a:lstStyle/>
          <a:p>
            <a:fld id="{51A78BF2-E010-4148-8610-5B3508F236B6}" type="slidenum">
              <a:rPr lang="de-DE" smtClean="0">
                <a:cs typeface="Arial" pitchFamily="34" charset="0"/>
              </a:rPr>
              <a:pPr/>
              <a:t>49</a:t>
            </a:fld>
            <a:endParaRPr lang="de-DE" smtClean="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a:ln/>
        </p:spPr>
      </p:sp>
      <p:sp>
        <p:nvSpPr>
          <p:cNvPr id="114691" name="2 Not Yer Tutucusu"/>
          <p:cNvSpPr>
            <a:spLocks noGrp="1"/>
          </p:cNvSpPr>
          <p:nvPr>
            <p:ph type="body" idx="1"/>
          </p:nvPr>
        </p:nvSpPr>
        <p:spPr>
          <a:noFill/>
          <a:ln/>
        </p:spPr>
        <p:txBody>
          <a:bodyPr/>
          <a:lstStyle/>
          <a:p>
            <a:endParaRPr lang="tr-TR" smtClean="0"/>
          </a:p>
        </p:txBody>
      </p:sp>
      <p:sp>
        <p:nvSpPr>
          <p:cNvPr id="114692" name="3 Slayt Numarası Yer Tutucusu"/>
          <p:cNvSpPr>
            <a:spLocks noGrp="1"/>
          </p:cNvSpPr>
          <p:nvPr>
            <p:ph type="sldNum" sz="quarter" idx="5"/>
          </p:nvPr>
        </p:nvSpPr>
        <p:spPr>
          <a:noFill/>
        </p:spPr>
        <p:txBody>
          <a:bodyPr/>
          <a:lstStyle/>
          <a:p>
            <a:fld id="{9CB61D06-A9F4-4579-BF5D-DAFA5F71215B}" type="slidenum">
              <a:rPr lang="tr-TR" smtClean="0"/>
              <a:pPr/>
              <a:t>50</a:t>
            </a:fld>
            <a:endParaRPr 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Slayt Görüntüsü Yer Tutucusu"/>
          <p:cNvSpPr>
            <a:spLocks noGrp="1" noRot="1" noChangeAspect="1" noTextEdit="1"/>
          </p:cNvSpPr>
          <p:nvPr>
            <p:ph type="sldImg"/>
          </p:nvPr>
        </p:nvSpPr>
        <p:spPr>
          <a:ln/>
        </p:spPr>
      </p:sp>
      <p:sp>
        <p:nvSpPr>
          <p:cNvPr id="150531" name="2 Not Yer Tutucusu"/>
          <p:cNvSpPr>
            <a:spLocks noGrp="1"/>
          </p:cNvSpPr>
          <p:nvPr>
            <p:ph type="body" idx="1"/>
          </p:nvPr>
        </p:nvSpPr>
        <p:spPr>
          <a:noFill/>
          <a:ln/>
        </p:spPr>
        <p:txBody>
          <a:bodyPr/>
          <a:lstStyle/>
          <a:p>
            <a:endParaRPr lang="tr-TR" smtClean="0"/>
          </a:p>
        </p:txBody>
      </p:sp>
      <p:sp>
        <p:nvSpPr>
          <p:cNvPr id="150532" name="3 Slayt Numarası Yer Tutucusu"/>
          <p:cNvSpPr>
            <a:spLocks noGrp="1"/>
          </p:cNvSpPr>
          <p:nvPr>
            <p:ph type="sldNum" sz="quarter" idx="5"/>
          </p:nvPr>
        </p:nvSpPr>
        <p:spPr>
          <a:noFill/>
        </p:spPr>
        <p:txBody>
          <a:bodyPr/>
          <a:lstStyle/>
          <a:p>
            <a:fld id="{6FE1F120-7115-40D8-A5F5-80D0D85A187A}" type="slidenum">
              <a:rPr lang="tr-TR" smtClean="0"/>
              <a:pPr/>
              <a:t>51</a:t>
            </a:fld>
            <a:endParaRPr 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Slayt Görüntüsü Yer Tutucusu"/>
          <p:cNvSpPr>
            <a:spLocks noGrp="1" noRot="1" noChangeAspect="1" noTextEdit="1"/>
          </p:cNvSpPr>
          <p:nvPr>
            <p:ph type="sldImg"/>
          </p:nvPr>
        </p:nvSpPr>
        <p:spPr>
          <a:ln/>
        </p:spPr>
      </p:sp>
      <p:sp>
        <p:nvSpPr>
          <p:cNvPr id="151555" name="2 Not Yer Tutucusu"/>
          <p:cNvSpPr>
            <a:spLocks noGrp="1"/>
          </p:cNvSpPr>
          <p:nvPr>
            <p:ph type="body" idx="1"/>
          </p:nvPr>
        </p:nvSpPr>
        <p:spPr>
          <a:noFill/>
          <a:ln/>
        </p:spPr>
        <p:txBody>
          <a:bodyPr/>
          <a:lstStyle/>
          <a:p>
            <a:endParaRPr lang="tr-TR" smtClean="0"/>
          </a:p>
        </p:txBody>
      </p:sp>
      <p:sp>
        <p:nvSpPr>
          <p:cNvPr id="151556" name="3 Slayt Numarası Yer Tutucusu"/>
          <p:cNvSpPr>
            <a:spLocks noGrp="1"/>
          </p:cNvSpPr>
          <p:nvPr>
            <p:ph type="sldNum" sz="quarter" idx="5"/>
          </p:nvPr>
        </p:nvSpPr>
        <p:spPr>
          <a:noFill/>
        </p:spPr>
        <p:txBody>
          <a:bodyPr/>
          <a:lstStyle/>
          <a:p>
            <a:fld id="{91995394-C117-4B20-ABAE-DB2C16EF9C4F}" type="slidenum">
              <a:rPr lang="tr-TR" smtClean="0"/>
              <a:pPr/>
              <a:t>52</a:t>
            </a:fld>
            <a:endParaRPr 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Slayt Görüntüsü Yer Tutucusu"/>
          <p:cNvSpPr>
            <a:spLocks noGrp="1" noRot="1" noChangeAspect="1" noTextEdit="1"/>
          </p:cNvSpPr>
          <p:nvPr>
            <p:ph type="sldImg"/>
          </p:nvPr>
        </p:nvSpPr>
        <p:spPr>
          <a:ln/>
        </p:spPr>
      </p:sp>
      <p:sp>
        <p:nvSpPr>
          <p:cNvPr id="147459" name="2 Not Yer Tutucusu"/>
          <p:cNvSpPr>
            <a:spLocks noGrp="1"/>
          </p:cNvSpPr>
          <p:nvPr>
            <p:ph type="body" idx="1"/>
          </p:nvPr>
        </p:nvSpPr>
        <p:spPr>
          <a:noFill/>
          <a:ln/>
        </p:spPr>
        <p:txBody>
          <a:bodyPr/>
          <a:lstStyle/>
          <a:p>
            <a:endParaRPr lang="tr-TR" smtClean="0"/>
          </a:p>
        </p:txBody>
      </p:sp>
      <p:sp>
        <p:nvSpPr>
          <p:cNvPr id="147460" name="3 Slayt Numarası Yer Tutucusu"/>
          <p:cNvSpPr>
            <a:spLocks noGrp="1"/>
          </p:cNvSpPr>
          <p:nvPr>
            <p:ph type="sldNum" sz="quarter" idx="5"/>
          </p:nvPr>
        </p:nvSpPr>
        <p:spPr>
          <a:noFill/>
        </p:spPr>
        <p:txBody>
          <a:bodyPr/>
          <a:lstStyle/>
          <a:p>
            <a:fld id="{43D9001C-2684-4856-9FD1-BDBD1BFD5783}" type="slidenum">
              <a:rPr lang="tr-TR" smtClean="0"/>
              <a:pPr/>
              <a:t>58</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a:ln/>
        </p:spPr>
      </p:sp>
      <p:sp>
        <p:nvSpPr>
          <p:cNvPr id="112643" name="2 Not Yer Tutucusu"/>
          <p:cNvSpPr>
            <a:spLocks noGrp="1"/>
          </p:cNvSpPr>
          <p:nvPr>
            <p:ph type="body" idx="1"/>
          </p:nvPr>
        </p:nvSpPr>
        <p:spPr>
          <a:noFill/>
          <a:ln/>
        </p:spPr>
        <p:txBody>
          <a:bodyPr/>
          <a:lstStyle/>
          <a:p>
            <a:endParaRPr lang="tr-TR" smtClean="0"/>
          </a:p>
        </p:txBody>
      </p:sp>
      <p:sp>
        <p:nvSpPr>
          <p:cNvPr id="112644" name="3 Slayt Numarası Yer Tutucusu"/>
          <p:cNvSpPr>
            <a:spLocks noGrp="1"/>
          </p:cNvSpPr>
          <p:nvPr>
            <p:ph type="sldNum" sz="quarter" idx="5"/>
          </p:nvPr>
        </p:nvSpPr>
        <p:spPr>
          <a:noFill/>
        </p:spPr>
        <p:txBody>
          <a:bodyPr/>
          <a:lstStyle/>
          <a:p>
            <a:fld id="{3457148E-DAE9-4F28-9BAC-C087C00F0D07}" type="slidenum">
              <a:rPr lang="tr-TR" smtClean="0"/>
              <a:pPr/>
              <a:t>5</a:t>
            </a:fld>
            <a:endParaRPr lang="tr-T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a:ln/>
        </p:spPr>
      </p:sp>
      <p:sp>
        <p:nvSpPr>
          <p:cNvPr id="119811" name="2 Not Yer Tutucusu"/>
          <p:cNvSpPr>
            <a:spLocks noGrp="1"/>
          </p:cNvSpPr>
          <p:nvPr>
            <p:ph type="body" idx="1"/>
          </p:nvPr>
        </p:nvSpPr>
        <p:spPr>
          <a:noFill/>
          <a:ln/>
        </p:spPr>
        <p:txBody>
          <a:bodyPr/>
          <a:lstStyle/>
          <a:p>
            <a:endParaRPr lang="tr-TR" smtClean="0"/>
          </a:p>
        </p:txBody>
      </p:sp>
      <p:sp>
        <p:nvSpPr>
          <p:cNvPr id="119812" name="3 Slayt Numarası Yer Tutucusu"/>
          <p:cNvSpPr>
            <a:spLocks noGrp="1"/>
          </p:cNvSpPr>
          <p:nvPr>
            <p:ph type="sldNum" sz="quarter" idx="5"/>
          </p:nvPr>
        </p:nvSpPr>
        <p:spPr>
          <a:noFill/>
        </p:spPr>
        <p:txBody>
          <a:bodyPr/>
          <a:lstStyle/>
          <a:p>
            <a:fld id="{0E7CCB2F-D534-4996-8104-48F7CCBBF0B0}" type="slidenum">
              <a:rPr lang="tr-TR" smtClean="0"/>
              <a:pPr/>
              <a:t>60</a:t>
            </a:fld>
            <a:endParaRPr 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Slayt Görüntüsü Yer Tutucusu"/>
          <p:cNvSpPr>
            <a:spLocks noGrp="1" noRot="1" noChangeAspect="1" noTextEdit="1"/>
          </p:cNvSpPr>
          <p:nvPr>
            <p:ph type="sldImg"/>
          </p:nvPr>
        </p:nvSpPr>
        <p:spPr>
          <a:ln/>
        </p:spPr>
      </p:sp>
      <p:sp>
        <p:nvSpPr>
          <p:cNvPr id="115715" name="2 Not Yer Tutucusu"/>
          <p:cNvSpPr>
            <a:spLocks noGrp="1"/>
          </p:cNvSpPr>
          <p:nvPr>
            <p:ph type="body" idx="1"/>
          </p:nvPr>
        </p:nvSpPr>
        <p:spPr>
          <a:noFill/>
          <a:ln/>
        </p:spPr>
        <p:txBody>
          <a:bodyPr/>
          <a:lstStyle/>
          <a:p>
            <a:endParaRPr lang="tr-TR" smtClean="0"/>
          </a:p>
        </p:txBody>
      </p:sp>
      <p:sp>
        <p:nvSpPr>
          <p:cNvPr id="115716" name="3 Slayt Numarası Yer Tutucusu"/>
          <p:cNvSpPr>
            <a:spLocks noGrp="1"/>
          </p:cNvSpPr>
          <p:nvPr>
            <p:ph type="sldNum" sz="quarter" idx="5"/>
          </p:nvPr>
        </p:nvSpPr>
        <p:spPr>
          <a:noFill/>
        </p:spPr>
        <p:txBody>
          <a:bodyPr/>
          <a:lstStyle/>
          <a:p>
            <a:fld id="{F9A5B298-F9E2-4CB4-B662-C7CCDC09AFDB}" type="slidenum">
              <a:rPr lang="tr-TR" smtClean="0"/>
              <a:pPr/>
              <a:t>61</a:t>
            </a:fld>
            <a:endParaRPr 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4CA6A143-D8DE-498D-8784-E199FAE770D7}" type="slidenum">
              <a:rPr lang="en-US" smtClean="0"/>
              <a:pPr/>
              <a:t>62</a:t>
            </a:fld>
            <a:endParaRPr lang="en-US" smtClean="0"/>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Slayt Görüntüsü Yer Tutucusu"/>
          <p:cNvSpPr>
            <a:spLocks noGrp="1" noRot="1" noChangeAspect="1" noTextEdit="1"/>
          </p:cNvSpPr>
          <p:nvPr>
            <p:ph type="sldImg"/>
          </p:nvPr>
        </p:nvSpPr>
        <p:spPr>
          <a:ln/>
        </p:spPr>
      </p:sp>
      <p:sp>
        <p:nvSpPr>
          <p:cNvPr id="116739" name="2 Not Yer Tutucusu"/>
          <p:cNvSpPr>
            <a:spLocks noGrp="1"/>
          </p:cNvSpPr>
          <p:nvPr>
            <p:ph type="body" idx="1"/>
          </p:nvPr>
        </p:nvSpPr>
        <p:spPr>
          <a:noFill/>
          <a:ln/>
        </p:spPr>
        <p:txBody>
          <a:bodyPr/>
          <a:lstStyle/>
          <a:p>
            <a:endParaRPr lang="tr-TR" smtClean="0"/>
          </a:p>
        </p:txBody>
      </p:sp>
      <p:sp>
        <p:nvSpPr>
          <p:cNvPr id="116740" name="3 Slayt Numarası Yer Tutucusu"/>
          <p:cNvSpPr>
            <a:spLocks noGrp="1"/>
          </p:cNvSpPr>
          <p:nvPr>
            <p:ph type="sldNum" sz="quarter" idx="5"/>
          </p:nvPr>
        </p:nvSpPr>
        <p:spPr>
          <a:noFill/>
        </p:spPr>
        <p:txBody>
          <a:bodyPr/>
          <a:lstStyle/>
          <a:p>
            <a:fld id="{63F00406-A357-41A4-9D35-0297E408D93D}" type="slidenum">
              <a:rPr lang="tr-TR" smtClean="0"/>
              <a:pPr/>
              <a:t>63</a:t>
            </a:fld>
            <a:endParaRPr lang="tr-T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pPr eaLnBrk="1" hangingPunct="1"/>
            <a:endParaRPr lang="en-US" smtClean="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Slayt Görüntüsü Yer Tutucusu"/>
          <p:cNvSpPr>
            <a:spLocks noGrp="1" noRot="1" noChangeAspect="1" noTextEdit="1"/>
          </p:cNvSpPr>
          <p:nvPr>
            <p:ph type="sldImg"/>
          </p:nvPr>
        </p:nvSpPr>
        <p:spPr>
          <a:ln/>
        </p:spPr>
      </p:sp>
      <p:sp>
        <p:nvSpPr>
          <p:cNvPr id="180227" name="2 Not Yer Tutucusu"/>
          <p:cNvSpPr>
            <a:spLocks noGrp="1"/>
          </p:cNvSpPr>
          <p:nvPr>
            <p:ph type="body" idx="1"/>
          </p:nvPr>
        </p:nvSpPr>
        <p:spPr>
          <a:noFill/>
          <a:ln/>
        </p:spPr>
        <p:txBody>
          <a:bodyPr/>
          <a:lstStyle/>
          <a:p>
            <a:endParaRPr lang="tr-TR" smtClean="0"/>
          </a:p>
        </p:txBody>
      </p:sp>
      <p:sp>
        <p:nvSpPr>
          <p:cNvPr id="180228" name="3 Slayt Numarası Yer Tutucusu"/>
          <p:cNvSpPr>
            <a:spLocks noGrp="1"/>
          </p:cNvSpPr>
          <p:nvPr>
            <p:ph type="sldNum" sz="quarter" idx="5"/>
          </p:nvPr>
        </p:nvSpPr>
        <p:spPr>
          <a:noFill/>
        </p:spPr>
        <p:txBody>
          <a:bodyPr/>
          <a:lstStyle/>
          <a:p>
            <a:fld id="{45578D2D-B84F-4292-BAF4-7EF223E24BEB}" type="slidenum">
              <a:rPr lang="tr-TR" smtClean="0"/>
              <a:pPr/>
              <a:t>65</a:t>
            </a:fld>
            <a:endParaRPr lang="tr-T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12E77F6F-1231-4F6E-8466-EA05F1292E74}" type="slidenum">
              <a:rPr lang="en-US" smtClean="0"/>
              <a:pPr/>
              <a:t>66</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smtClean="0"/>
              <a:t>The lifestyle modifications outlined above have proven efficacy in the prevention and treatment of hypertension and recommended for all pre-hypertensive and hypertensive patients.  Lifestyle modifications are complementary to pharmacotherapy and combination of lifestyle modifications can be additive.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35D36FCA-0537-41E7-B2B0-9DD8FE94D0AB}" type="slidenum">
              <a:rPr lang="tr-TR" smtClean="0"/>
              <a:pPr/>
              <a:t>67</a:t>
            </a:fld>
            <a:endParaRPr lang="tr-TR"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Grp="1" noRot="1" noChangeAspect="1" noTextEdit="1"/>
          </p:cNvSpPr>
          <p:nvPr>
            <p:ph type="sldImg"/>
          </p:nvPr>
        </p:nvSpPr>
        <p:spPr>
          <a:ln/>
        </p:spPr>
      </p:sp>
      <p:sp>
        <p:nvSpPr>
          <p:cNvPr id="166915" name="Rectangle 5"/>
          <p:cNvSpPr>
            <a:spLocks noGrp="1"/>
          </p:cNvSpPr>
          <p:nvPr>
            <p:ph type="body" idx="1"/>
          </p:nvPr>
        </p:nvSpPr>
        <p:spPr>
          <a:noFill/>
          <a:ln/>
        </p:spPr>
        <p:txBody>
          <a:bodyPr/>
          <a:lstStyle/>
          <a:p>
            <a:pPr>
              <a:spcBef>
                <a:spcPct val="0"/>
              </a:spcBef>
            </a:pPr>
            <a:endParaRPr lang="en-CA" smtClean="0"/>
          </a:p>
        </p:txBody>
      </p:sp>
      <p:sp>
        <p:nvSpPr>
          <p:cNvPr id="16691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4" tIns="45712" rIns="91424" bIns="45712" anchor="b"/>
          <a:lstStyle/>
          <a:p>
            <a:pPr algn="r"/>
            <a:fld id="{BC9B3CF3-33B0-4685-9CBE-8034478C935E}" type="slidenum">
              <a:rPr lang="fr-FR" sz="1200">
                <a:solidFill>
                  <a:srgbClr val="000000"/>
                </a:solidFill>
                <a:latin typeface="Times New Roman" pitchFamily="18" charset="0"/>
              </a:rPr>
              <a:pPr algn="r"/>
              <a:t>68</a:t>
            </a:fld>
            <a:endParaRPr lang="fr-FR" sz="1200">
              <a:solidFill>
                <a:srgbClr val="000000"/>
              </a:solidFill>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Slayt Görüntüsü Yer Tutucusu"/>
          <p:cNvSpPr>
            <a:spLocks noGrp="1" noRot="1" noChangeAspect="1" noTextEdit="1"/>
          </p:cNvSpPr>
          <p:nvPr>
            <p:ph type="sldImg"/>
          </p:nvPr>
        </p:nvSpPr>
        <p:spPr>
          <a:ln/>
        </p:spPr>
      </p:sp>
      <p:sp>
        <p:nvSpPr>
          <p:cNvPr id="167939" name="2 Not Yer Tutucusu"/>
          <p:cNvSpPr>
            <a:spLocks noGrp="1"/>
          </p:cNvSpPr>
          <p:nvPr>
            <p:ph type="body" idx="1"/>
          </p:nvPr>
        </p:nvSpPr>
        <p:spPr>
          <a:noFill/>
          <a:ln/>
        </p:spPr>
        <p:txBody>
          <a:bodyPr/>
          <a:lstStyle/>
          <a:p>
            <a:endParaRPr lang="tr-TR" smtClean="0"/>
          </a:p>
        </p:txBody>
      </p:sp>
      <p:sp>
        <p:nvSpPr>
          <p:cNvPr id="167940" name="3 Slayt Numarası Yer Tutucusu"/>
          <p:cNvSpPr>
            <a:spLocks noGrp="1"/>
          </p:cNvSpPr>
          <p:nvPr>
            <p:ph type="sldNum" sz="quarter" idx="5"/>
          </p:nvPr>
        </p:nvSpPr>
        <p:spPr>
          <a:noFill/>
        </p:spPr>
        <p:txBody>
          <a:bodyPr/>
          <a:lstStyle/>
          <a:p>
            <a:fld id="{71C8F29A-65D1-4D85-BDE6-BF1BA3D1FC33}" type="slidenum">
              <a:rPr lang="tr-TR" smtClean="0"/>
              <a:pPr/>
              <a:t>69</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a:ln/>
        </p:spPr>
      </p:sp>
      <p:sp>
        <p:nvSpPr>
          <p:cNvPr id="110595" name="2 Not Yer Tutucusu"/>
          <p:cNvSpPr>
            <a:spLocks noGrp="1"/>
          </p:cNvSpPr>
          <p:nvPr>
            <p:ph type="body" idx="1"/>
          </p:nvPr>
        </p:nvSpPr>
        <p:spPr>
          <a:noFill/>
          <a:ln/>
        </p:spPr>
        <p:txBody>
          <a:bodyPr/>
          <a:lstStyle/>
          <a:p>
            <a:endParaRPr lang="tr-TR" smtClean="0"/>
          </a:p>
        </p:txBody>
      </p:sp>
      <p:sp>
        <p:nvSpPr>
          <p:cNvPr id="110596" name="3 Slayt Numarası Yer Tutucusu"/>
          <p:cNvSpPr>
            <a:spLocks noGrp="1"/>
          </p:cNvSpPr>
          <p:nvPr>
            <p:ph type="sldNum" sz="quarter" idx="5"/>
          </p:nvPr>
        </p:nvSpPr>
        <p:spPr>
          <a:noFill/>
        </p:spPr>
        <p:txBody>
          <a:bodyPr/>
          <a:lstStyle/>
          <a:p>
            <a:fld id="{A099BB6A-8979-4A2A-BA53-ABB1165BE1D9}" type="slidenum">
              <a:rPr lang="tr-TR" smtClean="0"/>
              <a:pPr/>
              <a:t>6</a:t>
            </a:fld>
            <a:endParaRPr lang="tr-T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Slayt Görüntüsü Yer Tutucusu"/>
          <p:cNvSpPr>
            <a:spLocks noGrp="1" noRot="1" noChangeAspect="1" noTextEdit="1"/>
          </p:cNvSpPr>
          <p:nvPr>
            <p:ph type="sldImg"/>
          </p:nvPr>
        </p:nvSpPr>
        <p:spPr>
          <a:ln/>
        </p:spPr>
      </p:sp>
      <p:sp>
        <p:nvSpPr>
          <p:cNvPr id="168963" name="2 Not Yer Tutucusu"/>
          <p:cNvSpPr>
            <a:spLocks noGrp="1"/>
          </p:cNvSpPr>
          <p:nvPr>
            <p:ph type="body" idx="1"/>
          </p:nvPr>
        </p:nvSpPr>
        <p:spPr>
          <a:noFill/>
          <a:ln/>
        </p:spPr>
        <p:txBody>
          <a:bodyPr/>
          <a:lstStyle/>
          <a:p>
            <a:endParaRPr lang="tr-TR" smtClean="0"/>
          </a:p>
        </p:txBody>
      </p:sp>
      <p:sp>
        <p:nvSpPr>
          <p:cNvPr id="168964" name="3 Slayt Numarası Yer Tutucusu"/>
          <p:cNvSpPr>
            <a:spLocks noGrp="1"/>
          </p:cNvSpPr>
          <p:nvPr>
            <p:ph type="sldNum" sz="quarter" idx="5"/>
          </p:nvPr>
        </p:nvSpPr>
        <p:spPr>
          <a:noFill/>
        </p:spPr>
        <p:txBody>
          <a:bodyPr/>
          <a:lstStyle/>
          <a:p>
            <a:fld id="{0D7D2FD7-1681-4B0E-AD15-A002CA2DAFDE}" type="slidenum">
              <a:rPr lang="tr-TR" smtClean="0"/>
              <a:pPr/>
              <a:t>70</a:t>
            </a:fld>
            <a:endParaRPr lang="tr-T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Slayt Görüntüsü Yer Tutucusu"/>
          <p:cNvSpPr>
            <a:spLocks noGrp="1" noRot="1" noChangeAspect="1" noTextEdit="1"/>
          </p:cNvSpPr>
          <p:nvPr>
            <p:ph type="sldImg"/>
          </p:nvPr>
        </p:nvSpPr>
        <p:spPr>
          <a:ln/>
        </p:spPr>
      </p:sp>
      <p:sp>
        <p:nvSpPr>
          <p:cNvPr id="169987" name="2 Not Yer Tutucusu"/>
          <p:cNvSpPr>
            <a:spLocks noGrp="1"/>
          </p:cNvSpPr>
          <p:nvPr>
            <p:ph type="body" idx="1"/>
          </p:nvPr>
        </p:nvSpPr>
        <p:spPr>
          <a:noFill/>
          <a:ln/>
        </p:spPr>
        <p:txBody>
          <a:bodyPr/>
          <a:lstStyle/>
          <a:p>
            <a:endParaRPr lang="tr-TR" smtClean="0"/>
          </a:p>
        </p:txBody>
      </p:sp>
      <p:sp>
        <p:nvSpPr>
          <p:cNvPr id="169988" name="3 Slayt Numarası Yer Tutucusu"/>
          <p:cNvSpPr>
            <a:spLocks noGrp="1"/>
          </p:cNvSpPr>
          <p:nvPr>
            <p:ph type="sldNum" sz="quarter" idx="5"/>
          </p:nvPr>
        </p:nvSpPr>
        <p:spPr>
          <a:noFill/>
        </p:spPr>
        <p:txBody>
          <a:bodyPr/>
          <a:lstStyle/>
          <a:p>
            <a:fld id="{D367F710-FB91-444C-9956-BB6A7CDF1DDA}" type="slidenum">
              <a:rPr lang="tr-TR" smtClean="0"/>
              <a:pPr/>
              <a:t>71</a:t>
            </a:fld>
            <a:endParaRPr lang="tr-T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F78434FB-8DDF-48C5-A170-28A777A57E11}" type="slidenum">
              <a:rPr lang="tr-TR" smtClean="0"/>
              <a:pPr/>
              <a:t>72</a:t>
            </a:fld>
            <a:endParaRPr lang="tr-TR"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675AF8F0-6272-46F6-94FF-8AFA8F69C791}" type="slidenum">
              <a:rPr lang="tr-TR" smtClean="0"/>
              <a:pPr/>
              <a:t>73</a:t>
            </a:fld>
            <a:endParaRPr lang="tr-TR"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F3AE3A6-56A5-4F7A-88C2-6A4AE2CF1439}" type="slidenum">
              <a:rPr lang="tr-TR" smtClean="0"/>
              <a:pPr/>
              <a:t>74</a:t>
            </a:fld>
            <a:endParaRPr lang="tr-TR"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D4614B30-7815-4C24-8313-1E47B2266584}" type="slidenum">
              <a:rPr lang="tr-TR" smtClean="0"/>
              <a:pPr/>
              <a:t>75</a:t>
            </a:fld>
            <a:endParaRPr lang="tr-TR"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657ABCF4-57E3-4390-BB96-07E9B009B58F}" type="slidenum">
              <a:rPr lang="tr-TR" smtClean="0"/>
              <a:pPr/>
              <a:t>76</a:t>
            </a:fld>
            <a:endParaRPr lang="tr-TR"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Slayt Görüntüsü Yer Tutucusu"/>
          <p:cNvSpPr>
            <a:spLocks noGrp="1" noRot="1" noChangeAspect="1" noTextEdit="1"/>
          </p:cNvSpPr>
          <p:nvPr>
            <p:ph type="sldImg"/>
          </p:nvPr>
        </p:nvSpPr>
        <p:spPr>
          <a:ln/>
        </p:spPr>
      </p:sp>
      <p:sp>
        <p:nvSpPr>
          <p:cNvPr id="176131" name="2 Not Yer Tutucusu"/>
          <p:cNvSpPr>
            <a:spLocks noGrp="1"/>
          </p:cNvSpPr>
          <p:nvPr>
            <p:ph type="body" idx="1"/>
          </p:nvPr>
        </p:nvSpPr>
        <p:spPr>
          <a:noFill/>
          <a:ln/>
        </p:spPr>
        <p:txBody>
          <a:bodyPr/>
          <a:lstStyle/>
          <a:p>
            <a:endParaRPr lang="tr-TR" smtClean="0"/>
          </a:p>
        </p:txBody>
      </p:sp>
      <p:sp>
        <p:nvSpPr>
          <p:cNvPr id="176132" name="3 Slayt Numarası Yer Tutucusu"/>
          <p:cNvSpPr>
            <a:spLocks noGrp="1"/>
          </p:cNvSpPr>
          <p:nvPr>
            <p:ph type="sldNum" sz="quarter" idx="5"/>
          </p:nvPr>
        </p:nvSpPr>
        <p:spPr>
          <a:noFill/>
        </p:spPr>
        <p:txBody>
          <a:bodyPr/>
          <a:lstStyle/>
          <a:p>
            <a:fld id="{2ED92101-58BB-49BF-A536-27ED00A3DEC6}" type="slidenum">
              <a:rPr lang="tr-TR" smtClean="0"/>
              <a:pPr/>
              <a:t>77</a:t>
            </a:fld>
            <a:endParaRPr lang="tr-T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17E4D9F0-6FAA-4862-B8C4-698EC68AFC15}" type="slidenum">
              <a:rPr lang="en-US" smtClean="0">
                <a:solidFill>
                  <a:srgbClr val="000000"/>
                </a:solidFill>
                <a:cs typeface="Arial" pitchFamily="34" charset="0"/>
              </a:rPr>
              <a:pPr/>
              <a:t>78</a:t>
            </a:fld>
            <a:endParaRPr lang="en-US" smtClean="0">
              <a:solidFill>
                <a:srgbClr val="000000"/>
              </a:solidFill>
              <a:cs typeface="Arial" pitchFamily="34" charset="0"/>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tr-TR" smtClean="0">
              <a:cs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874E3089-A9E2-452D-9CE1-9C2D3417A7C0}" type="slidenum">
              <a:rPr lang="fr-FR" sz="1200">
                <a:solidFill>
                  <a:srgbClr val="000000"/>
                </a:solidFill>
                <a:latin typeface="Times New Roman" pitchFamily="18" charset="0"/>
              </a:rPr>
              <a:pPr algn="r"/>
              <a:t>79</a:t>
            </a:fld>
            <a:endParaRPr lang="fr-FR" sz="1200">
              <a:solidFill>
                <a:srgbClr val="000000"/>
              </a:solidFill>
              <a:latin typeface="Times New Roman" pitchFamily="18" charset="0"/>
            </a:endParaRPr>
          </a:p>
        </p:txBody>
      </p:sp>
      <p:sp>
        <p:nvSpPr>
          <p:cNvPr id="163843" name="Rectangle 5"/>
          <p:cNvSpPr>
            <a:spLocks noGrp="1" noRot="1" noChangeAspect="1" noTextEdit="1"/>
          </p:cNvSpPr>
          <p:nvPr>
            <p:ph type="sldImg"/>
          </p:nvPr>
        </p:nvSpPr>
        <p:spPr>
          <a:ln/>
        </p:spPr>
      </p:sp>
      <p:sp>
        <p:nvSpPr>
          <p:cNvPr id="163844" name="Rectangle 6"/>
          <p:cNvSpPr>
            <a:spLocks noGrp="1"/>
          </p:cNvSpPr>
          <p:nvPr>
            <p:ph type="body" idx="1"/>
          </p:nvPr>
        </p:nvSpPr>
        <p:spPr>
          <a:noFill/>
          <a:ln/>
        </p:spPr>
        <p:txBody>
          <a:bodyPr/>
          <a:lstStyle/>
          <a:p>
            <a:pPr>
              <a:spcBef>
                <a:spcPct val="0"/>
              </a:spcBef>
            </a:pPr>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A77AD08-C8D1-4466-B605-1ECFA80DC6B2}" type="slidenum">
              <a:rPr lang="en-US" smtClean="0"/>
              <a:pPr/>
              <a:t>7</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r>
              <a:rPr lang="en-US" smtClean="0"/>
              <a:t>The prevalence of hypertension in a representative sample from NHANES III demonstrates that approximately 25% of the U.S. adult population has hypertension and its prevalence increases steadily with advancing age. </a:t>
            </a:r>
          </a:p>
          <a:p>
            <a:pPr eaLnBrk="1" hangingPunct="1"/>
            <a:endParaRPr lang="en-US" smtClean="0"/>
          </a:p>
          <a:p>
            <a:pPr eaLnBrk="1" hangingPunct="1"/>
            <a:endParaRPr lang="en-US" smtClean="0">
              <a:cs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BB219F8E-C525-46F5-A10F-F18D23A1D772}" type="slidenum">
              <a:rPr lang="tr-TR" smtClean="0"/>
              <a:pPr/>
              <a:t>80</a:t>
            </a:fld>
            <a:endParaRPr lang="tr-TR"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Slayt Görüntüsü Yer Tutucusu"/>
          <p:cNvSpPr>
            <a:spLocks noGrp="1" noRot="1" noChangeAspect="1" noTextEdit="1"/>
          </p:cNvSpPr>
          <p:nvPr>
            <p:ph type="sldImg"/>
          </p:nvPr>
        </p:nvSpPr>
        <p:spPr>
          <a:ln/>
        </p:spPr>
      </p:sp>
      <p:sp>
        <p:nvSpPr>
          <p:cNvPr id="179203" name="2 Not Yer Tutucusu"/>
          <p:cNvSpPr>
            <a:spLocks noGrp="1"/>
          </p:cNvSpPr>
          <p:nvPr>
            <p:ph type="body" idx="1"/>
          </p:nvPr>
        </p:nvSpPr>
        <p:spPr>
          <a:noFill/>
          <a:ln/>
        </p:spPr>
        <p:txBody>
          <a:bodyPr/>
          <a:lstStyle/>
          <a:p>
            <a:endParaRPr lang="tr-TR" smtClean="0"/>
          </a:p>
        </p:txBody>
      </p:sp>
      <p:sp>
        <p:nvSpPr>
          <p:cNvPr id="179204" name="3 Slayt Numarası Yer Tutucusu"/>
          <p:cNvSpPr>
            <a:spLocks noGrp="1"/>
          </p:cNvSpPr>
          <p:nvPr>
            <p:ph type="sldNum" sz="quarter" idx="5"/>
          </p:nvPr>
        </p:nvSpPr>
        <p:spPr>
          <a:noFill/>
        </p:spPr>
        <p:txBody>
          <a:bodyPr/>
          <a:lstStyle/>
          <a:p>
            <a:fld id="{25929ED8-2FDC-4745-A79F-A72F93CF4864}" type="slidenum">
              <a:rPr lang="tr-TR" smtClean="0"/>
              <a:pPr/>
              <a:t>81</a:t>
            </a:fld>
            <a:endParaRPr lang="tr-T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3B2A79E5-E8DB-4228-983F-746490C1BB01}" type="slidenum">
              <a:rPr lang="tr-TR" smtClean="0"/>
              <a:pPr/>
              <a:t>82</a:t>
            </a:fld>
            <a:endParaRPr lang="tr-TR" smtClean="0"/>
          </a:p>
        </p:txBody>
      </p:sp>
      <p:sp>
        <p:nvSpPr>
          <p:cNvPr id="1863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7A763CC6-320F-4EEA-BD87-5AA92CADAA3F}" type="slidenum">
              <a:rPr lang="fr-FR" sz="1200">
                <a:latin typeface="Times New Roman" pitchFamily="18" charset="0"/>
              </a:rPr>
              <a:pPr algn="r" eaLnBrk="0" hangingPunct="0"/>
              <a:t>82</a:t>
            </a:fld>
            <a:endParaRPr lang="fr-FR" sz="1200">
              <a:latin typeface="Times New Roman" pitchFamily="18"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xfrm>
            <a:off x="914400" y="4343400"/>
            <a:ext cx="5029200" cy="4114800"/>
          </a:xfrm>
          <a:noFill/>
          <a:ln/>
        </p:spPr>
        <p:txBody>
          <a:bodyPr/>
          <a:lstStyle/>
          <a:p>
            <a:pPr eaLnBrk="1" hangingPunct="1"/>
            <a:endParaRPr lang="fr-F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a:spLocks noGrp="1" noRot="1" noChangeAspect="1" noTextEdit="1"/>
          </p:cNvSpPr>
          <p:nvPr>
            <p:ph type="sldImg"/>
          </p:nvPr>
        </p:nvSpPr>
        <p:spPr>
          <a:ln/>
        </p:spPr>
      </p:sp>
      <p:sp>
        <p:nvSpPr>
          <p:cNvPr id="181251" name="Rectangle 7"/>
          <p:cNvSpPr>
            <a:spLocks noGrp="1"/>
          </p:cNvSpPr>
          <p:nvPr>
            <p:ph type="body" idx="1"/>
          </p:nvPr>
        </p:nvSpPr>
        <p:spPr>
          <a:noFill/>
          <a:ln/>
        </p:spPr>
        <p:txBody>
          <a:bodyPr/>
          <a:lstStyle/>
          <a:p>
            <a:pPr>
              <a:spcBef>
                <a:spcPct val="0"/>
              </a:spcBef>
            </a:pPr>
            <a:r>
              <a:rPr lang="en-US" smtClean="0"/>
              <a:t>This slide shows the percentages of ALLHAT participants who achieved the goal BP (green line for Canada, yellow for the USA) &lt;140/90 mm Hg among those attending follow-up visits. The proportion of patients who were prescribed 1, 2, or </a:t>
            </a:r>
            <a:r>
              <a:rPr lang="en-US" smtClean="0">
                <a:sym typeface="Symbol" pitchFamily="18" charset="2"/>
              </a:rPr>
              <a:t></a:t>
            </a:r>
            <a:r>
              <a:rPr lang="en-US" smtClean="0"/>
              <a:t>3 drugs to achieve goal BP are shown. The number of patients requiring multiple drugs increased every year during the study. By the end of the study, 63% of patients were on 2 or more antihypertensive agents. Patients included in the study were aged 55 and above who had stage 1 or 2 hypertension with at least 1 additional risk factor for CHD events. </a:t>
            </a:r>
          </a:p>
          <a:p>
            <a:pPr>
              <a:spcBef>
                <a:spcPct val="0"/>
              </a:spcBef>
            </a:pPr>
            <a:endParaRPr lang="en-US" smtClean="0"/>
          </a:p>
          <a:p>
            <a:pPr>
              <a:spcBef>
                <a:spcPct val="0"/>
              </a:spcBef>
            </a:pPr>
            <a:r>
              <a:rPr lang="en-US" smtClean="0"/>
              <a:t>Reference:</a:t>
            </a:r>
          </a:p>
          <a:p>
            <a:pPr marL="406400" lvl="1" indent="-227013" algn="just">
              <a:spcBef>
                <a:spcPct val="0"/>
              </a:spcBef>
              <a:buFontTx/>
              <a:buAutoNum type="arabicPeriod"/>
            </a:pPr>
            <a:r>
              <a:rPr lang="en-US" smtClean="0"/>
              <a:t>Cushman WC, Ford CE, Cutler JA, et al, for the ALLHAT Collaborative Research Group. Success and predictors of blood pressure control in diverse North American settings: the Antihypertensive and Lipid-Lowering Treatment to Prevent Heart Attack Trial (ALLHAT). </a:t>
            </a:r>
            <a:r>
              <a:rPr lang="en-US" i="1" smtClean="0"/>
              <a:t>J Clin Hypertens</a:t>
            </a:r>
            <a:r>
              <a:rPr lang="en-US" smtClean="0"/>
              <a:t>. 2002;4:393-404.</a:t>
            </a:r>
          </a:p>
          <a:p>
            <a:pPr>
              <a:spcBef>
                <a:spcPct val="0"/>
              </a:spcBef>
            </a:pPr>
            <a:endParaRPr lang="en-US" smtClean="0"/>
          </a:p>
        </p:txBody>
      </p:sp>
      <p:sp>
        <p:nvSpPr>
          <p:cNvPr id="18125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0D791B26-80F2-4725-8ED3-B164B28970CA}" type="slidenum">
              <a:rPr lang="fr-FR" sz="1200">
                <a:solidFill>
                  <a:srgbClr val="000000"/>
                </a:solidFill>
                <a:latin typeface="Times New Roman" pitchFamily="18" charset="0"/>
              </a:rPr>
              <a:pPr algn="r"/>
              <a:t>83</a:t>
            </a:fld>
            <a:endParaRPr lang="fr-FR" sz="1200">
              <a:solidFill>
                <a:srgbClr val="000000"/>
              </a:solidFill>
              <a:latin typeface="Times New Roman"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DCF4CB44-AAF3-4762-98C9-D08867E9A976}" type="slidenum">
              <a:rPr lang="tr-TR" smtClean="0"/>
              <a:pPr/>
              <a:t>84</a:t>
            </a:fld>
            <a:endParaRPr lang="tr-TR" smtClean="0"/>
          </a:p>
        </p:txBody>
      </p:sp>
      <p:sp>
        <p:nvSpPr>
          <p:cNvPr id="182275" name="Rectangle 2"/>
          <p:cNvSpPr>
            <a:spLocks noGrp="1" noRot="1" noChangeAspect="1" noChangeArrowheads="1" noTextEdit="1"/>
          </p:cNvSpPr>
          <p:nvPr>
            <p:ph type="sldImg"/>
          </p:nvPr>
        </p:nvSpPr>
        <p:spPr>
          <a:xfrm>
            <a:off x="1181100" y="693738"/>
            <a:ext cx="4552950" cy="3414712"/>
          </a:xfrm>
          <a:ln/>
        </p:spPr>
      </p:sp>
      <p:sp>
        <p:nvSpPr>
          <p:cNvPr id="182276" name="Rectangle 3"/>
          <p:cNvSpPr>
            <a:spLocks noGrp="1" noChangeArrowheads="1"/>
          </p:cNvSpPr>
          <p:nvPr>
            <p:ph type="body" idx="1"/>
          </p:nvPr>
        </p:nvSpPr>
        <p:spPr>
          <a:xfrm>
            <a:off x="733425" y="4351338"/>
            <a:ext cx="5259388" cy="4098925"/>
          </a:xfrm>
          <a:noFill/>
          <a:ln/>
        </p:spPr>
        <p:txBody>
          <a:bodyPr lIns="90890" tIns="45444" rIns="90890" bIns="45444"/>
          <a:lstStyle/>
          <a:p>
            <a:pPr algn="just"/>
            <a:endParaRPr lang="tr-TR" smtClean="0">
              <a:solidFill>
                <a:srgbClr val="000000"/>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Slayt Görüntüsü Yer Tutucusu"/>
          <p:cNvSpPr>
            <a:spLocks noGrp="1" noRot="1" noChangeAspect="1" noTextEdit="1"/>
          </p:cNvSpPr>
          <p:nvPr>
            <p:ph type="sldImg"/>
          </p:nvPr>
        </p:nvSpPr>
        <p:spPr>
          <a:ln/>
        </p:spPr>
      </p:sp>
      <p:sp>
        <p:nvSpPr>
          <p:cNvPr id="184323" name="2 Not Yer Tutucusu"/>
          <p:cNvSpPr>
            <a:spLocks noGrp="1"/>
          </p:cNvSpPr>
          <p:nvPr>
            <p:ph type="body" idx="1"/>
          </p:nvPr>
        </p:nvSpPr>
        <p:spPr>
          <a:noFill/>
          <a:ln/>
        </p:spPr>
        <p:txBody>
          <a:bodyPr/>
          <a:lstStyle/>
          <a:p>
            <a:endParaRPr lang="tr-TR" smtClean="0"/>
          </a:p>
        </p:txBody>
      </p:sp>
      <p:sp>
        <p:nvSpPr>
          <p:cNvPr id="184324" name="3 Slayt Numarası Yer Tutucusu"/>
          <p:cNvSpPr>
            <a:spLocks noGrp="1"/>
          </p:cNvSpPr>
          <p:nvPr>
            <p:ph type="sldNum" sz="quarter" idx="5"/>
          </p:nvPr>
        </p:nvSpPr>
        <p:spPr>
          <a:noFill/>
        </p:spPr>
        <p:txBody>
          <a:bodyPr/>
          <a:lstStyle/>
          <a:p>
            <a:fld id="{0611D86A-0C9F-4CCA-A342-6A2E020C5579}" type="slidenum">
              <a:rPr lang="tr-TR" smtClean="0"/>
              <a:pPr/>
              <a:t>85</a:t>
            </a:fld>
            <a:endParaRPr lang="tr-TR"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AF969B27-6E0B-42B3-858C-1C9262CC7B2F}" type="slidenum">
              <a:rPr lang="en-US" smtClean="0"/>
              <a:pPr/>
              <a:t>86</a:t>
            </a:fld>
            <a:endParaRPr lang="en-US" smtClean="0"/>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tr-TR"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AF969B27-6E0B-42B3-858C-1C9262CC7B2F}" type="slidenum">
              <a:rPr lang="en-US" smtClean="0"/>
              <a:pPr/>
              <a:t>87</a:t>
            </a:fld>
            <a:endParaRPr lang="en-US" smtClean="0"/>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tr-TR"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AF969B27-6E0B-42B3-858C-1C9262CC7B2F}" type="slidenum">
              <a:rPr lang="en-US" smtClean="0"/>
              <a:pPr/>
              <a:t>88</a:t>
            </a:fld>
            <a:endParaRPr lang="en-US" smtClean="0"/>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tr-TR"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lstStyle/>
          <a:p>
            <a:pPr algn="r"/>
            <a:fld id="{9ECC46E4-1130-420A-A9C1-5C401E99293F}" type="slidenum">
              <a:rPr lang="fr-FR" sz="1200">
                <a:solidFill>
                  <a:srgbClr val="000000"/>
                </a:solidFill>
                <a:latin typeface="Times New Roman" pitchFamily="18" charset="0"/>
              </a:rPr>
              <a:pPr algn="r"/>
              <a:t>89</a:t>
            </a:fld>
            <a:endParaRPr lang="fr-FR" sz="1200">
              <a:solidFill>
                <a:srgbClr val="000000"/>
              </a:solidFill>
              <a:latin typeface="Times New Roman" pitchFamily="18" charset="0"/>
            </a:endParaRPr>
          </a:p>
        </p:txBody>
      </p:sp>
      <p:sp>
        <p:nvSpPr>
          <p:cNvPr id="185347" name="Rectangle 5"/>
          <p:cNvSpPr>
            <a:spLocks noGrp="1" noRot="1" noChangeAspect="1" noTextEdit="1"/>
          </p:cNvSpPr>
          <p:nvPr>
            <p:ph type="sldImg"/>
          </p:nvPr>
        </p:nvSpPr>
        <p:spPr>
          <a:ln/>
        </p:spPr>
      </p:sp>
      <p:sp>
        <p:nvSpPr>
          <p:cNvPr id="185348" name="Rectangle 6"/>
          <p:cNvSpPr>
            <a:spLocks noGrp="1"/>
          </p:cNvSpPr>
          <p:nvPr>
            <p:ph type="body" idx="1"/>
          </p:nvPr>
        </p:nvSpPr>
        <p:spPr>
          <a:noFill/>
          <a:ln/>
        </p:spPr>
        <p:txBody>
          <a:bodyPr/>
          <a:lstStyle/>
          <a:p>
            <a:pPr>
              <a:spcBef>
                <a:spcPct val="0"/>
              </a:spcBef>
            </a:pPr>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a:ln/>
        </p:spPr>
      </p:sp>
      <p:sp>
        <p:nvSpPr>
          <p:cNvPr id="107523" name="2 Not Yer Tutucusu"/>
          <p:cNvSpPr>
            <a:spLocks noGrp="1"/>
          </p:cNvSpPr>
          <p:nvPr>
            <p:ph type="body" idx="1"/>
          </p:nvPr>
        </p:nvSpPr>
        <p:spPr>
          <a:noFill/>
          <a:ln/>
        </p:spPr>
        <p:txBody>
          <a:bodyPr/>
          <a:lstStyle/>
          <a:p>
            <a:endParaRPr lang="tr-TR" smtClean="0"/>
          </a:p>
        </p:txBody>
      </p:sp>
      <p:sp>
        <p:nvSpPr>
          <p:cNvPr id="107524" name="3 Slayt Numarası Yer Tutucusu"/>
          <p:cNvSpPr>
            <a:spLocks noGrp="1"/>
          </p:cNvSpPr>
          <p:nvPr>
            <p:ph type="sldNum" sz="quarter" idx="5"/>
          </p:nvPr>
        </p:nvSpPr>
        <p:spPr>
          <a:noFill/>
        </p:spPr>
        <p:txBody>
          <a:bodyPr/>
          <a:lstStyle/>
          <a:p>
            <a:fld id="{D61191A9-D38C-49C5-BEF9-44DECBEE8A9C}" type="slidenum">
              <a:rPr lang="tr-TR" smtClean="0"/>
              <a:pPr/>
              <a:t>8</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a:ln/>
        </p:spPr>
      </p:sp>
      <p:sp>
        <p:nvSpPr>
          <p:cNvPr id="108547" name="2 Not Yer Tutucusu"/>
          <p:cNvSpPr>
            <a:spLocks noGrp="1"/>
          </p:cNvSpPr>
          <p:nvPr>
            <p:ph type="body" idx="1"/>
          </p:nvPr>
        </p:nvSpPr>
        <p:spPr>
          <a:noFill/>
          <a:ln/>
        </p:spPr>
        <p:txBody>
          <a:bodyPr/>
          <a:lstStyle/>
          <a:p>
            <a:endParaRPr lang="tr-TR" smtClean="0"/>
          </a:p>
        </p:txBody>
      </p:sp>
      <p:sp>
        <p:nvSpPr>
          <p:cNvPr id="108548" name="3 Slayt Numarası Yer Tutucusu"/>
          <p:cNvSpPr>
            <a:spLocks noGrp="1"/>
          </p:cNvSpPr>
          <p:nvPr>
            <p:ph type="sldNum" sz="quarter" idx="5"/>
          </p:nvPr>
        </p:nvSpPr>
        <p:spPr>
          <a:noFill/>
        </p:spPr>
        <p:txBody>
          <a:bodyPr/>
          <a:lstStyle/>
          <a:p>
            <a:fld id="{A3C9E9F7-2043-460C-92A7-1595B94A7C25}" type="slidenum">
              <a:rPr lang="tr-TR" smtClean="0"/>
              <a:pPr/>
              <a:t>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62A5B20F-5845-4FFE-97F3-613C2A7264FD}"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E3805DE-D5D9-449E-9AC6-F5EDBC1BFA3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8258797-1EB0-40B3-87AC-BCD266DA0D6C}"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F31DB5A-0D30-40C3-BB5D-9806B20D9F48}"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6FAF0FC-AF08-4A79-9F4B-A5B94D1853A5}"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85800" y="6248400"/>
            <a:ext cx="1905000" cy="45720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pPr>
              <a:defRPr/>
            </a:pPr>
            <a:fld id="{906B2E7A-A835-40BE-984E-7EA64C0BF2E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3B3D1A78-25B1-40BB-96D6-7D06693A291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3802141-5F92-4AC3-A410-8FC215F6DB9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BC93832-2D26-4745-9E31-78E645B8FEB3}"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E9565622-D56D-4403-8A3E-83A2F0013DCA}"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BA733A34-42AD-4A96-9F35-40BAC044A6F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CA0AA314-1C59-4B16-BA9A-FACC1F3F9C7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5AA9D2F-F7B1-40EC-AC8C-2CE024681FF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FAD7311-205F-4879-9087-17B65446E1E2}"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27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9BB91CF-7CC4-447B-A2B7-03A2359A1DF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Microsoft_Office_Excel_97-2003__al__ma_Sayfas_1.xls"/><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_al__ma_Sayfas_2.xls"/></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97-2003__al__ma_Sayfas_3.xls"/></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116013" y="2133600"/>
            <a:ext cx="7772400" cy="1470025"/>
          </a:xfrm>
        </p:spPr>
        <p:txBody>
          <a:bodyPr/>
          <a:lstStyle/>
          <a:p>
            <a:pPr eaLnBrk="1" hangingPunct="1"/>
            <a:r>
              <a:rPr lang="tr-TR" smtClean="0">
                <a:solidFill>
                  <a:srgbClr val="990000"/>
                </a:solidFill>
              </a:rPr>
              <a:t>Hipertansif hastaya yaklaşım</a:t>
            </a:r>
          </a:p>
        </p:txBody>
      </p:sp>
      <p:sp>
        <p:nvSpPr>
          <p:cNvPr id="7171" name="Rectangle 3"/>
          <p:cNvSpPr>
            <a:spLocks noGrp="1" noChangeArrowheads="1"/>
          </p:cNvSpPr>
          <p:nvPr>
            <p:ph type="subTitle" idx="1"/>
          </p:nvPr>
        </p:nvSpPr>
        <p:spPr/>
        <p:txBody>
          <a:bodyPr/>
          <a:lstStyle/>
          <a:p>
            <a:pPr eaLnBrk="1" hangingPunct="1"/>
            <a:endParaRPr lang="tr-TR" dirty="0" smtClean="0"/>
          </a:p>
          <a:p>
            <a:pPr eaLnBrk="1" hangingPunct="1"/>
            <a:r>
              <a:rPr lang="tr-TR" dirty="0" smtClean="0"/>
              <a:t>		</a:t>
            </a:r>
          </a:p>
          <a:p>
            <a:pPr eaLnBrk="1" hangingPunct="1"/>
            <a:r>
              <a:rPr lang="tr-TR" dirty="0" smtClean="0"/>
              <a:t>  		</a:t>
            </a:r>
            <a:r>
              <a:rPr lang="tr-TR" sz="2800" i="1" dirty="0" err="1" smtClean="0">
                <a:solidFill>
                  <a:schemeClr val="tx1">
                    <a:lumMod val="95000"/>
                    <a:lumOff val="5000"/>
                  </a:schemeClr>
                </a:solidFill>
              </a:rPr>
              <a:t>Prof.Dr</a:t>
            </a:r>
            <a:r>
              <a:rPr lang="tr-TR" sz="2800" i="1" dirty="0" smtClean="0">
                <a:solidFill>
                  <a:schemeClr val="tx1">
                    <a:lumMod val="95000"/>
                    <a:lumOff val="5000"/>
                  </a:schemeClr>
                </a:solidFill>
              </a:rPr>
              <a:t>.Gökhan </a:t>
            </a:r>
            <a:r>
              <a:rPr lang="tr-TR" sz="2800" i="1" dirty="0" err="1" smtClean="0">
                <a:solidFill>
                  <a:schemeClr val="tx1">
                    <a:lumMod val="95000"/>
                    <a:lumOff val="5000"/>
                  </a:schemeClr>
                </a:solidFill>
              </a:rPr>
              <a:t>Nergizoğlu</a:t>
            </a:r>
            <a:endParaRPr lang="tr-TR" sz="2800" i="1" dirty="0" smtClean="0">
              <a:solidFill>
                <a:schemeClr val="tx1">
                  <a:lumMod val="95000"/>
                  <a:lumOff val="5000"/>
                </a:schemeClr>
              </a:solidFill>
            </a:endParaRPr>
          </a:p>
        </p:txBody>
      </p:sp>
      <p:pic>
        <p:nvPicPr>
          <p:cNvPr id="7172" name="Picture 4"/>
          <p:cNvPicPr>
            <a:picLocks noChangeAspect="1" noChangeArrowheads="1"/>
          </p:cNvPicPr>
          <p:nvPr/>
        </p:nvPicPr>
        <p:blipFill>
          <a:blip r:embed="rId3" cstate="print"/>
          <a:srcRect/>
          <a:stretch>
            <a:fillRect/>
          </a:stretch>
        </p:blipFill>
        <p:spPr bwMode="auto">
          <a:xfrm>
            <a:off x="0" y="0"/>
            <a:ext cx="1333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256" name="Group 64"/>
          <p:cNvGraphicFramePr>
            <a:graphicFrameLocks noGrp="1"/>
          </p:cNvGraphicFramePr>
          <p:nvPr>
            <p:ph sz="half" idx="2"/>
          </p:nvPr>
        </p:nvGraphicFramePr>
        <p:xfrm>
          <a:off x="455613" y="2270125"/>
          <a:ext cx="4267200" cy="3387120"/>
        </p:xfrm>
        <a:graphic>
          <a:graphicData uri="http://schemas.openxmlformats.org/drawingml/2006/table">
            <a:tbl>
              <a:tblPr/>
              <a:tblGrid>
                <a:gridCol w="2106612"/>
                <a:gridCol w="2160588"/>
              </a:tblGrid>
              <a:tr h="46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1" i="0" u="none" strike="noStrike" cap="none" normalizeH="0" baseline="0" dirty="0" smtClean="0">
                        <a:ln>
                          <a:noFill/>
                        </a:ln>
                        <a:solidFill>
                          <a:srgbClr val="003366"/>
                        </a:solidFill>
                        <a:effectLst/>
                        <a:latin typeface="Times New Roman" pitchFamily="18" charset="0"/>
                      </a:endParaRP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SKB / DKB</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6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Optimal</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&lt;120 / 80</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lumMod val="20000"/>
                        <a:lumOff val="80000"/>
                      </a:schemeClr>
                    </a:solidFill>
                  </a:tcPr>
                </a:tc>
              </a:tr>
              <a:tr h="46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Normal</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120-129 / 80-84</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90000"/>
                      </a:schemeClr>
                    </a:solidFill>
                  </a:tcPr>
                </a:tc>
              </a:tr>
              <a:tr h="46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Sınırda hipertansiyon</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130-139 / 85-89</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90000"/>
                      </a:schemeClr>
                    </a:solidFill>
                  </a:tcPr>
                </a:tc>
              </a:tr>
              <a:tr h="46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Evre 1</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140-159 / 90-99</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r>
              <a:tr h="46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Evre 2</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160-179 / 100-109</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50000"/>
                      </a:schemeClr>
                    </a:solidFill>
                  </a:tcPr>
                </a:tc>
              </a:tr>
              <a:tr h="46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Evre 3</a:t>
                      </a:r>
                    </a:p>
                  </a:txBody>
                  <a:tcP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3366"/>
                          </a:solidFill>
                          <a:effectLst/>
                          <a:latin typeface="Arial" pitchFamily="34" charset="0"/>
                        </a:rPr>
                        <a:t>&gt; 180 / 110</a:t>
                      </a:r>
                    </a:p>
                  </a:txBody>
                  <a:tcPr anchor="ctr" anchorCtr="1"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lumMod val="50000"/>
                      </a:schemeClr>
                    </a:solidFill>
                  </a:tcPr>
                </a:tc>
              </a:tr>
            </a:tbl>
          </a:graphicData>
        </a:graphic>
      </p:graphicFrame>
      <p:sp>
        <p:nvSpPr>
          <p:cNvPr id="13340" name="AutoShape 40"/>
          <p:cNvSpPr>
            <a:spLocks noChangeArrowheads="1"/>
          </p:cNvSpPr>
          <p:nvPr/>
        </p:nvSpPr>
        <p:spPr bwMode="auto">
          <a:xfrm>
            <a:off x="5181600" y="2835275"/>
            <a:ext cx="3352800" cy="3683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864 h 21600"/>
              <a:gd name="T14" fmla="*/ 17978 w 21600"/>
              <a:gd name="T15" fmla="*/ 20736 h 21600"/>
            </a:gdLst>
            <a:ahLst/>
            <a:cxnLst>
              <a:cxn ang="T8">
                <a:pos x="T0" y="T1"/>
              </a:cxn>
              <a:cxn ang="T9">
                <a:pos x="T2" y="T3"/>
              </a:cxn>
              <a:cxn ang="T10">
                <a:pos x="T4" y="T5"/>
              </a:cxn>
              <a:cxn ang="T11">
                <a:pos x="T6" y="T7"/>
              </a:cxn>
            </a:cxnLst>
            <a:rect l="T12" t="T13" r="T14" b="T15"/>
            <a:pathLst>
              <a:path w="21600" h="21600">
                <a:moveTo>
                  <a:pt x="17663" y="0"/>
                </a:moveTo>
                <a:lnTo>
                  <a:pt x="17663" y="864"/>
                </a:lnTo>
                <a:lnTo>
                  <a:pt x="3375" y="864"/>
                </a:lnTo>
                <a:lnTo>
                  <a:pt x="3375" y="20736"/>
                </a:lnTo>
                <a:lnTo>
                  <a:pt x="17663" y="20736"/>
                </a:lnTo>
                <a:lnTo>
                  <a:pt x="17663" y="21600"/>
                </a:lnTo>
                <a:lnTo>
                  <a:pt x="21600" y="10800"/>
                </a:lnTo>
                <a:close/>
              </a:path>
              <a:path w="21600" h="21600">
                <a:moveTo>
                  <a:pt x="1350" y="864"/>
                </a:moveTo>
                <a:lnTo>
                  <a:pt x="1350" y="20736"/>
                </a:lnTo>
                <a:lnTo>
                  <a:pt x="2700" y="20736"/>
                </a:lnTo>
                <a:lnTo>
                  <a:pt x="2700" y="864"/>
                </a:lnTo>
                <a:close/>
              </a:path>
              <a:path w="21600" h="21600">
                <a:moveTo>
                  <a:pt x="0" y="864"/>
                </a:moveTo>
                <a:lnTo>
                  <a:pt x="0" y="20736"/>
                </a:lnTo>
                <a:lnTo>
                  <a:pt x="675" y="20736"/>
                </a:lnTo>
                <a:lnTo>
                  <a:pt x="675" y="864"/>
                </a:lnTo>
                <a:close/>
              </a:path>
            </a:pathLst>
          </a:custGeom>
          <a:solidFill>
            <a:schemeClr val="bg2">
              <a:lumMod val="20000"/>
              <a:lumOff val="80000"/>
            </a:schemeClr>
          </a:solidFill>
          <a:ln w="9525">
            <a:solidFill>
              <a:schemeClr val="bg2">
                <a:lumMod val="75000"/>
              </a:schemeClr>
            </a:solidFill>
            <a:miter lim="800000"/>
            <a:headEnd/>
            <a:tailEnd/>
          </a:ln>
        </p:spPr>
        <p:txBody>
          <a:bodyPr anchor="ctr">
            <a:spAutoFit/>
          </a:bodyPr>
          <a:lstStyle/>
          <a:p>
            <a:r>
              <a:rPr lang="tr-TR" sz="1600" b="1">
                <a:solidFill>
                  <a:srgbClr val="003366"/>
                </a:solidFill>
              </a:rPr>
              <a:t>NORMAL</a:t>
            </a:r>
          </a:p>
        </p:txBody>
      </p:sp>
      <p:sp>
        <p:nvSpPr>
          <p:cNvPr id="13341" name="AutoShape 41"/>
          <p:cNvSpPr>
            <a:spLocks noChangeArrowheads="1"/>
          </p:cNvSpPr>
          <p:nvPr/>
        </p:nvSpPr>
        <p:spPr bwMode="auto">
          <a:xfrm>
            <a:off x="5168900" y="3430588"/>
            <a:ext cx="3343275" cy="6207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lumMod val="90000"/>
            </a:schemeClr>
          </a:solidFill>
          <a:ln w="9525">
            <a:solidFill>
              <a:schemeClr val="bg2">
                <a:lumMod val="75000"/>
              </a:schemeClr>
            </a:solidFill>
            <a:miter lim="800000"/>
            <a:headEnd/>
            <a:tailEnd/>
          </a:ln>
        </p:spPr>
        <p:txBody>
          <a:bodyPr anchor="ctr">
            <a:spAutoFit/>
          </a:bodyPr>
          <a:lstStyle/>
          <a:p>
            <a:r>
              <a:rPr lang="tr-TR" sz="1700" b="1" dirty="0">
                <a:solidFill>
                  <a:srgbClr val="003366"/>
                </a:solidFill>
              </a:rPr>
              <a:t>PREHİPERTANSİYON</a:t>
            </a:r>
          </a:p>
        </p:txBody>
      </p:sp>
      <p:sp>
        <p:nvSpPr>
          <p:cNvPr id="13342" name="AutoShape 42"/>
          <p:cNvSpPr>
            <a:spLocks noChangeArrowheads="1"/>
          </p:cNvSpPr>
          <p:nvPr/>
        </p:nvSpPr>
        <p:spPr bwMode="auto">
          <a:xfrm>
            <a:off x="5183188" y="4414838"/>
            <a:ext cx="3351212" cy="3460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0 h 21600"/>
              <a:gd name="T14" fmla="*/ 17466 w 21600"/>
              <a:gd name="T15" fmla="*/ 21600 h 21600"/>
            </a:gdLst>
            <a:ahLst/>
            <a:cxnLst>
              <a:cxn ang="T8">
                <a:pos x="T0" y="T1"/>
              </a:cxn>
              <a:cxn ang="T9">
                <a:pos x="T2" y="T3"/>
              </a:cxn>
              <a:cxn ang="T10">
                <a:pos x="T4" y="T5"/>
              </a:cxn>
              <a:cxn ang="T11">
                <a:pos x="T6" y="T7"/>
              </a:cxn>
            </a:cxnLst>
            <a:rect l="T12" t="T13" r="T14" b="T15"/>
            <a:pathLst>
              <a:path w="21600" h="21600">
                <a:moveTo>
                  <a:pt x="17466" y="0"/>
                </a:moveTo>
                <a:lnTo>
                  <a:pt x="17466" y="0"/>
                </a:lnTo>
                <a:lnTo>
                  <a:pt x="3375" y="0"/>
                </a:lnTo>
                <a:lnTo>
                  <a:pt x="3375" y="21600"/>
                </a:lnTo>
                <a:lnTo>
                  <a:pt x="17466"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accent1">
              <a:lumMod val="75000"/>
            </a:schemeClr>
          </a:solidFill>
          <a:ln w="9525">
            <a:solidFill>
              <a:schemeClr val="bg2">
                <a:lumMod val="75000"/>
              </a:schemeClr>
            </a:solidFill>
            <a:miter lim="800000"/>
            <a:headEnd/>
            <a:tailEnd/>
          </a:ln>
        </p:spPr>
        <p:txBody>
          <a:bodyPr anchor="ctr">
            <a:spAutoFit/>
          </a:bodyPr>
          <a:lstStyle/>
          <a:p>
            <a:r>
              <a:rPr lang="tr-TR" sz="1600" b="1">
                <a:solidFill>
                  <a:srgbClr val="003366"/>
                </a:solidFill>
              </a:rPr>
              <a:t>Evre 1</a:t>
            </a:r>
          </a:p>
        </p:txBody>
      </p:sp>
      <p:sp>
        <p:nvSpPr>
          <p:cNvPr id="13343" name="AutoShape 43"/>
          <p:cNvSpPr>
            <a:spLocks noChangeArrowheads="1"/>
          </p:cNvSpPr>
          <p:nvPr/>
        </p:nvSpPr>
        <p:spPr bwMode="auto">
          <a:xfrm>
            <a:off x="5197475" y="5045075"/>
            <a:ext cx="334645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lumMod val="50000"/>
            </a:schemeClr>
          </a:solidFill>
          <a:ln w="9525">
            <a:solidFill>
              <a:schemeClr val="bg2">
                <a:lumMod val="75000"/>
              </a:schemeClr>
            </a:solidFill>
            <a:miter lim="800000"/>
            <a:headEnd/>
            <a:tailEnd/>
          </a:ln>
        </p:spPr>
        <p:txBody>
          <a:bodyPr anchor="ctr">
            <a:spAutoFit/>
          </a:bodyPr>
          <a:lstStyle/>
          <a:p>
            <a:r>
              <a:rPr lang="tr-TR" b="1">
                <a:solidFill>
                  <a:srgbClr val="003366"/>
                </a:solidFill>
              </a:rPr>
              <a:t>Evre 2</a:t>
            </a:r>
          </a:p>
        </p:txBody>
      </p:sp>
      <p:sp>
        <p:nvSpPr>
          <p:cNvPr id="13348" name="11 Metin kutusu"/>
          <p:cNvSpPr txBox="1">
            <a:spLocks noChangeArrowheads="1"/>
          </p:cNvSpPr>
          <p:nvPr/>
        </p:nvSpPr>
        <p:spPr bwMode="auto">
          <a:xfrm>
            <a:off x="1547664" y="1196752"/>
            <a:ext cx="2000250" cy="584200"/>
          </a:xfrm>
          <a:prstGeom prst="rect">
            <a:avLst/>
          </a:prstGeom>
          <a:noFill/>
          <a:ln w="3175">
            <a:solidFill>
              <a:schemeClr val="bg1">
                <a:lumMod val="50000"/>
              </a:schemeClr>
            </a:solidFill>
            <a:miter lim="800000"/>
            <a:headEnd/>
            <a:tailEnd/>
          </a:ln>
        </p:spPr>
        <p:txBody>
          <a:bodyPr>
            <a:spAutoFit/>
          </a:bodyPr>
          <a:lstStyle/>
          <a:p>
            <a:pPr algn="ctr"/>
            <a:r>
              <a:rPr lang="tr-TR" b="1" dirty="0">
                <a:solidFill>
                  <a:schemeClr val="bg1"/>
                </a:solidFill>
              </a:rPr>
              <a:t>  </a:t>
            </a:r>
            <a:r>
              <a:rPr lang="tr-TR" sz="3200" b="1" dirty="0">
                <a:solidFill>
                  <a:schemeClr val="bg1">
                    <a:lumMod val="50000"/>
                  </a:schemeClr>
                </a:solidFill>
              </a:rPr>
              <a:t>ESH</a:t>
            </a:r>
            <a:r>
              <a:rPr lang="tr-TR" sz="3200" b="1" dirty="0">
                <a:solidFill>
                  <a:schemeClr val="bg1"/>
                </a:solidFill>
              </a:rPr>
              <a:t> </a:t>
            </a:r>
            <a:r>
              <a:rPr lang="tr-TR" b="1" dirty="0">
                <a:solidFill>
                  <a:schemeClr val="bg1"/>
                </a:solidFill>
              </a:rPr>
              <a:t> </a:t>
            </a:r>
          </a:p>
        </p:txBody>
      </p:sp>
      <p:sp>
        <p:nvSpPr>
          <p:cNvPr id="13349" name="12 Metin kutusu"/>
          <p:cNvSpPr txBox="1">
            <a:spLocks noChangeArrowheads="1"/>
          </p:cNvSpPr>
          <p:nvPr/>
        </p:nvSpPr>
        <p:spPr bwMode="auto">
          <a:xfrm>
            <a:off x="5929313" y="1143000"/>
            <a:ext cx="1460500" cy="584200"/>
          </a:xfrm>
          <a:prstGeom prst="rect">
            <a:avLst/>
          </a:prstGeom>
          <a:noFill/>
          <a:ln w="3175">
            <a:solidFill>
              <a:schemeClr val="bg1">
                <a:lumMod val="50000"/>
              </a:schemeClr>
            </a:solidFill>
            <a:miter lim="800000"/>
            <a:headEnd/>
            <a:tailEnd/>
          </a:ln>
        </p:spPr>
        <p:txBody>
          <a:bodyPr wrap="none">
            <a:spAutoFit/>
          </a:bodyPr>
          <a:lstStyle/>
          <a:p>
            <a:r>
              <a:rPr lang="tr-TR" sz="3200" b="1" dirty="0">
                <a:solidFill>
                  <a:srgbClr val="990000"/>
                </a:solidFill>
              </a:rPr>
              <a:t>  </a:t>
            </a:r>
            <a:r>
              <a:rPr lang="tr-TR" sz="3200" b="1" dirty="0">
                <a:solidFill>
                  <a:schemeClr val="bg1">
                    <a:lumMod val="50000"/>
                  </a:schemeClr>
                </a:solidFill>
              </a:rPr>
              <a:t>JNC</a:t>
            </a:r>
            <a:r>
              <a:rPr lang="tr-TR" sz="3200" b="1" dirty="0">
                <a:solidFill>
                  <a:schemeClr val="bg1"/>
                </a:solidFill>
              </a:rPr>
              <a:t> </a:t>
            </a:r>
            <a:r>
              <a:rPr lang="tr-TR" sz="3200" b="1" dirty="0">
                <a:solidFill>
                  <a:srgbClr val="990000"/>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4"/>
          <p:cNvSpPr>
            <a:spLocks noChangeArrowheads="1"/>
          </p:cNvSpPr>
          <p:nvPr/>
        </p:nvSpPr>
        <p:spPr bwMode="auto">
          <a:xfrm>
            <a:off x="457200" y="457200"/>
            <a:ext cx="8229600" cy="1371600"/>
          </a:xfrm>
          <a:prstGeom prst="rect">
            <a:avLst/>
          </a:prstGeom>
          <a:noFill/>
          <a:ln w="9525">
            <a:noFill/>
            <a:miter lim="800000"/>
            <a:headEnd/>
            <a:tailEnd/>
          </a:ln>
          <a:effectLst/>
        </p:spPr>
        <p:txBody>
          <a:bodyPr anchor="ctr"/>
          <a:lstStyle/>
          <a:p>
            <a:pPr algn="ctr">
              <a:lnSpc>
                <a:spcPct val="95000"/>
              </a:lnSpc>
              <a:defRPr/>
            </a:pPr>
            <a:r>
              <a:rPr lang="tr-TR" sz="3600" dirty="0">
                <a:solidFill>
                  <a:srgbClr val="990000"/>
                </a:solidFill>
                <a:latin typeface="+mj-lt"/>
              </a:rPr>
              <a:t>4 yıllık izlemde </a:t>
            </a:r>
          </a:p>
          <a:p>
            <a:pPr algn="ctr">
              <a:lnSpc>
                <a:spcPct val="95000"/>
              </a:lnSpc>
              <a:defRPr/>
            </a:pPr>
            <a:r>
              <a:rPr lang="tr-TR" sz="3600" dirty="0">
                <a:solidFill>
                  <a:srgbClr val="990000"/>
                </a:solidFill>
                <a:latin typeface="+mj-lt"/>
              </a:rPr>
              <a:t>hipertansiyon gelişme </a:t>
            </a:r>
            <a:r>
              <a:rPr lang="tr-TR" sz="3600" dirty="0" smtClean="0">
                <a:solidFill>
                  <a:srgbClr val="990000"/>
                </a:solidFill>
                <a:latin typeface="+mj-lt"/>
              </a:rPr>
              <a:t>riski</a:t>
            </a:r>
            <a:endParaRPr lang="tr-TR" sz="3600" dirty="0">
              <a:solidFill>
                <a:srgbClr val="990000"/>
              </a:solidFill>
              <a:latin typeface="+mj-lt"/>
            </a:endParaRPr>
          </a:p>
        </p:txBody>
      </p:sp>
      <p:sp>
        <p:nvSpPr>
          <p:cNvPr id="349216" name="Text Box 32"/>
          <p:cNvSpPr txBox="1">
            <a:spLocks noChangeArrowheads="1"/>
          </p:cNvSpPr>
          <p:nvPr/>
        </p:nvSpPr>
        <p:spPr bwMode="auto">
          <a:xfrm>
            <a:off x="6228184" y="6381328"/>
            <a:ext cx="2659702" cy="253916"/>
          </a:xfrm>
          <a:prstGeom prst="rect">
            <a:avLst/>
          </a:prstGeom>
          <a:noFill/>
          <a:ln w="9525">
            <a:noFill/>
            <a:miter lim="800000"/>
            <a:headEnd/>
            <a:tailEnd/>
          </a:ln>
          <a:effectLst/>
        </p:spPr>
        <p:txBody>
          <a:bodyPr wrap="none">
            <a:spAutoFit/>
          </a:bodyPr>
          <a:lstStyle/>
          <a:p>
            <a:pPr eaLnBrk="0" hangingPunct="0">
              <a:spcBef>
                <a:spcPct val="20000"/>
              </a:spcBef>
              <a:defRPr/>
            </a:pPr>
            <a:r>
              <a:rPr lang="en-US" sz="1050" dirty="0" err="1">
                <a:effectLst>
                  <a:outerShdw blurRad="38100" dist="38100" dir="2700000" algn="tl">
                    <a:srgbClr val="C0C0C0"/>
                  </a:outerShdw>
                </a:effectLst>
                <a:latin typeface="+mj-lt"/>
              </a:rPr>
              <a:t>Vasan</a:t>
            </a:r>
            <a:r>
              <a:rPr lang="en-US" sz="1050" dirty="0">
                <a:effectLst>
                  <a:outerShdw blurRad="38100" dist="38100" dir="2700000" algn="tl">
                    <a:srgbClr val="C0C0C0"/>
                  </a:outerShdw>
                </a:effectLst>
                <a:latin typeface="+mj-lt"/>
              </a:rPr>
              <a:t> RS</a:t>
            </a:r>
            <a:r>
              <a:rPr lang="tr-TR" sz="1050" dirty="0">
                <a:effectLst>
                  <a:outerShdw blurRad="38100" dist="38100" dir="2700000" algn="tl">
                    <a:srgbClr val="C0C0C0"/>
                  </a:outerShdw>
                </a:effectLst>
                <a:latin typeface="+mj-lt"/>
              </a:rPr>
              <a:t>,</a:t>
            </a:r>
            <a:r>
              <a:rPr lang="en-US" sz="1050" dirty="0">
                <a:effectLst>
                  <a:outerShdw blurRad="38100" dist="38100" dir="2700000" algn="tl">
                    <a:srgbClr val="C0C0C0"/>
                  </a:outerShdw>
                </a:effectLst>
                <a:latin typeface="+mj-lt"/>
              </a:rPr>
              <a:t> et al. Lancet 2001</a:t>
            </a:r>
            <a:r>
              <a:rPr lang="tr-TR" sz="1050" dirty="0">
                <a:effectLst>
                  <a:outerShdw blurRad="38100" dist="38100" dir="2700000" algn="tl">
                    <a:srgbClr val="C0C0C0"/>
                  </a:outerShdw>
                </a:effectLst>
                <a:latin typeface="+mj-lt"/>
              </a:rPr>
              <a:t>;</a:t>
            </a:r>
            <a:r>
              <a:rPr lang="en-US" sz="1050" dirty="0">
                <a:effectLst>
                  <a:outerShdw blurRad="38100" dist="38100" dir="2700000" algn="tl">
                    <a:srgbClr val="C0C0C0"/>
                  </a:outerShdw>
                </a:effectLst>
                <a:latin typeface="+mj-lt"/>
              </a:rPr>
              <a:t>358</a:t>
            </a:r>
            <a:r>
              <a:rPr lang="tr-TR" sz="1050" dirty="0">
                <a:effectLst>
                  <a:outerShdw blurRad="38100" dist="38100" dir="2700000" algn="tl">
                    <a:srgbClr val="C0C0C0"/>
                  </a:outerShdw>
                </a:effectLst>
                <a:latin typeface="+mj-lt"/>
              </a:rPr>
              <a:t>:</a:t>
            </a:r>
            <a:r>
              <a:rPr lang="en-US" sz="1050" dirty="0">
                <a:effectLst>
                  <a:outerShdw blurRad="38100" dist="38100" dir="2700000" algn="tl">
                    <a:srgbClr val="C0C0C0"/>
                  </a:outerShdw>
                </a:effectLst>
                <a:latin typeface="+mj-lt"/>
              </a:rPr>
              <a:t>1682-6</a:t>
            </a:r>
            <a:endParaRPr lang="tr-TR" sz="1050" dirty="0">
              <a:effectLst>
                <a:outerShdw blurRad="38100" dist="38100" dir="2700000" algn="tl">
                  <a:srgbClr val="C0C0C0"/>
                </a:outerShdw>
              </a:effectLst>
              <a:latin typeface="+mj-lt"/>
            </a:endParaRPr>
          </a:p>
        </p:txBody>
      </p:sp>
      <p:graphicFrame>
        <p:nvGraphicFramePr>
          <p:cNvPr id="6" name="5 Diyagram"/>
          <p:cNvGraphicFramePr/>
          <p:nvPr/>
        </p:nvGraphicFramePr>
        <p:xfrm>
          <a:off x="1619672" y="2060848"/>
          <a:ext cx="609600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Dikdörtgen"/>
          <p:cNvSpPr/>
          <p:nvPr/>
        </p:nvSpPr>
        <p:spPr>
          <a:xfrm>
            <a:off x="1979712" y="4797152"/>
            <a:ext cx="1043876" cy="369332"/>
          </a:xfrm>
          <a:prstGeom prst="rect">
            <a:avLst/>
          </a:prstGeom>
        </p:spPr>
        <p:txBody>
          <a:bodyPr wrap="none">
            <a:spAutoFit/>
          </a:bodyPr>
          <a:lstStyle/>
          <a:p>
            <a:pPr lvl="0">
              <a:spcBef>
                <a:spcPct val="20000"/>
              </a:spcBef>
              <a:buClr>
                <a:schemeClr val="bg2"/>
              </a:buClr>
              <a:buSzPct val="75000"/>
            </a:pPr>
            <a:r>
              <a:rPr lang="tr-TR" b="1" dirty="0" smtClean="0">
                <a:solidFill>
                  <a:schemeClr val="bg2">
                    <a:lumMod val="50000"/>
                  </a:schemeClr>
                </a:solidFill>
              </a:rPr>
              <a:t>Optimal</a:t>
            </a:r>
          </a:p>
        </p:txBody>
      </p:sp>
      <p:sp>
        <p:nvSpPr>
          <p:cNvPr id="8" name="7 Dikdörtgen"/>
          <p:cNvSpPr/>
          <p:nvPr/>
        </p:nvSpPr>
        <p:spPr>
          <a:xfrm>
            <a:off x="4139952" y="4797152"/>
            <a:ext cx="979755" cy="369332"/>
          </a:xfrm>
          <a:prstGeom prst="rect">
            <a:avLst/>
          </a:prstGeom>
        </p:spPr>
        <p:txBody>
          <a:bodyPr wrap="none">
            <a:spAutoFit/>
          </a:bodyPr>
          <a:lstStyle/>
          <a:p>
            <a:pPr lvl="0">
              <a:spcBef>
                <a:spcPct val="20000"/>
              </a:spcBef>
              <a:buClr>
                <a:schemeClr val="bg2"/>
              </a:buClr>
              <a:buSzPct val="75000"/>
            </a:pPr>
            <a:r>
              <a:rPr lang="tr-TR" b="1" dirty="0" smtClean="0">
                <a:solidFill>
                  <a:schemeClr val="bg2">
                    <a:lumMod val="50000"/>
                  </a:schemeClr>
                </a:solidFill>
              </a:rPr>
              <a:t>Normal</a:t>
            </a:r>
          </a:p>
        </p:txBody>
      </p:sp>
      <p:sp>
        <p:nvSpPr>
          <p:cNvPr id="10" name="9 Dikdörtgen"/>
          <p:cNvSpPr/>
          <p:nvPr/>
        </p:nvSpPr>
        <p:spPr>
          <a:xfrm>
            <a:off x="5868144" y="4797152"/>
            <a:ext cx="1838965" cy="369332"/>
          </a:xfrm>
          <a:prstGeom prst="rect">
            <a:avLst/>
          </a:prstGeom>
        </p:spPr>
        <p:txBody>
          <a:bodyPr wrap="none">
            <a:spAutoFit/>
          </a:bodyPr>
          <a:lstStyle/>
          <a:p>
            <a:pPr lvl="0">
              <a:spcBef>
                <a:spcPct val="20000"/>
              </a:spcBef>
              <a:buClr>
                <a:schemeClr val="bg2"/>
              </a:buClr>
              <a:buSzPct val="75000"/>
            </a:pPr>
            <a:r>
              <a:rPr lang="tr-TR" b="1" dirty="0" smtClean="0">
                <a:solidFill>
                  <a:schemeClr val="bg2">
                    <a:lumMod val="50000"/>
                  </a:schemeClr>
                </a:solidFill>
              </a:rPr>
              <a:t>Yüksek-normal</a:t>
            </a:r>
          </a:p>
        </p:txBody>
      </p:sp>
      <p:sp>
        <p:nvSpPr>
          <p:cNvPr id="9" name="8 Metin kutusu"/>
          <p:cNvSpPr txBox="1"/>
          <p:nvPr/>
        </p:nvSpPr>
        <p:spPr>
          <a:xfrm>
            <a:off x="683568" y="3645024"/>
            <a:ext cx="595035" cy="646331"/>
          </a:xfrm>
          <a:prstGeom prst="rect">
            <a:avLst/>
          </a:prstGeom>
          <a:noFill/>
        </p:spPr>
        <p:txBody>
          <a:bodyPr wrap="none" rtlCol="0">
            <a:spAutoFit/>
          </a:bodyPr>
          <a:lstStyle/>
          <a:p>
            <a:r>
              <a:rPr lang="tr-TR" sz="3600" dirty="0" smtClean="0"/>
              <a:t>%</a:t>
            </a:r>
            <a:endParaRPr lang="tr-TR"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1"/>
          <p:cNvSpPr>
            <a:spLocks noGrp="1" noChangeArrowheads="1"/>
          </p:cNvSpPr>
          <p:nvPr>
            <p:ph type="title"/>
          </p:nvPr>
        </p:nvSpPr>
        <p:spPr/>
        <p:txBody>
          <a:bodyPr/>
          <a:lstStyle/>
          <a:p>
            <a:pPr eaLnBrk="1" hangingPunct="1"/>
            <a:endParaRPr lang="tr-TR" smtClean="0"/>
          </a:p>
        </p:txBody>
      </p:sp>
      <p:graphicFrame>
        <p:nvGraphicFramePr>
          <p:cNvPr id="52228" name="Group 4"/>
          <p:cNvGraphicFramePr>
            <a:graphicFrameLocks noGrp="1"/>
          </p:cNvGraphicFramePr>
          <p:nvPr>
            <p:ph idx="1"/>
          </p:nvPr>
        </p:nvGraphicFramePr>
        <p:xfrm>
          <a:off x="1403350" y="2133600"/>
          <a:ext cx="7283450" cy="3992564"/>
        </p:xfrm>
        <a:graphic>
          <a:graphicData uri="http://schemas.openxmlformats.org/drawingml/2006/table">
            <a:tbl>
              <a:tblPr/>
              <a:tblGrid>
                <a:gridCol w="3830638"/>
                <a:gridCol w="3452812"/>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B2C5EC"/>
                          </a:solidFill>
                          <a:effectLst/>
                          <a:latin typeface="Arial" pitchFamily="34" charset="0"/>
                        </a:rPr>
                        <a:t>Durum</a:t>
                      </a:r>
                      <a:endParaRPr kumimoji="0" lang="en-US" sz="2400" b="1" i="0" u="none" strike="noStrike" cap="none" normalizeH="0" baseline="0" dirty="0" smtClean="0">
                        <a:ln>
                          <a:noFill/>
                        </a:ln>
                        <a:solidFill>
                          <a:srgbClr val="B2C5EC"/>
                        </a:solidFill>
                        <a:effectLst/>
                        <a:latin typeface="Arial" pitchFamily="34" charset="0"/>
                      </a:endParaRP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B2C5EC"/>
                          </a:solidFill>
                          <a:effectLst/>
                          <a:latin typeface="Arial" pitchFamily="34" charset="0"/>
                        </a:rPr>
                        <a:t>Başlama Düzeyi</a:t>
                      </a:r>
                      <a:endParaRPr kumimoji="0" lang="en-US" sz="2400" b="1" i="0" u="none" strike="noStrike" cap="none" normalizeH="0" baseline="0" smtClean="0">
                        <a:ln>
                          <a:noFill/>
                        </a:ln>
                        <a:solidFill>
                          <a:srgbClr val="B2C5EC"/>
                        </a:solidFill>
                        <a:effectLst/>
                        <a:latin typeface="Arial" pitchFamily="34" charset="0"/>
                      </a:endParaRP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pitchFamily="34" charset="0"/>
                      </a:endParaRP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Diastoli</a:t>
                      </a:r>
                      <a:r>
                        <a:rPr kumimoji="0" lang="tr-TR" sz="1800" b="0" i="0" u="none" strike="noStrike" cap="none" normalizeH="0" baseline="0" smtClean="0">
                          <a:ln>
                            <a:noFill/>
                          </a:ln>
                          <a:solidFill>
                            <a:schemeClr val="tx1"/>
                          </a:solidFill>
                          <a:effectLst/>
                          <a:latin typeface="Arial" pitchFamily="34" charset="0"/>
                        </a:rPr>
                        <a:t>k</a:t>
                      </a:r>
                      <a:r>
                        <a:rPr kumimoji="0" lang="en-US" sz="1800" b="0" i="0" u="none" strike="noStrike" cap="none" normalizeH="0" baseline="0" smtClean="0">
                          <a:ln>
                            <a:noFill/>
                          </a:ln>
                          <a:solidFill>
                            <a:schemeClr val="tx1"/>
                          </a:solidFill>
                          <a:effectLst/>
                          <a:latin typeface="Arial" pitchFamily="34" charset="0"/>
                        </a:rPr>
                        <a:t> </a:t>
                      </a:r>
                      <a:r>
                        <a:rPr kumimoji="0" lang="en-US" sz="2600" b="0" i="0" u="none" strike="noStrike" cap="none" normalizeH="0" baseline="0" smtClean="0">
                          <a:ln>
                            <a:noFill/>
                          </a:ln>
                          <a:solidFill>
                            <a:schemeClr val="tx1"/>
                          </a:solidFill>
                          <a:effectLst/>
                          <a:latin typeface="Arial" pitchFamily="34" charset="0"/>
                        </a:rPr>
                        <a:t>±</a:t>
                      </a:r>
                      <a:r>
                        <a:rPr kumimoji="0" lang="en-US" sz="2800" b="0" i="0" u="none" strike="noStrike" cap="none" normalizeH="0" baseline="0" smtClean="0">
                          <a:ln>
                            <a:noFill/>
                          </a:ln>
                          <a:solidFill>
                            <a:schemeClr val="tx1"/>
                          </a:solidFill>
                          <a:effectLst/>
                          <a:latin typeface="Arial" pitchFamily="34" charset="0"/>
                        </a:rPr>
                        <a:t> </a:t>
                      </a:r>
                      <a:r>
                        <a:rPr kumimoji="0" lang="en-US" sz="1800" b="0" i="0" u="none" strike="noStrike" cap="none" normalizeH="0" baseline="0" smtClean="0">
                          <a:ln>
                            <a:noFill/>
                          </a:ln>
                          <a:solidFill>
                            <a:schemeClr val="tx1"/>
                          </a:solidFill>
                          <a:effectLst/>
                          <a:latin typeface="Arial" pitchFamily="34" charset="0"/>
                        </a:rPr>
                        <a:t>s</a:t>
                      </a:r>
                      <a:r>
                        <a:rPr kumimoji="0" lang="tr-TR" sz="1800" b="0" i="0" u="none" strike="noStrike" cap="none" normalizeH="0" baseline="0" smtClean="0">
                          <a:ln>
                            <a:noFill/>
                          </a:ln>
                          <a:solidFill>
                            <a:schemeClr val="tx1"/>
                          </a:solidFill>
                          <a:effectLst/>
                          <a:latin typeface="Arial" pitchFamily="34" charset="0"/>
                        </a:rPr>
                        <a:t>i</a:t>
                      </a:r>
                      <a:r>
                        <a:rPr kumimoji="0" lang="en-US" sz="1800" b="0" i="0" u="none" strike="noStrike" cap="none" normalizeH="0" baseline="0" smtClean="0">
                          <a:ln>
                            <a:noFill/>
                          </a:ln>
                          <a:solidFill>
                            <a:schemeClr val="tx1"/>
                          </a:solidFill>
                          <a:effectLst/>
                          <a:latin typeface="Arial" pitchFamily="34" charset="0"/>
                        </a:rPr>
                        <a:t>stoli</a:t>
                      </a:r>
                      <a:r>
                        <a:rPr kumimoji="0" lang="tr-TR" sz="1800" b="0" i="0" u="none" strike="noStrike" cap="none" normalizeH="0" baseline="0" smtClean="0">
                          <a:ln>
                            <a:noFill/>
                          </a:ln>
                          <a:solidFill>
                            <a:schemeClr val="tx1"/>
                          </a:solidFill>
                          <a:effectLst/>
                          <a:latin typeface="Arial" pitchFamily="34" charset="0"/>
                        </a:rPr>
                        <a:t>k</a:t>
                      </a:r>
                      <a:r>
                        <a:rPr kumimoji="0" lang="en-US" sz="1800" b="0" i="0" u="none" strike="noStrike" cap="none" normalizeH="0" baseline="0" smtClean="0">
                          <a:ln>
                            <a:noFill/>
                          </a:ln>
                          <a:solidFill>
                            <a:schemeClr val="tx1"/>
                          </a:solidFill>
                          <a:effectLst/>
                          <a:latin typeface="Arial" pitchFamily="34" charset="0"/>
                        </a:rPr>
                        <a:t> h</a:t>
                      </a:r>
                      <a:r>
                        <a:rPr kumimoji="0" lang="tr-TR" sz="1800" b="0" i="0" u="none" strike="noStrike" cap="none" normalizeH="0" baseline="0" smtClean="0">
                          <a:ln>
                            <a:noFill/>
                          </a:ln>
                          <a:solidFill>
                            <a:schemeClr val="tx1"/>
                          </a:solidFill>
                          <a:effectLst/>
                          <a:latin typeface="Arial" pitchFamily="34" charset="0"/>
                        </a:rPr>
                        <a:t>i</a:t>
                      </a:r>
                      <a:r>
                        <a:rPr kumimoji="0" lang="en-US" sz="1800" b="0" i="0" u="none" strike="noStrike" cap="none" normalizeH="0" baseline="0" smtClean="0">
                          <a:ln>
                            <a:noFill/>
                          </a:ln>
                          <a:solidFill>
                            <a:schemeClr val="tx1"/>
                          </a:solidFill>
                          <a:effectLst/>
                          <a:latin typeface="Arial" pitchFamily="34" charset="0"/>
                        </a:rPr>
                        <a:t>pert</a:t>
                      </a:r>
                      <a:r>
                        <a:rPr kumimoji="0" lang="tr-TR" sz="1800" b="0" i="0" u="none" strike="noStrike" cap="none" normalizeH="0" baseline="0" smtClean="0">
                          <a:ln>
                            <a:noFill/>
                          </a:ln>
                          <a:solidFill>
                            <a:schemeClr val="tx1"/>
                          </a:solidFill>
                          <a:effectLst/>
                          <a:latin typeface="Arial" pitchFamily="34" charset="0"/>
                        </a:rPr>
                        <a:t>a</a:t>
                      </a:r>
                      <a:r>
                        <a:rPr kumimoji="0" lang="en-US" sz="1800" b="0" i="0" u="none" strike="noStrike" cap="none" normalizeH="0" baseline="0" smtClean="0">
                          <a:ln>
                            <a:noFill/>
                          </a:ln>
                          <a:solidFill>
                            <a:schemeClr val="tx1"/>
                          </a:solidFill>
                          <a:effectLst/>
                          <a:latin typeface="Arial" pitchFamily="34" charset="0"/>
                        </a:rPr>
                        <a:t>nsi</a:t>
                      </a:r>
                      <a:r>
                        <a:rPr kumimoji="0" lang="tr-TR" sz="1800" b="0" i="0" u="none" strike="noStrike" cap="none" normalizeH="0" baseline="0" smtClean="0">
                          <a:ln>
                            <a:noFill/>
                          </a:ln>
                          <a:solidFill>
                            <a:schemeClr val="tx1"/>
                          </a:solidFill>
                          <a:effectLst/>
                          <a:latin typeface="Arial" pitchFamily="34" charset="0"/>
                        </a:rPr>
                        <a:t>y</a:t>
                      </a:r>
                      <a:r>
                        <a:rPr kumimoji="0" lang="en-US" sz="1800" b="0" i="0" u="none" strike="noStrike" cap="none" normalizeH="0" baseline="0" smtClean="0">
                          <a:ln>
                            <a:noFill/>
                          </a:ln>
                          <a:solidFill>
                            <a:schemeClr val="tx1"/>
                          </a:solidFill>
                          <a:effectLst/>
                          <a:latin typeface="Arial" pitchFamily="34" charset="0"/>
                        </a:rPr>
                        <a:t>on</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sym typeface="Symbol" pitchFamily="18" charset="2"/>
                        </a:rPr>
                        <a:t></a:t>
                      </a:r>
                      <a:r>
                        <a:rPr kumimoji="0" lang="en-US" sz="2200" b="0" i="0" u="none" strike="noStrike" cap="none" normalizeH="0" baseline="0" smtClean="0">
                          <a:ln>
                            <a:noFill/>
                          </a:ln>
                          <a:solidFill>
                            <a:schemeClr val="tx1"/>
                          </a:solidFill>
                          <a:effectLst/>
                          <a:latin typeface="Arial" pitchFamily="34" charset="0"/>
                        </a:rPr>
                        <a:t>140/90</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Isolated s</a:t>
                      </a:r>
                      <a:r>
                        <a:rPr kumimoji="0" lang="tr-TR" sz="1800" b="0" i="0" u="none" strike="noStrike" cap="none" normalizeH="0" baseline="0" smtClean="0">
                          <a:ln>
                            <a:noFill/>
                          </a:ln>
                          <a:solidFill>
                            <a:schemeClr val="tx1"/>
                          </a:solidFill>
                          <a:effectLst/>
                          <a:latin typeface="Arial" pitchFamily="34" charset="0"/>
                        </a:rPr>
                        <a:t>i</a:t>
                      </a:r>
                      <a:r>
                        <a:rPr kumimoji="0" lang="en-US" sz="1800" b="0" i="0" u="none" strike="noStrike" cap="none" normalizeH="0" baseline="0" smtClean="0">
                          <a:ln>
                            <a:noFill/>
                          </a:ln>
                          <a:solidFill>
                            <a:schemeClr val="tx1"/>
                          </a:solidFill>
                          <a:effectLst/>
                          <a:latin typeface="Arial" pitchFamily="34" charset="0"/>
                        </a:rPr>
                        <a:t>stoli</a:t>
                      </a:r>
                      <a:r>
                        <a:rPr kumimoji="0" lang="tr-TR" sz="1800" b="0" i="0" u="none" strike="noStrike" cap="none" normalizeH="0" baseline="0" smtClean="0">
                          <a:ln>
                            <a:noFill/>
                          </a:ln>
                          <a:solidFill>
                            <a:schemeClr val="tx1"/>
                          </a:solidFill>
                          <a:effectLst/>
                          <a:latin typeface="Arial" pitchFamily="34" charset="0"/>
                        </a:rPr>
                        <a:t>k</a:t>
                      </a:r>
                      <a:r>
                        <a:rPr kumimoji="0" lang="en-US" sz="1800" b="0" i="0" u="none" strike="noStrike" cap="none" normalizeH="0" baseline="0" smtClean="0">
                          <a:ln>
                            <a:noFill/>
                          </a:ln>
                          <a:solidFill>
                            <a:schemeClr val="tx1"/>
                          </a:solidFill>
                          <a:effectLst/>
                          <a:latin typeface="Arial" pitchFamily="34" charset="0"/>
                        </a:rPr>
                        <a:t> h</a:t>
                      </a:r>
                      <a:r>
                        <a:rPr kumimoji="0" lang="tr-TR" sz="1800" b="0" i="0" u="none" strike="noStrike" cap="none" normalizeH="0" baseline="0" smtClean="0">
                          <a:ln>
                            <a:noFill/>
                          </a:ln>
                          <a:solidFill>
                            <a:schemeClr val="tx1"/>
                          </a:solidFill>
                          <a:effectLst/>
                          <a:latin typeface="Arial" pitchFamily="34" charset="0"/>
                        </a:rPr>
                        <a:t>i</a:t>
                      </a:r>
                      <a:r>
                        <a:rPr kumimoji="0" lang="en-US" sz="1800" b="0" i="0" u="none" strike="noStrike" cap="none" normalizeH="0" baseline="0" smtClean="0">
                          <a:ln>
                            <a:noFill/>
                          </a:ln>
                          <a:solidFill>
                            <a:schemeClr val="tx1"/>
                          </a:solidFill>
                          <a:effectLst/>
                          <a:latin typeface="Arial" pitchFamily="34" charset="0"/>
                        </a:rPr>
                        <a:t>pert</a:t>
                      </a:r>
                      <a:r>
                        <a:rPr kumimoji="0" lang="tr-TR" sz="1800" b="0" i="0" u="none" strike="noStrike" cap="none" normalizeH="0" baseline="0" smtClean="0">
                          <a:ln>
                            <a:noFill/>
                          </a:ln>
                          <a:solidFill>
                            <a:schemeClr val="tx1"/>
                          </a:solidFill>
                          <a:effectLst/>
                          <a:latin typeface="Arial" pitchFamily="34" charset="0"/>
                        </a:rPr>
                        <a:t>a</a:t>
                      </a:r>
                      <a:r>
                        <a:rPr kumimoji="0" lang="en-US" sz="1800" b="0" i="0" u="none" strike="noStrike" cap="none" normalizeH="0" baseline="0" smtClean="0">
                          <a:ln>
                            <a:noFill/>
                          </a:ln>
                          <a:solidFill>
                            <a:schemeClr val="tx1"/>
                          </a:solidFill>
                          <a:effectLst/>
                          <a:latin typeface="Arial" pitchFamily="34" charset="0"/>
                        </a:rPr>
                        <a:t>nsi</a:t>
                      </a:r>
                      <a:r>
                        <a:rPr kumimoji="0" lang="tr-TR" sz="1800" b="0" i="0" u="none" strike="noStrike" cap="none" normalizeH="0" baseline="0" smtClean="0">
                          <a:ln>
                            <a:noFill/>
                          </a:ln>
                          <a:solidFill>
                            <a:schemeClr val="tx1"/>
                          </a:solidFill>
                          <a:effectLst/>
                          <a:latin typeface="Arial" pitchFamily="34" charset="0"/>
                        </a:rPr>
                        <a:t>y</a:t>
                      </a:r>
                      <a:r>
                        <a:rPr kumimoji="0" lang="en-US" sz="1800" b="0" i="0" u="none" strike="noStrike" cap="none" normalizeH="0" baseline="0" smtClean="0">
                          <a:ln>
                            <a:noFill/>
                          </a:ln>
                          <a:solidFill>
                            <a:schemeClr val="tx1"/>
                          </a:solidFill>
                          <a:effectLst/>
                          <a:latin typeface="Arial" pitchFamily="34" charset="0"/>
                        </a:rPr>
                        <a:t>on</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sym typeface="Symbol" pitchFamily="18" charset="2"/>
                        </a:rPr>
                        <a:t></a:t>
                      </a:r>
                      <a:r>
                        <a:rPr kumimoji="0" lang="en-US" sz="2200" b="0" i="0" u="none" strike="noStrike" cap="none" normalizeH="0" baseline="0" smtClean="0">
                          <a:ln>
                            <a:noFill/>
                          </a:ln>
                          <a:solidFill>
                            <a:schemeClr val="tx1"/>
                          </a:solidFill>
                          <a:effectLst/>
                          <a:latin typeface="Arial" pitchFamily="34" charset="0"/>
                        </a:rPr>
                        <a:t>160</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Diabetes</a:t>
                      </a: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sym typeface="Symbol" pitchFamily="18" charset="2"/>
                        </a:rPr>
                        <a:t></a:t>
                      </a:r>
                      <a:r>
                        <a:rPr kumimoji="0" lang="en-US" sz="2200" b="0" i="0" u="none" strike="noStrike" cap="none" normalizeH="0" baseline="0" dirty="0" smtClean="0">
                          <a:ln>
                            <a:noFill/>
                          </a:ln>
                          <a:solidFill>
                            <a:schemeClr val="tx1"/>
                          </a:solidFill>
                          <a:effectLst/>
                          <a:latin typeface="Arial" pitchFamily="34" charset="0"/>
                        </a:rPr>
                        <a:t>1</a:t>
                      </a:r>
                      <a:r>
                        <a:rPr kumimoji="0" lang="tr-TR" sz="2200" b="0" i="0" u="none" strike="noStrike" cap="none" normalizeH="0" baseline="0" dirty="0" smtClean="0">
                          <a:ln>
                            <a:noFill/>
                          </a:ln>
                          <a:solidFill>
                            <a:schemeClr val="tx1"/>
                          </a:solidFill>
                          <a:effectLst/>
                          <a:latin typeface="Arial" pitchFamily="34" charset="0"/>
                        </a:rPr>
                        <a:t>4</a:t>
                      </a:r>
                      <a:r>
                        <a:rPr kumimoji="0" lang="en-US" sz="2200" b="0" i="0" u="none" strike="noStrike" cap="none" normalizeH="0" baseline="0" dirty="0" smtClean="0">
                          <a:ln>
                            <a:noFill/>
                          </a:ln>
                          <a:solidFill>
                            <a:schemeClr val="tx1"/>
                          </a:solidFill>
                          <a:effectLst/>
                          <a:latin typeface="Arial" pitchFamily="34" charset="0"/>
                        </a:rPr>
                        <a:t>0/8</a:t>
                      </a:r>
                      <a:r>
                        <a:rPr kumimoji="0" lang="tr-TR" sz="2200" b="0" i="0" u="none" strike="noStrike" cap="none" normalizeH="0" baseline="0" dirty="0" smtClean="0">
                          <a:ln>
                            <a:noFill/>
                          </a:ln>
                          <a:solidFill>
                            <a:schemeClr val="tx1"/>
                          </a:solidFill>
                          <a:effectLst/>
                          <a:latin typeface="Arial" pitchFamily="34" charset="0"/>
                        </a:rPr>
                        <a:t>5</a:t>
                      </a:r>
                      <a:endParaRPr kumimoji="0" lang="en-US" sz="2200" b="0" i="0" u="none" strike="noStrike" cap="none" normalizeH="0" baseline="0" dirty="0" smtClean="0">
                        <a:ln>
                          <a:noFill/>
                        </a:ln>
                        <a:solidFill>
                          <a:schemeClr val="tx1"/>
                        </a:solidFill>
                        <a:effectLst/>
                        <a:latin typeface="Arial" pitchFamily="34" charset="0"/>
                      </a:endParaRP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smtClean="0">
                          <a:ln>
                            <a:noFill/>
                          </a:ln>
                          <a:solidFill>
                            <a:schemeClr val="tx1"/>
                          </a:solidFill>
                          <a:effectLst/>
                          <a:latin typeface="Arial" pitchFamily="34" charset="0"/>
                        </a:rPr>
                        <a:t>Böbrek Hastalığı</a:t>
                      </a:r>
                      <a:endParaRPr kumimoji="0" lang="en-US" sz="18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sym typeface="Symbol" pitchFamily="18" charset="2"/>
                        </a:rPr>
                        <a:t>(</a:t>
                      </a:r>
                      <a:r>
                        <a:rPr kumimoji="0" lang="en-US" sz="2200" b="0" i="0" u="none" strike="noStrike" cap="none" normalizeH="0" baseline="0" dirty="0" smtClean="0">
                          <a:ln>
                            <a:noFill/>
                          </a:ln>
                          <a:solidFill>
                            <a:schemeClr val="tx1"/>
                          </a:solidFill>
                          <a:effectLst/>
                          <a:latin typeface="Arial" pitchFamily="34" charset="0"/>
                        </a:rPr>
                        <a:t>1</a:t>
                      </a:r>
                      <a:r>
                        <a:rPr kumimoji="0" lang="tr-TR" sz="2200" b="0" i="0" u="none" strike="noStrike" cap="none" normalizeH="0" baseline="0" dirty="0" smtClean="0">
                          <a:ln>
                            <a:noFill/>
                          </a:ln>
                          <a:solidFill>
                            <a:schemeClr val="tx1"/>
                          </a:solidFill>
                          <a:effectLst/>
                          <a:latin typeface="Arial" pitchFamily="34" charset="0"/>
                        </a:rPr>
                        <a:t>4</a:t>
                      </a:r>
                      <a:r>
                        <a:rPr kumimoji="0" lang="en-US" sz="2200" b="0" i="0" u="none" strike="noStrike" cap="none" normalizeH="0" baseline="0" dirty="0" smtClean="0">
                          <a:ln>
                            <a:noFill/>
                          </a:ln>
                          <a:solidFill>
                            <a:schemeClr val="tx1"/>
                          </a:solidFill>
                          <a:effectLst/>
                          <a:latin typeface="Arial" pitchFamily="34" charset="0"/>
                        </a:rPr>
                        <a:t>0/</a:t>
                      </a:r>
                      <a:r>
                        <a:rPr kumimoji="0" lang="tr-TR" sz="2200" b="0" i="0" u="none" strike="noStrike" cap="none" normalizeH="0" baseline="0" dirty="0" smtClean="0">
                          <a:ln>
                            <a:noFill/>
                          </a:ln>
                          <a:solidFill>
                            <a:schemeClr val="tx1"/>
                          </a:solidFill>
                          <a:effectLst/>
                          <a:latin typeface="Arial" pitchFamily="34" charset="0"/>
                        </a:rPr>
                        <a:t>9</a:t>
                      </a:r>
                      <a:r>
                        <a:rPr kumimoji="0" lang="en-US" sz="2200" b="0" i="0" u="none" strike="noStrike" cap="none" normalizeH="0" baseline="0" dirty="0" smtClean="0">
                          <a:ln>
                            <a:noFill/>
                          </a:ln>
                          <a:solidFill>
                            <a:schemeClr val="tx1"/>
                          </a:solidFill>
                          <a:effectLst/>
                          <a:latin typeface="Arial" pitchFamily="34" charset="0"/>
                        </a:rPr>
                        <a:t>0)</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Proteinuri &gt;1 g/</a:t>
                      </a:r>
                      <a:r>
                        <a:rPr kumimoji="0" lang="tr-TR" sz="1800" b="0" i="0" u="none" strike="noStrike" cap="none" normalizeH="0" baseline="0" smtClean="0">
                          <a:ln>
                            <a:noFill/>
                          </a:ln>
                          <a:solidFill>
                            <a:schemeClr val="tx1"/>
                          </a:solidFill>
                          <a:effectLst/>
                          <a:latin typeface="Arial" pitchFamily="34" charset="0"/>
                        </a:rPr>
                        <a:t>gün</a:t>
                      </a:r>
                      <a:endParaRPr kumimoji="0" lang="en-US" sz="1800" b="0" i="0" u="none" strike="noStrike" cap="none" normalizeH="0" baseline="0" smtClean="0">
                        <a:ln>
                          <a:noFill/>
                        </a:ln>
                        <a:solidFill>
                          <a:schemeClr val="tx1"/>
                        </a:solidFill>
                        <a:effectLst/>
                        <a:latin typeface="Arial" pitchFamily="34" charset="0"/>
                      </a:endParaRPr>
                    </a:p>
                  </a:txBody>
                  <a:tcPr horzOverflow="overflow">
                    <a:lnL cap="flat">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sym typeface="Symbol" pitchFamily="18" charset="2"/>
                        </a:rPr>
                        <a:t>(</a:t>
                      </a:r>
                      <a:r>
                        <a:rPr kumimoji="0" lang="en-US" sz="2200" b="0" i="0" u="none" strike="noStrike" cap="none" normalizeH="0" baseline="0" smtClean="0">
                          <a:ln>
                            <a:noFill/>
                          </a:ln>
                          <a:solidFill>
                            <a:schemeClr val="tx1"/>
                          </a:solidFill>
                          <a:effectLst/>
                          <a:latin typeface="Arial" pitchFamily="34" charset="0"/>
                        </a:rPr>
                        <a:t>125/75)</a:t>
                      </a:r>
                    </a:p>
                  </a:txBody>
                  <a:tcPr horzOverflow="overflow">
                    <a:lnL>
                      <a:noFill/>
                    </a:lnL>
                    <a:lnR cap="flat">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pic>
        <p:nvPicPr>
          <p:cNvPr id="16410" name="Picture 43"/>
          <p:cNvPicPr>
            <a:picLocks noChangeAspect="1" noChangeArrowheads="1"/>
          </p:cNvPicPr>
          <p:nvPr/>
        </p:nvPicPr>
        <p:blipFill>
          <a:blip r:embed="rId3" cstate="print"/>
          <a:srcRect/>
          <a:stretch>
            <a:fillRect/>
          </a:stretch>
        </p:blipFill>
        <p:spPr bwMode="auto">
          <a:xfrm>
            <a:off x="0" y="0"/>
            <a:ext cx="82758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ChangeArrowheads="1"/>
          </p:cNvSpPr>
          <p:nvPr/>
        </p:nvSpPr>
        <p:spPr bwMode="auto">
          <a:xfrm>
            <a:off x="214313" y="285750"/>
            <a:ext cx="8697912" cy="935038"/>
          </a:xfrm>
          <a:prstGeom prst="rect">
            <a:avLst/>
          </a:prstGeom>
          <a:noFill/>
          <a:ln w="9525">
            <a:noFill/>
            <a:miter lim="800000"/>
            <a:headEnd/>
            <a:tailEnd/>
          </a:ln>
        </p:spPr>
        <p:txBody>
          <a:bodyPr anchor="ctr"/>
          <a:lstStyle/>
          <a:p>
            <a:pPr algn="ctr" fontAlgn="auto">
              <a:lnSpc>
                <a:spcPct val="95000"/>
              </a:lnSpc>
              <a:spcBef>
                <a:spcPts val="0"/>
              </a:spcBef>
              <a:spcAft>
                <a:spcPts val="0"/>
              </a:spcAft>
              <a:defRPr/>
            </a:pPr>
            <a:r>
              <a:rPr lang="tr-TR" sz="4000" dirty="0" smtClean="0">
                <a:solidFill>
                  <a:srgbClr val="990000"/>
                </a:solidFill>
                <a:latin typeface="Calibri" pitchFamily="34" charset="0"/>
              </a:rPr>
              <a:t>Kan basıncı yüksek saptanan hastanın </a:t>
            </a:r>
            <a:r>
              <a:rPr lang="tr-TR" sz="4000" dirty="0">
                <a:solidFill>
                  <a:srgbClr val="990000"/>
                </a:solidFill>
                <a:latin typeface="Calibri" pitchFamily="34" charset="0"/>
              </a:rPr>
              <a:t>değerlendirilmesi</a:t>
            </a:r>
          </a:p>
        </p:txBody>
      </p:sp>
      <p:sp>
        <p:nvSpPr>
          <p:cNvPr id="1556483" name="Text Box 3"/>
          <p:cNvSpPr txBox="1">
            <a:spLocks noChangeArrowheads="1"/>
          </p:cNvSpPr>
          <p:nvPr/>
        </p:nvSpPr>
        <p:spPr bwMode="auto">
          <a:xfrm>
            <a:off x="1552575" y="4508500"/>
            <a:ext cx="5635625" cy="38417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1. Hipertansiyonun </a:t>
            </a:r>
            <a:r>
              <a:rPr lang="tr-TR" sz="2000" b="1" dirty="0" err="1">
                <a:solidFill>
                  <a:schemeClr val="accent2"/>
                </a:solidFill>
                <a:latin typeface="+mn-lt"/>
              </a:rPr>
              <a:t>etyolojisinin</a:t>
            </a:r>
            <a:r>
              <a:rPr lang="tr-TR" sz="2000" b="1" dirty="0">
                <a:solidFill>
                  <a:schemeClr val="accent2"/>
                </a:solidFill>
                <a:latin typeface="+mn-lt"/>
              </a:rPr>
              <a:t> araştırılması</a:t>
            </a:r>
          </a:p>
        </p:txBody>
      </p:sp>
      <p:sp>
        <p:nvSpPr>
          <p:cNvPr id="1556484" name="Text Box 4"/>
          <p:cNvSpPr txBox="1">
            <a:spLocks noChangeArrowheads="1"/>
          </p:cNvSpPr>
          <p:nvPr/>
        </p:nvSpPr>
        <p:spPr bwMode="auto">
          <a:xfrm>
            <a:off x="1546225" y="5013325"/>
            <a:ext cx="6345238" cy="6985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2. Hedef organ hasarının varlığının ve yaygınlığının</a:t>
            </a:r>
          </a:p>
          <a:p>
            <a:pPr fontAlgn="auto">
              <a:lnSpc>
                <a:spcPct val="95000"/>
              </a:lnSpc>
              <a:spcBef>
                <a:spcPts val="0"/>
              </a:spcBef>
              <a:spcAft>
                <a:spcPts val="0"/>
              </a:spcAft>
              <a:defRPr/>
            </a:pPr>
            <a:r>
              <a:rPr lang="tr-TR" sz="2000" b="1" dirty="0">
                <a:solidFill>
                  <a:schemeClr val="accent2"/>
                </a:solidFill>
                <a:latin typeface="+mn-lt"/>
              </a:rPr>
              <a:t>    değerlendirilmesi</a:t>
            </a:r>
          </a:p>
        </p:txBody>
      </p:sp>
      <p:sp>
        <p:nvSpPr>
          <p:cNvPr id="1556485" name="Text Box 5"/>
          <p:cNvSpPr txBox="1">
            <a:spLocks noChangeArrowheads="1"/>
          </p:cNvSpPr>
          <p:nvPr/>
        </p:nvSpPr>
        <p:spPr bwMode="auto">
          <a:xfrm>
            <a:off x="1546225" y="5826125"/>
            <a:ext cx="6469063" cy="6985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3. Diğer </a:t>
            </a:r>
            <a:r>
              <a:rPr lang="tr-TR" sz="2000" b="1" dirty="0" err="1">
                <a:solidFill>
                  <a:schemeClr val="accent2"/>
                </a:solidFill>
                <a:latin typeface="+mn-lt"/>
              </a:rPr>
              <a:t>kardiyovasküler</a:t>
            </a:r>
            <a:r>
              <a:rPr lang="tr-TR" sz="2000" b="1" dirty="0">
                <a:solidFill>
                  <a:schemeClr val="accent2"/>
                </a:solidFill>
                <a:latin typeface="+mn-lt"/>
              </a:rPr>
              <a:t> risk faktörleri ile eşlik eden</a:t>
            </a:r>
          </a:p>
          <a:p>
            <a:pPr fontAlgn="auto">
              <a:lnSpc>
                <a:spcPct val="95000"/>
              </a:lnSpc>
              <a:spcBef>
                <a:spcPts val="0"/>
              </a:spcBef>
              <a:spcAft>
                <a:spcPts val="0"/>
              </a:spcAft>
              <a:defRPr/>
            </a:pPr>
            <a:r>
              <a:rPr lang="tr-TR" sz="2000" b="1" dirty="0">
                <a:solidFill>
                  <a:schemeClr val="accent2"/>
                </a:solidFill>
                <a:latin typeface="+mn-lt"/>
              </a:rPr>
              <a:t>    hastalıkların araştırılması</a:t>
            </a:r>
          </a:p>
        </p:txBody>
      </p:sp>
      <p:sp>
        <p:nvSpPr>
          <p:cNvPr id="1556486" name="Text Box 6"/>
          <p:cNvSpPr txBox="1">
            <a:spLocks noChangeArrowheads="1"/>
          </p:cNvSpPr>
          <p:nvPr/>
        </p:nvSpPr>
        <p:spPr bwMode="auto">
          <a:xfrm>
            <a:off x="2051720" y="2636912"/>
            <a:ext cx="4893519" cy="1144929"/>
          </a:xfrm>
          <a:prstGeom prst="rect">
            <a:avLst/>
          </a:prstGeom>
          <a:solidFill>
            <a:schemeClr val="bg2">
              <a:lumMod val="60000"/>
              <a:lumOff val="40000"/>
            </a:schemeClr>
          </a:solidFill>
          <a:ln w="19050">
            <a:solidFill>
              <a:schemeClr val="accent6">
                <a:lumMod val="75000"/>
              </a:schemeClr>
            </a:solidFill>
            <a:miter lim="800000"/>
            <a:headEnd/>
            <a:tailEnd/>
          </a:ln>
          <a:effectLst/>
        </p:spPr>
        <p:txBody>
          <a:bodyPr wrap="none">
            <a:spAutoFit/>
          </a:bodyPr>
          <a:lstStyle/>
          <a:p>
            <a:pPr algn="ctr" fontAlgn="auto">
              <a:lnSpc>
                <a:spcPct val="95000"/>
              </a:lnSpc>
              <a:spcBef>
                <a:spcPts val="0"/>
              </a:spcBef>
              <a:spcAft>
                <a:spcPts val="0"/>
              </a:spcAft>
              <a:defRPr/>
            </a:pPr>
            <a:r>
              <a:rPr lang="tr-TR" sz="2400" b="1" dirty="0">
                <a:solidFill>
                  <a:schemeClr val="bg2">
                    <a:lumMod val="50000"/>
                  </a:schemeClr>
                </a:solidFill>
                <a:latin typeface="+mn-lt"/>
              </a:rPr>
              <a:t>ANAMNEZ</a:t>
            </a:r>
          </a:p>
          <a:p>
            <a:pPr algn="ctr" fontAlgn="auto">
              <a:lnSpc>
                <a:spcPct val="95000"/>
              </a:lnSpc>
              <a:spcBef>
                <a:spcPts val="0"/>
              </a:spcBef>
              <a:spcAft>
                <a:spcPts val="0"/>
              </a:spcAft>
              <a:defRPr/>
            </a:pPr>
            <a:r>
              <a:rPr lang="tr-TR" sz="2400" b="1" dirty="0">
                <a:solidFill>
                  <a:schemeClr val="bg2">
                    <a:lumMod val="50000"/>
                  </a:schemeClr>
                </a:solidFill>
                <a:latin typeface="+mn-lt"/>
              </a:rPr>
              <a:t>FİZİK MUAYENE</a:t>
            </a:r>
          </a:p>
          <a:p>
            <a:pPr algn="ctr" fontAlgn="auto">
              <a:lnSpc>
                <a:spcPct val="95000"/>
              </a:lnSpc>
              <a:spcBef>
                <a:spcPts val="0"/>
              </a:spcBef>
              <a:spcAft>
                <a:spcPts val="0"/>
              </a:spcAft>
              <a:defRPr/>
            </a:pPr>
            <a:r>
              <a:rPr lang="tr-TR" sz="2400" b="1" dirty="0">
                <a:solidFill>
                  <a:schemeClr val="bg2">
                    <a:lumMod val="50000"/>
                  </a:schemeClr>
                </a:solidFill>
                <a:latin typeface="+mn-lt"/>
              </a:rPr>
              <a:t>LABORATUVAR İNCELEMELERİ</a:t>
            </a:r>
          </a:p>
        </p:txBody>
      </p:sp>
      <p:sp>
        <p:nvSpPr>
          <p:cNvPr id="22535" name="AutoShape 7"/>
          <p:cNvSpPr>
            <a:spLocks noChangeArrowheads="1"/>
          </p:cNvSpPr>
          <p:nvPr/>
        </p:nvSpPr>
        <p:spPr bwMode="auto">
          <a:xfrm>
            <a:off x="2051720" y="3789040"/>
            <a:ext cx="4929188" cy="431800"/>
          </a:xfrm>
          <a:prstGeom prst="downArrow">
            <a:avLst>
              <a:gd name="adj1" fmla="val 50000"/>
              <a:gd name="adj2" fmla="val 25000"/>
            </a:avLst>
          </a:prstGeom>
          <a:solidFill>
            <a:schemeClr val="accent3"/>
          </a:solidFill>
          <a:ln w="38100">
            <a:solidFill>
              <a:schemeClr val="accent2">
                <a:lumMod val="75000"/>
              </a:schemeClr>
            </a:solidFill>
            <a:miter lim="800000"/>
            <a:headEnd/>
            <a:tailEnd/>
          </a:ln>
        </p:spPr>
        <p:txBody>
          <a:bodyPr wrap="none" anchor="ctr"/>
          <a:lstStyle/>
          <a:p>
            <a:pPr>
              <a:defRPr/>
            </a:pPr>
            <a:endParaRPr lang="tr-TR" sz="1200" b="1">
              <a:latin typeface="Calibri" pitchFamily="34" charset="0"/>
            </a:endParaRPr>
          </a:p>
        </p:txBody>
      </p:sp>
      <p:sp>
        <p:nvSpPr>
          <p:cNvPr id="1556488" name="Text Box 8"/>
          <p:cNvSpPr txBox="1">
            <a:spLocks noChangeArrowheads="1"/>
          </p:cNvSpPr>
          <p:nvPr/>
        </p:nvSpPr>
        <p:spPr bwMode="auto">
          <a:xfrm>
            <a:off x="827584" y="1340768"/>
            <a:ext cx="7477125" cy="698500"/>
          </a:xfrm>
          <a:prstGeom prst="rect">
            <a:avLst/>
          </a:prstGeom>
          <a:solidFill>
            <a:schemeClr val="bg2">
              <a:lumMod val="40000"/>
              <a:lumOff val="60000"/>
            </a:schemeClr>
          </a:solidFill>
          <a:ln w="28575">
            <a:solidFill>
              <a:schemeClr val="bg2">
                <a:lumMod val="60000"/>
                <a:lumOff val="40000"/>
              </a:schemeClr>
            </a:solidFill>
            <a:miter lim="800000"/>
            <a:headEnd/>
            <a:tailEnd/>
          </a:ln>
          <a:effectLst/>
        </p:spPr>
        <p:txBody>
          <a:bodyPr wrap="none">
            <a:spAutoFit/>
          </a:bodyPr>
          <a:lstStyle/>
          <a:p>
            <a:pPr algn="ctr" fontAlgn="auto">
              <a:lnSpc>
                <a:spcPct val="95000"/>
              </a:lnSpc>
              <a:spcBef>
                <a:spcPts val="0"/>
              </a:spcBef>
              <a:spcAft>
                <a:spcPts val="0"/>
              </a:spcAft>
              <a:defRPr/>
            </a:pPr>
            <a:r>
              <a:rPr lang="tr-TR" sz="2000" b="1" dirty="0">
                <a:solidFill>
                  <a:schemeClr val="bg2">
                    <a:lumMod val="50000"/>
                  </a:schemeClr>
                </a:solidFill>
                <a:latin typeface="+mn-lt"/>
              </a:rPr>
              <a:t>Kronik kan basıncı yüksekliğinin doğrulanması ve düzeyinin</a:t>
            </a:r>
          </a:p>
          <a:p>
            <a:pPr algn="ctr" fontAlgn="auto">
              <a:lnSpc>
                <a:spcPct val="95000"/>
              </a:lnSpc>
              <a:spcBef>
                <a:spcPts val="0"/>
              </a:spcBef>
              <a:spcAft>
                <a:spcPts val="0"/>
              </a:spcAft>
              <a:defRPr/>
            </a:pPr>
            <a:r>
              <a:rPr lang="tr-TR" sz="2000" b="1" dirty="0">
                <a:solidFill>
                  <a:schemeClr val="bg2">
                    <a:lumMod val="50000"/>
                  </a:schemeClr>
                </a:solidFill>
                <a:latin typeface="+mn-lt"/>
              </a:rPr>
              <a:t>belirlenmesi </a:t>
            </a:r>
          </a:p>
        </p:txBody>
      </p:sp>
      <p:sp>
        <p:nvSpPr>
          <p:cNvPr id="17417" name="AutoShape 9"/>
          <p:cNvSpPr>
            <a:spLocks noChangeArrowheads="1"/>
          </p:cNvSpPr>
          <p:nvPr/>
        </p:nvSpPr>
        <p:spPr bwMode="auto">
          <a:xfrm>
            <a:off x="3923928" y="2060848"/>
            <a:ext cx="1080120" cy="503808"/>
          </a:xfrm>
          <a:prstGeom prst="downArrow">
            <a:avLst>
              <a:gd name="adj1" fmla="val 50000"/>
              <a:gd name="adj2" fmla="val 25000"/>
            </a:avLst>
          </a:prstGeom>
          <a:solidFill>
            <a:schemeClr val="bg1"/>
          </a:solidFill>
          <a:ln w="28575">
            <a:solidFill>
              <a:schemeClr val="accent2">
                <a:lumMod val="75000"/>
              </a:schemeClr>
            </a:solidFill>
            <a:miter lim="800000"/>
            <a:headEnd/>
            <a:tailEnd/>
          </a:ln>
        </p:spPr>
        <p:txBody>
          <a:bodyPr wrap="none" anchor="ctr"/>
          <a:lstStyle/>
          <a:p>
            <a:endParaRPr lang="tr-TR" sz="1200" b="1">
              <a:latin typeface="Calibri" pitchFamily="34" charset="0"/>
            </a:endParaRP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dirty="0" smtClean="0">
                <a:solidFill>
                  <a:srgbClr val="990000"/>
                </a:solidFill>
              </a:rPr>
              <a:t>Amaç ve Hedef</a:t>
            </a:r>
          </a:p>
        </p:txBody>
      </p:sp>
      <p:graphicFrame>
        <p:nvGraphicFramePr>
          <p:cNvPr id="4" name="3 Diyagram"/>
          <p:cNvGraphicFramePr/>
          <p:nvPr/>
        </p:nvGraphicFramePr>
        <p:xfrm>
          <a:off x="467544" y="2492896"/>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etin kutusu"/>
          <p:cNvSpPr txBox="1"/>
          <p:nvPr/>
        </p:nvSpPr>
        <p:spPr>
          <a:xfrm>
            <a:off x="755576" y="1700808"/>
            <a:ext cx="7502375" cy="523220"/>
          </a:xfrm>
          <a:prstGeom prst="rect">
            <a:avLst/>
          </a:prstGeom>
          <a:noFill/>
        </p:spPr>
        <p:txBody>
          <a:bodyPr wrap="none" rtlCol="0">
            <a:spAutoFit/>
          </a:bodyPr>
          <a:lstStyle/>
          <a:p>
            <a:r>
              <a:rPr lang="tr-TR" sz="2800" dirty="0" smtClean="0"/>
              <a:t>Kan basıncı yüksek olarak ölçülen bir hastada</a:t>
            </a:r>
            <a:endParaRPr lang="tr-T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title"/>
          </p:nvPr>
        </p:nvSpPr>
        <p:spPr>
          <a:xfrm>
            <a:off x="971550" y="274638"/>
            <a:ext cx="7632700" cy="1143000"/>
          </a:xfrm>
        </p:spPr>
        <p:txBody>
          <a:bodyPr/>
          <a:lstStyle/>
          <a:p>
            <a:pPr eaLnBrk="1" hangingPunct="1"/>
            <a:r>
              <a:rPr lang="tr-TR" sz="4000" smtClean="0">
                <a:solidFill>
                  <a:srgbClr val="990000"/>
                </a:solidFill>
              </a:rPr>
              <a:t>Hipertansiyon Farkındalık Oranı</a:t>
            </a:r>
          </a:p>
        </p:txBody>
      </p:sp>
      <p:pic>
        <p:nvPicPr>
          <p:cNvPr id="20484"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pic>
        <p:nvPicPr>
          <p:cNvPr id="20485" name="Picture 4" descr="thp_calisma_top"/>
          <p:cNvPicPr>
            <a:picLocks noChangeAspect="1" noChangeArrowheads="1"/>
          </p:cNvPicPr>
          <p:nvPr/>
        </p:nvPicPr>
        <p:blipFill>
          <a:blip r:embed="rId4" cstate="print"/>
          <a:srcRect/>
          <a:stretch>
            <a:fillRect/>
          </a:stretch>
        </p:blipFill>
        <p:spPr bwMode="auto">
          <a:xfrm>
            <a:off x="7308304" y="1412776"/>
            <a:ext cx="1546225" cy="962025"/>
          </a:xfrm>
          <a:prstGeom prst="rect">
            <a:avLst/>
          </a:prstGeom>
          <a:noFill/>
          <a:ln w="9525">
            <a:noFill/>
            <a:miter lim="800000"/>
            <a:headEnd/>
            <a:tailEnd/>
          </a:ln>
        </p:spPr>
      </p:pic>
      <p:pic>
        <p:nvPicPr>
          <p:cNvPr id="2" name="Picture 1"/>
          <p:cNvPicPr>
            <a:picLocks noChangeAspect="1" noChangeArrowheads="1"/>
          </p:cNvPicPr>
          <p:nvPr/>
        </p:nvPicPr>
        <p:blipFill>
          <a:blip r:embed="rId5" cstate="print"/>
          <a:srcRect/>
          <a:stretch>
            <a:fillRect/>
          </a:stretch>
        </p:blipFill>
        <p:spPr bwMode="auto">
          <a:xfrm>
            <a:off x="1043608" y="2348880"/>
            <a:ext cx="773430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Başlık 1"/>
          <p:cNvSpPr>
            <a:spLocks noGrp="1"/>
          </p:cNvSpPr>
          <p:nvPr>
            <p:ph type="title"/>
          </p:nvPr>
        </p:nvSpPr>
        <p:spPr>
          <a:xfrm>
            <a:off x="971550" y="274638"/>
            <a:ext cx="7561263" cy="1143000"/>
          </a:xfrm>
        </p:spPr>
        <p:txBody>
          <a:bodyPr/>
          <a:lstStyle/>
          <a:p>
            <a:pPr eaLnBrk="1" hangingPunct="1"/>
            <a:r>
              <a:rPr lang="tr-TR" sz="4000" smtClean="0">
                <a:solidFill>
                  <a:srgbClr val="990000"/>
                </a:solidFill>
              </a:rPr>
              <a:t>Kontrol Altında Hipertansiyon</a:t>
            </a:r>
          </a:p>
        </p:txBody>
      </p:sp>
      <p:pic>
        <p:nvPicPr>
          <p:cNvPr id="21508"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pic>
        <p:nvPicPr>
          <p:cNvPr id="21509" name="Picture 4" descr="thp_calisma_top"/>
          <p:cNvPicPr>
            <a:picLocks noChangeAspect="1" noChangeArrowheads="1"/>
          </p:cNvPicPr>
          <p:nvPr/>
        </p:nvPicPr>
        <p:blipFill>
          <a:blip r:embed="rId4" cstate="print"/>
          <a:srcRect/>
          <a:stretch>
            <a:fillRect/>
          </a:stretch>
        </p:blipFill>
        <p:spPr bwMode="auto">
          <a:xfrm>
            <a:off x="6300192" y="1412776"/>
            <a:ext cx="1546225" cy="962025"/>
          </a:xfrm>
          <a:prstGeom prst="rect">
            <a:avLst/>
          </a:prstGeom>
          <a:noFill/>
          <a:ln w="9525">
            <a:noFill/>
            <a:miter lim="800000"/>
            <a:headEnd/>
            <a:tailEnd/>
          </a:ln>
        </p:spPr>
      </p:pic>
      <p:pic>
        <p:nvPicPr>
          <p:cNvPr id="2" name="Picture 1"/>
          <p:cNvPicPr>
            <a:picLocks noChangeAspect="1" noChangeArrowheads="1"/>
          </p:cNvPicPr>
          <p:nvPr/>
        </p:nvPicPr>
        <p:blipFill>
          <a:blip r:embed="rId5" cstate="print"/>
          <a:srcRect/>
          <a:stretch>
            <a:fillRect/>
          </a:stretch>
        </p:blipFill>
        <p:spPr bwMode="auto">
          <a:xfrm>
            <a:off x="1403648" y="2492896"/>
            <a:ext cx="649605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3" cstate="print"/>
          <a:srcRect/>
          <a:stretch>
            <a:fillRect/>
          </a:stretch>
        </p:blipFill>
        <p:spPr bwMode="auto">
          <a:xfrm>
            <a:off x="0" y="0"/>
            <a:ext cx="900113" cy="6858000"/>
          </a:xfrm>
          <a:prstGeom prst="rect">
            <a:avLst/>
          </a:prstGeom>
          <a:noFill/>
          <a:ln w="9525">
            <a:noFill/>
            <a:miter lim="800000"/>
            <a:headEnd/>
            <a:tailEnd/>
          </a:ln>
        </p:spPr>
      </p:pic>
      <p:sp>
        <p:nvSpPr>
          <p:cNvPr id="24579" name="Rectangle 9"/>
          <p:cNvSpPr>
            <a:spLocks noChangeArrowheads="1"/>
          </p:cNvSpPr>
          <p:nvPr/>
        </p:nvSpPr>
        <p:spPr bwMode="auto">
          <a:xfrm>
            <a:off x="1258888" y="1125538"/>
            <a:ext cx="3673475" cy="647700"/>
          </a:xfrm>
          <a:prstGeom prst="rect">
            <a:avLst/>
          </a:prstGeom>
          <a:solidFill>
            <a:srgbClr val="A3BEFB"/>
          </a:solidFill>
          <a:ln w="9525">
            <a:solidFill>
              <a:srgbClr val="A3BEFB"/>
            </a:solidFill>
            <a:miter lim="800000"/>
            <a:headEnd/>
            <a:tailEnd/>
          </a:ln>
        </p:spPr>
        <p:txBody>
          <a:bodyPr wrap="none" anchor="ctr"/>
          <a:lstStyle/>
          <a:p>
            <a:r>
              <a:rPr lang="tr-TR"/>
              <a:t>Hipertansiyon taraması için</a:t>
            </a:r>
          </a:p>
        </p:txBody>
      </p:sp>
      <p:sp>
        <p:nvSpPr>
          <p:cNvPr id="24580" name="Rectangle 11"/>
          <p:cNvSpPr>
            <a:spLocks noChangeArrowheads="1"/>
          </p:cNvSpPr>
          <p:nvPr/>
        </p:nvSpPr>
        <p:spPr bwMode="auto">
          <a:xfrm>
            <a:off x="1258888" y="1989138"/>
            <a:ext cx="4465637" cy="647700"/>
          </a:xfrm>
          <a:prstGeom prst="rect">
            <a:avLst/>
          </a:prstGeom>
          <a:solidFill>
            <a:srgbClr val="A3BEFB"/>
          </a:solidFill>
          <a:ln w="9525">
            <a:solidFill>
              <a:srgbClr val="A3BEFB"/>
            </a:solidFill>
            <a:miter lim="800000"/>
            <a:headEnd/>
            <a:tailEnd/>
          </a:ln>
        </p:spPr>
        <p:txBody>
          <a:bodyPr wrap="none" anchor="ctr"/>
          <a:lstStyle/>
          <a:p>
            <a:r>
              <a:rPr lang="tr-TR"/>
              <a:t>Kardiyovasküler risk değerlendirmesi için</a:t>
            </a:r>
          </a:p>
        </p:txBody>
      </p:sp>
      <p:sp>
        <p:nvSpPr>
          <p:cNvPr id="24581" name="Rectangle 12"/>
          <p:cNvSpPr>
            <a:spLocks noChangeArrowheads="1"/>
          </p:cNvSpPr>
          <p:nvPr/>
        </p:nvSpPr>
        <p:spPr bwMode="auto">
          <a:xfrm>
            <a:off x="1258888" y="2924175"/>
            <a:ext cx="4249737" cy="647700"/>
          </a:xfrm>
          <a:prstGeom prst="rect">
            <a:avLst/>
          </a:prstGeom>
          <a:solidFill>
            <a:srgbClr val="A3BEFB"/>
          </a:solidFill>
          <a:ln w="9525">
            <a:solidFill>
              <a:srgbClr val="A3BEFB"/>
            </a:solidFill>
            <a:miter lim="800000"/>
            <a:headEnd/>
            <a:tailEnd/>
          </a:ln>
        </p:spPr>
        <p:txBody>
          <a:bodyPr wrap="none" anchor="ctr"/>
          <a:lstStyle/>
          <a:p>
            <a:r>
              <a:rPr lang="tr-TR"/>
              <a:t>Antihipertansif tedaviyi düzenlemesi için</a:t>
            </a:r>
          </a:p>
        </p:txBody>
      </p:sp>
      <p:sp>
        <p:nvSpPr>
          <p:cNvPr id="24582" name="Text Box 13"/>
          <p:cNvSpPr txBox="1">
            <a:spLocks noChangeArrowheads="1"/>
          </p:cNvSpPr>
          <p:nvPr/>
        </p:nvSpPr>
        <p:spPr bwMode="auto">
          <a:xfrm>
            <a:off x="1547813" y="4508500"/>
            <a:ext cx="7491153" cy="830997"/>
          </a:xfrm>
          <a:prstGeom prst="rect">
            <a:avLst/>
          </a:prstGeom>
          <a:noFill/>
          <a:ln w="9525">
            <a:noFill/>
            <a:miter lim="800000"/>
            <a:headEnd/>
            <a:tailEnd/>
          </a:ln>
        </p:spPr>
        <p:txBody>
          <a:bodyPr wrap="none">
            <a:spAutoFit/>
          </a:bodyPr>
          <a:lstStyle/>
          <a:p>
            <a:r>
              <a:rPr lang="tr-TR" sz="2400" dirty="0">
                <a:solidFill>
                  <a:srgbClr val="C00000"/>
                </a:solidFill>
              </a:rPr>
              <a:t>Fırsat  olan her durumda sağlık çalışanları tarafından </a:t>
            </a:r>
          </a:p>
          <a:p>
            <a:r>
              <a:rPr lang="tr-TR" sz="2400" dirty="0">
                <a:solidFill>
                  <a:srgbClr val="C00000"/>
                </a:solidFill>
              </a:rPr>
              <a:t>standart yöntemlerle  kan basıncı ölçülmeli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txBox="1">
            <a:spLocks noGrp="1"/>
          </p:cNvSpPr>
          <p:nvPr/>
        </p:nvSpPr>
        <p:spPr bwMode="auto">
          <a:xfrm>
            <a:off x="698500" y="6248400"/>
            <a:ext cx="7747000" cy="457200"/>
          </a:xfrm>
          <a:prstGeom prst="rect">
            <a:avLst/>
          </a:prstGeom>
          <a:noFill/>
          <a:ln w="9525">
            <a:noFill/>
            <a:miter lim="800000"/>
            <a:headEnd/>
            <a:tailEnd/>
          </a:ln>
        </p:spPr>
        <p:txBody>
          <a:bodyPr anchor="ctr"/>
          <a:lstStyle/>
          <a:p>
            <a:pPr algn="ctr" eaLnBrk="0" hangingPunct="0">
              <a:spcBef>
                <a:spcPct val="50000"/>
              </a:spcBef>
            </a:pPr>
            <a:r>
              <a:rPr lang="en-US" sz="900">
                <a:solidFill>
                  <a:schemeClr val="bg1"/>
                </a:solidFill>
                <a:latin typeface="Tahoma" pitchFamily="34" charset="0"/>
              </a:rPr>
              <a:t>2009 </a:t>
            </a:r>
            <a:r>
              <a:rPr lang="en-US" sz="900" b="1">
                <a:solidFill>
                  <a:schemeClr val="bg1"/>
                </a:solidFill>
                <a:latin typeface="Tahoma" pitchFamily="34" charset="0"/>
              </a:rPr>
              <a:t>C</a:t>
            </a:r>
            <a:r>
              <a:rPr lang="en-US" sz="900">
                <a:solidFill>
                  <a:schemeClr val="bg1"/>
                </a:solidFill>
                <a:latin typeface="Tahoma" pitchFamily="34" charset="0"/>
              </a:rPr>
              <a:t>anadian </a:t>
            </a:r>
            <a:r>
              <a:rPr lang="en-US" sz="900" b="1">
                <a:solidFill>
                  <a:schemeClr val="bg1"/>
                </a:solidFill>
                <a:latin typeface="Tahoma" pitchFamily="34" charset="0"/>
              </a:rPr>
              <a:t>H</a:t>
            </a:r>
            <a:r>
              <a:rPr lang="en-US" sz="900">
                <a:solidFill>
                  <a:schemeClr val="bg1"/>
                </a:solidFill>
                <a:latin typeface="Tahoma" pitchFamily="34" charset="0"/>
              </a:rPr>
              <a:t>ypertension </a:t>
            </a:r>
            <a:r>
              <a:rPr lang="en-US" sz="900" b="1">
                <a:solidFill>
                  <a:schemeClr val="bg1"/>
                </a:solidFill>
                <a:latin typeface="Tahoma" pitchFamily="34" charset="0"/>
              </a:rPr>
              <a:t>E</a:t>
            </a:r>
            <a:r>
              <a:rPr lang="en-US" sz="900">
                <a:solidFill>
                  <a:schemeClr val="bg1"/>
                </a:solidFill>
                <a:latin typeface="Tahoma" pitchFamily="34" charset="0"/>
              </a:rPr>
              <a:t>ducation </a:t>
            </a:r>
            <a:r>
              <a:rPr lang="en-US" sz="900" b="1">
                <a:solidFill>
                  <a:schemeClr val="bg1"/>
                </a:solidFill>
                <a:latin typeface="Tahoma" pitchFamily="34" charset="0"/>
              </a:rPr>
              <a:t>P</a:t>
            </a:r>
            <a:r>
              <a:rPr lang="en-US" sz="900">
                <a:solidFill>
                  <a:schemeClr val="bg1"/>
                </a:solidFill>
                <a:latin typeface="Tahoma" pitchFamily="34" charset="0"/>
              </a:rPr>
              <a:t>rogram Recommendations</a:t>
            </a:r>
            <a:endParaRPr lang="en-US" sz="900">
              <a:latin typeface="Times" pitchFamily="18" charset="0"/>
            </a:endParaRPr>
          </a:p>
        </p:txBody>
      </p:sp>
      <p:sp>
        <p:nvSpPr>
          <p:cNvPr id="26627" name="Rectangle 2"/>
          <p:cNvSpPr>
            <a:spLocks noGrp="1" noChangeArrowheads="1"/>
          </p:cNvSpPr>
          <p:nvPr>
            <p:ph type="title" idx="4294967295"/>
          </p:nvPr>
        </p:nvSpPr>
        <p:spPr>
          <a:xfrm>
            <a:off x="658813" y="182563"/>
            <a:ext cx="8485187" cy="830262"/>
          </a:xfrm>
        </p:spPr>
        <p:txBody>
          <a:bodyPr/>
          <a:lstStyle/>
          <a:p>
            <a:pPr eaLnBrk="1" hangingPunct="1"/>
            <a:endParaRPr lang="en-US" sz="3900" smtClean="0"/>
          </a:p>
        </p:txBody>
      </p:sp>
      <p:grpSp>
        <p:nvGrpSpPr>
          <p:cNvPr id="26628" name="Group 27"/>
          <p:cNvGrpSpPr>
            <a:grpSpLocks/>
          </p:cNvGrpSpPr>
          <p:nvPr/>
        </p:nvGrpSpPr>
        <p:grpSpPr bwMode="auto">
          <a:xfrm>
            <a:off x="1476375" y="2060575"/>
            <a:ext cx="6767513" cy="4337050"/>
            <a:chOff x="841" y="873"/>
            <a:chExt cx="4225" cy="2732"/>
          </a:xfrm>
        </p:grpSpPr>
        <p:sp>
          <p:nvSpPr>
            <p:cNvPr id="674820" name="Rectangle 4"/>
            <p:cNvSpPr>
              <a:spLocks noChangeArrowheads="1"/>
            </p:cNvSpPr>
            <p:nvPr/>
          </p:nvSpPr>
          <p:spPr bwMode="auto">
            <a:xfrm>
              <a:off x="1778" y="2733"/>
              <a:ext cx="1767" cy="179"/>
            </a:xfrm>
            <a:prstGeom prst="rect">
              <a:avLst/>
            </a:prstGeom>
            <a:solidFill>
              <a:srgbClr val="0B2C7C"/>
            </a:solidFill>
            <a:ln w="9525">
              <a:solidFill>
                <a:srgbClr val="4D4D4D"/>
              </a:solidFill>
              <a:miter lim="800000"/>
              <a:headEnd/>
              <a:tailEnd/>
            </a:ln>
            <a:effectLst>
              <a:outerShdw dist="35921" dir="2700000" algn="ctr" rotWithShape="0">
                <a:schemeClr val="tx1"/>
              </a:outerShdw>
            </a:effectLst>
          </p:spPr>
          <p:txBody>
            <a:bodyPr anchor="ctr">
              <a:spAutoFit/>
            </a:bodyPr>
            <a:lstStyle/>
            <a:p>
              <a:pPr algn="ctr" eaLnBrk="0" hangingPunct="0">
                <a:defRPr/>
              </a:pPr>
              <a:r>
                <a:rPr lang="tr-TR" sz="1200" b="1">
                  <a:solidFill>
                    <a:schemeClr val="bg1"/>
                  </a:solidFill>
                </a:rPr>
                <a:t>KB</a:t>
              </a:r>
              <a:r>
                <a:rPr lang="en-US" sz="1200" b="1">
                  <a:solidFill>
                    <a:schemeClr val="bg1"/>
                  </a:solidFill>
                  <a:latin typeface="Verdana" pitchFamily="34" charset="0"/>
                  <a:ea typeface="MS PGothic" pitchFamily="34" charset="-128"/>
                </a:rPr>
                <a:t>: 140-179 / 90-109</a:t>
              </a:r>
            </a:p>
          </p:txBody>
        </p:sp>
        <p:sp>
          <p:nvSpPr>
            <p:cNvPr id="674821" name="Rectangle 5"/>
            <p:cNvSpPr>
              <a:spLocks noChangeArrowheads="1"/>
            </p:cNvSpPr>
            <p:nvPr/>
          </p:nvSpPr>
          <p:spPr bwMode="auto">
            <a:xfrm>
              <a:off x="2057" y="3190"/>
              <a:ext cx="1220" cy="179"/>
            </a:xfrm>
            <a:prstGeom prst="rect">
              <a:avLst/>
            </a:prstGeom>
            <a:solidFill>
              <a:srgbClr val="102578"/>
            </a:solidFill>
            <a:ln w="9525">
              <a:solidFill>
                <a:srgbClr val="4D4D4D"/>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solidFill>
                    <a:schemeClr val="bg1"/>
                  </a:solidFill>
                  <a:latin typeface="Verdana" pitchFamily="34" charset="0"/>
                  <a:ea typeface="MS PGothic" pitchFamily="34" charset="-128"/>
                </a:rPr>
                <a:t>ABPM </a:t>
              </a:r>
              <a:r>
                <a:rPr lang="en-US" sz="1200">
                  <a:solidFill>
                    <a:schemeClr val="bg1"/>
                  </a:solidFill>
                  <a:latin typeface="Verdana" pitchFamily="34" charset="0"/>
                  <a:ea typeface="MS PGothic" pitchFamily="34" charset="-128"/>
                </a:rPr>
                <a:t>(</a:t>
              </a:r>
              <a:r>
                <a:rPr lang="tr-TR" sz="1200">
                  <a:solidFill>
                    <a:schemeClr val="bg1"/>
                  </a:solidFill>
                </a:rPr>
                <a:t>mümkünse</a:t>
              </a:r>
              <a:r>
                <a:rPr lang="en-US" sz="1200">
                  <a:solidFill>
                    <a:schemeClr val="bg1"/>
                  </a:solidFill>
                  <a:latin typeface="Verdana" pitchFamily="34" charset="0"/>
                  <a:ea typeface="MS PGothic" pitchFamily="34" charset="-128"/>
                </a:rPr>
                <a:t>)</a:t>
              </a:r>
            </a:p>
          </p:txBody>
        </p:sp>
        <p:sp>
          <p:nvSpPr>
            <p:cNvPr id="674822" name="Rectangle 6"/>
            <p:cNvSpPr>
              <a:spLocks noChangeArrowheads="1"/>
            </p:cNvSpPr>
            <p:nvPr/>
          </p:nvSpPr>
          <p:spPr bwMode="auto">
            <a:xfrm>
              <a:off x="841" y="3190"/>
              <a:ext cx="1068" cy="179"/>
            </a:xfrm>
            <a:prstGeom prst="rect">
              <a:avLst/>
            </a:prstGeom>
            <a:solidFill>
              <a:srgbClr val="102578"/>
            </a:solidFill>
            <a:ln w="9525">
              <a:solidFill>
                <a:srgbClr val="4D4D4D"/>
              </a:solidFill>
              <a:miter lim="800000"/>
              <a:headEnd/>
              <a:tailEnd/>
            </a:ln>
            <a:effectLst>
              <a:outerShdw dist="35921" dir="2700000" algn="ctr" rotWithShape="0">
                <a:schemeClr val="tx1"/>
              </a:outerShdw>
            </a:effectLst>
          </p:spPr>
          <p:txBody>
            <a:bodyPr>
              <a:spAutoFit/>
            </a:bodyPr>
            <a:lstStyle/>
            <a:p>
              <a:pPr algn="ctr" eaLnBrk="0" hangingPunct="0">
                <a:defRPr/>
              </a:pPr>
              <a:r>
                <a:rPr lang="tr-TR" sz="1200" b="1">
                  <a:solidFill>
                    <a:schemeClr val="bg1"/>
                  </a:solidFill>
                </a:rPr>
                <a:t>Klinik KB</a:t>
              </a:r>
              <a:endParaRPr lang="en-US" sz="1200" b="1">
                <a:solidFill>
                  <a:schemeClr val="bg1"/>
                </a:solidFill>
              </a:endParaRPr>
            </a:p>
          </p:txBody>
        </p:sp>
        <p:sp>
          <p:nvSpPr>
            <p:cNvPr id="674823" name="Rectangle 7"/>
            <p:cNvSpPr>
              <a:spLocks noChangeArrowheads="1"/>
            </p:cNvSpPr>
            <p:nvPr/>
          </p:nvSpPr>
          <p:spPr bwMode="auto">
            <a:xfrm>
              <a:off x="3386" y="3190"/>
              <a:ext cx="1428" cy="179"/>
            </a:xfrm>
            <a:prstGeom prst="rect">
              <a:avLst/>
            </a:prstGeom>
            <a:solidFill>
              <a:srgbClr val="102578"/>
            </a:solidFill>
            <a:ln w="9525">
              <a:solidFill>
                <a:srgbClr val="4D4D4D"/>
              </a:solidFill>
              <a:miter lim="800000"/>
              <a:headEnd/>
              <a:tailEnd/>
            </a:ln>
            <a:effectLst>
              <a:outerShdw dist="35921" dir="2700000" algn="ctr" rotWithShape="0">
                <a:schemeClr val="tx1"/>
              </a:outerShdw>
            </a:effectLst>
          </p:spPr>
          <p:txBody>
            <a:bodyPr>
              <a:spAutoFit/>
            </a:bodyPr>
            <a:lstStyle/>
            <a:p>
              <a:pPr algn="ctr" eaLnBrk="0" hangingPunct="0">
                <a:defRPr/>
              </a:pPr>
              <a:r>
                <a:rPr lang="tr-TR" sz="1200" b="1">
                  <a:solidFill>
                    <a:schemeClr val="bg1"/>
                  </a:solidFill>
                </a:rPr>
                <a:t>Ev </a:t>
              </a:r>
              <a:r>
                <a:rPr lang="en-US" sz="1200" b="1">
                  <a:solidFill>
                    <a:schemeClr val="bg1"/>
                  </a:solidFill>
                  <a:latin typeface="Verdana" pitchFamily="34" charset="0"/>
                  <a:ea typeface="MS PGothic" pitchFamily="34" charset="-128"/>
                </a:rPr>
                <a:t> </a:t>
              </a:r>
              <a:r>
                <a:rPr lang="tr-TR" sz="1200" b="1">
                  <a:solidFill>
                    <a:schemeClr val="bg1"/>
                  </a:solidFill>
                </a:rPr>
                <a:t>KB ölçümü</a:t>
              </a:r>
              <a:r>
                <a:rPr lang="en-US" sz="1200" b="1">
                  <a:solidFill>
                    <a:schemeClr val="bg1"/>
                  </a:solidFill>
                  <a:latin typeface="Verdana" pitchFamily="34" charset="0"/>
                  <a:ea typeface="MS PGothic" pitchFamily="34" charset="-128"/>
                </a:rPr>
                <a:t> </a:t>
              </a:r>
              <a:r>
                <a:rPr lang="en-US" sz="1200">
                  <a:solidFill>
                    <a:schemeClr val="bg1"/>
                  </a:solidFill>
                  <a:latin typeface="Verdana" pitchFamily="34" charset="0"/>
                  <a:ea typeface="MS PGothic" pitchFamily="34" charset="-128"/>
                </a:rPr>
                <a:t>(</a:t>
              </a:r>
              <a:r>
                <a:rPr lang="tr-TR" sz="1200">
                  <a:solidFill>
                    <a:schemeClr val="bg1"/>
                  </a:solidFill>
                </a:rPr>
                <a:t>mümkünse</a:t>
              </a:r>
              <a:r>
                <a:rPr lang="en-US" sz="1200">
                  <a:solidFill>
                    <a:schemeClr val="bg1"/>
                  </a:solidFill>
                  <a:latin typeface="Verdana" pitchFamily="34" charset="0"/>
                  <a:ea typeface="MS PGothic" pitchFamily="34" charset="-128"/>
                </a:rPr>
                <a:t>)</a:t>
              </a:r>
            </a:p>
          </p:txBody>
        </p:sp>
        <p:cxnSp>
          <p:nvCxnSpPr>
            <p:cNvPr id="26641" name="AutoShape 8"/>
            <p:cNvCxnSpPr>
              <a:cxnSpLocks noChangeShapeType="1"/>
              <a:stCxn id="674820" idx="2"/>
              <a:endCxn id="674822" idx="0"/>
            </p:cNvCxnSpPr>
            <p:nvPr/>
          </p:nvCxnSpPr>
          <p:spPr bwMode="auto">
            <a:xfrm flipH="1">
              <a:off x="1375" y="2912"/>
              <a:ext cx="1287" cy="278"/>
            </a:xfrm>
            <a:prstGeom prst="straightConnector1">
              <a:avLst/>
            </a:prstGeom>
            <a:noFill/>
            <a:ln w="9525">
              <a:solidFill>
                <a:schemeClr val="bg1"/>
              </a:solidFill>
              <a:round/>
              <a:headEnd/>
              <a:tailEnd/>
            </a:ln>
          </p:spPr>
        </p:cxnSp>
        <p:cxnSp>
          <p:nvCxnSpPr>
            <p:cNvPr id="26642" name="AutoShape 9"/>
            <p:cNvCxnSpPr>
              <a:cxnSpLocks noChangeShapeType="1"/>
              <a:stCxn id="674820" idx="2"/>
              <a:endCxn id="674823" idx="0"/>
            </p:cNvCxnSpPr>
            <p:nvPr/>
          </p:nvCxnSpPr>
          <p:spPr bwMode="auto">
            <a:xfrm>
              <a:off x="2662" y="2912"/>
              <a:ext cx="1438" cy="278"/>
            </a:xfrm>
            <a:prstGeom prst="straightConnector1">
              <a:avLst/>
            </a:prstGeom>
            <a:noFill/>
            <a:ln w="9525">
              <a:solidFill>
                <a:schemeClr val="bg1"/>
              </a:solidFill>
              <a:round/>
              <a:headEnd/>
              <a:tailEnd/>
            </a:ln>
          </p:spPr>
        </p:cxnSp>
        <p:cxnSp>
          <p:nvCxnSpPr>
            <p:cNvPr id="26643" name="AutoShape 10"/>
            <p:cNvCxnSpPr>
              <a:cxnSpLocks noChangeShapeType="1"/>
              <a:stCxn id="674820" idx="2"/>
              <a:endCxn id="674821" idx="0"/>
            </p:cNvCxnSpPr>
            <p:nvPr/>
          </p:nvCxnSpPr>
          <p:spPr bwMode="auto">
            <a:xfrm>
              <a:off x="2662" y="2912"/>
              <a:ext cx="5" cy="278"/>
            </a:xfrm>
            <a:prstGeom prst="straightConnector1">
              <a:avLst/>
            </a:prstGeom>
            <a:noFill/>
            <a:ln w="9525">
              <a:solidFill>
                <a:schemeClr val="bg1"/>
              </a:solidFill>
              <a:round/>
              <a:headEnd/>
              <a:tailEnd/>
            </a:ln>
          </p:spPr>
        </p:cxnSp>
        <p:sp>
          <p:nvSpPr>
            <p:cNvPr id="26644" name="Rectangle 11"/>
            <p:cNvSpPr>
              <a:spLocks noChangeArrowheads="1"/>
            </p:cNvSpPr>
            <p:nvPr/>
          </p:nvSpPr>
          <p:spPr bwMode="auto">
            <a:xfrm>
              <a:off x="3632" y="1883"/>
              <a:ext cx="360" cy="173"/>
            </a:xfrm>
            <a:prstGeom prst="rect">
              <a:avLst/>
            </a:prstGeom>
            <a:solidFill>
              <a:srgbClr val="092E7C"/>
            </a:solidFill>
            <a:ln w="9525">
              <a:noFill/>
              <a:miter lim="800000"/>
              <a:headEnd/>
              <a:tailEnd/>
            </a:ln>
          </p:spPr>
          <p:txBody>
            <a:bodyPr>
              <a:spAutoFit/>
            </a:bodyPr>
            <a:lstStyle/>
            <a:p>
              <a:pPr algn="ctr" eaLnBrk="0" hangingPunct="0"/>
              <a:r>
                <a:rPr lang="tr-TR" sz="1200" b="1">
                  <a:solidFill>
                    <a:schemeClr val="bg1"/>
                  </a:solidFill>
                </a:rPr>
                <a:t>Evet</a:t>
              </a:r>
              <a:endParaRPr lang="en-US" sz="1200" b="1">
                <a:solidFill>
                  <a:schemeClr val="bg1"/>
                </a:solidFill>
              </a:endParaRPr>
            </a:p>
          </p:txBody>
        </p:sp>
        <p:cxnSp>
          <p:nvCxnSpPr>
            <p:cNvPr id="26645" name="AutoShape 12"/>
            <p:cNvCxnSpPr>
              <a:cxnSpLocks noChangeShapeType="1"/>
              <a:stCxn id="674829" idx="3"/>
              <a:endCxn id="26644" idx="1"/>
            </p:cNvCxnSpPr>
            <p:nvPr/>
          </p:nvCxnSpPr>
          <p:spPr bwMode="auto">
            <a:xfrm>
              <a:off x="3362" y="1903"/>
              <a:ext cx="270" cy="67"/>
            </a:xfrm>
            <a:prstGeom prst="bentConnector3">
              <a:avLst>
                <a:gd name="adj1" fmla="val 50000"/>
              </a:avLst>
            </a:prstGeom>
            <a:noFill/>
            <a:ln w="9525">
              <a:solidFill>
                <a:schemeClr val="bg1"/>
              </a:solidFill>
              <a:miter lim="800000"/>
              <a:headEnd/>
              <a:tailEnd type="triangle" w="med" len="med"/>
            </a:ln>
          </p:spPr>
        </p:cxnSp>
        <p:sp>
          <p:nvSpPr>
            <p:cNvPr id="674829" name="Rectangle 13"/>
            <p:cNvSpPr>
              <a:spLocks noChangeArrowheads="1"/>
            </p:cNvSpPr>
            <p:nvPr/>
          </p:nvSpPr>
          <p:spPr bwMode="auto">
            <a:xfrm>
              <a:off x="1966" y="1583"/>
              <a:ext cx="1396" cy="639"/>
            </a:xfrm>
            <a:prstGeom prst="rect">
              <a:avLst/>
            </a:prstGeom>
            <a:solidFill>
              <a:srgbClr val="A1A1FD"/>
            </a:solidFill>
            <a:ln w="9525">
              <a:solidFill>
                <a:srgbClr val="A1A1FD"/>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Verdana" pitchFamily="34" charset="0"/>
                  <a:ea typeface="MS PGothic" pitchFamily="34" charset="-128"/>
                </a:rPr>
                <a:t>H</a:t>
              </a:r>
              <a:r>
                <a:rPr lang="tr-TR" sz="1200" b="1"/>
                <a:t>ipertansiyon </a:t>
              </a:r>
              <a:r>
                <a:rPr lang="en-US" sz="1200" b="1">
                  <a:latin typeface="Verdana" pitchFamily="34" charset="0"/>
                  <a:ea typeface="MS PGothic" pitchFamily="34" charset="-128"/>
                </a:rPr>
                <a:t>Vi</a:t>
              </a:r>
              <a:r>
                <a:rPr lang="tr-TR" sz="1200" b="1"/>
                <a:t>z</a:t>
              </a:r>
              <a:r>
                <a:rPr lang="en-US" sz="1200" b="1">
                  <a:latin typeface="Verdana" pitchFamily="34" charset="0"/>
                  <a:ea typeface="MS PGothic" pitchFamily="34" charset="-128"/>
                </a:rPr>
                <a:t>it 2</a:t>
              </a:r>
            </a:p>
            <a:p>
              <a:pPr algn="ctr" eaLnBrk="0" hangingPunct="0">
                <a:defRPr/>
              </a:pPr>
              <a:r>
                <a:rPr lang="tr-TR" sz="1200"/>
                <a:t>Hedef organ hasarı</a:t>
              </a:r>
              <a:endParaRPr lang="en-US" sz="1200"/>
            </a:p>
            <a:p>
              <a:pPr algn="ctr" eaLnBrk="0" hangingPunct="0">
                <a:defRPr/>
              </a:pPr>
              <a:r>
                <a:rPr lang="en-US" sz="1200">
                  <a:latin typeface="Verdana" pitchFamily="34" charset="0"/>
                  <a:ea typeface="MS PGothic" pitchFamily="34" charset="-128"/>
                </a:rPr>
                <a:t>Diabetes</a:t>
              </a:r>
            </a:p>
            <a:p>
              <a:pPr algn="ctr" eaLnBrk="0" hangingPunct="0">
                <a:defRPr/>
              </a:pPr>
              <a:r>
                <a:rPr lang="tr-TR" sz="1200"/>
                <a:t>K</a:t>
              </a:r>
              <a:r>
                <a:rPr lang="en-US" sz="1200">
                  <a:latin typeface="Verdana" pitchFamily="34" charset="0"/>
                  <a:ea typeface="MS PGothic" pitchFamily="34" charset="-128"/>
                </a:rPr>
                <a:t>roni</a:t>
              </a:r>
              <a:r>
                <a:rPr lang="tr-TR" sz="1200"/>
                <a:t>k böbrek hastalığı</a:t>
              </a:r>
              <a:endParaRPr lang="en-US" sz="1200"/>
            </a:p>
            <a:p>
              <a:pPr algn="ctr" eaLnBrk="0" hangingPunct="0">
                <a:defRPr/>
              </a:pPr>
              <a:r>
                <a:rPr lang="tr-TR" sz="1200"/>
                <a:t>yada</a:t>
              </a:r>
              <a:r>
                <a:rPr lang="en-US" sz="1200">
                  <a:latin typeface="Verdana" pitchFamily="34" charset="0"/>
                  <a:ea typeface="MS PGothic" pitchFamily="34" charset="-128"/>
                </a:rPr>
                <a:t> </a:t>
              </a:r>
              <a:r>
                <a:rPr lang="tr-TR" sz="1200"/>
                <a:t>KB</a:t>
              </a:r>
              <a:r>
                <a:rPr lang="en-US" sz="1200">
                  <a:latin typeface="Verdana" pitchFamily="34" charset="0"/>
                  <a:ea typeface="MS PGothic" pitchFamily="34" charset="-128"/>
                </a:rPr>
                <a:t> </a:t>
              </a:r>
              <a:r>
                <a:rPr lang="en-US" sz="1200" u="sng">
                  <a:latin typeface="Verdana" pitchFamily="34" charset="0"/>
                </a:rPr>
                <a:t>&gt;</a:t>
              </a:r>
              <a:r>
                <a:rPr lang="en-US" sz="1200">
                  <a:latin typeface="Verdana" pitchFamily="34" charset="0"/>
                  <a:ea typeface="MS PGothic" pitchFamily="34" charset="-128"/>
                </a:rPr>
                <a:t>180/110?</a:t>
              </a:r>
            </a:p>
          </p:txBody>
        </p:sp>
        <p:sp>
          <p:nvSpPr>
            <p:cNvPr id="674830" name="Rectangle 14"/>
            <p:cNvSpPr>
              <a:spLocks noChangeArrowheads="1"/>
            </p:cNvSpPr>
            <p:nvPr/>
          </p:nvSpPr>
          <p:spPr bwMode="auto">
            <a:xfrm>
              <a:off x="1954" y="873"/>
              <a:ext cx="1422" cy="411"/>
            </a:xfrm>
            <a:prstGeom prst="rect">
              <a:avLst/>
            </a:prstGeom>
            <a:solidFill>
              <a:srgbClr val="A3BEFB"/>
            </a:solidFill>
            <a:ln w="12700">
              <a:solidFill>
                <a:srgbClr val="A3BEFB"/>
              </a:solidFill>
              <a:miter lim="800000"/>
              <a:headEnd/>
              <a:tailEnd/>
            </a:ln>
            <a:effectLst>
              <a:outerShdw dist="35921" dir="2700000" algn="ctr" rotWithShape="0">
                <a:schemeClr val="tx1"/>
              </a:outerShdw>
            </a:effectLst>
          </p:spPr>
          <p:txBody>
            <a:bodyPr>
              <a:spAutoFit/>
            </a:bodyPr>
            <a:lstStyle/>
            <a:p>
              <a:pPr algn="ctr" eaLnBrk="0" hangingPunct="0">
                <a:defRPr/>
              </a:pPr>
              <a:r>
                <a:rPr lang="en-US" sz="1200" b="1">
                  <a:latin typeface="Verdana" pitchFamily="34" charset="0"/>
                  <a:ea typeface="MS PGothic" pitchFamily="34" charset="-128"/>
                </a:rPr>
                <a:t>H</a:t>
              </a:r>
              <a:r>
                <a:rPr lang="tr-TR" sz="1200" b="1"/>
                <a:t>i</a:t>
              </a:r>
              <a:r>
                <a:rPr lang="en-US" sz="1200" b="1">
                  <a:latin typeface="Verdana" pitchFamily="34" charset="0"/>
                  <a:ea typeface="MS PGothic" pitchFamily="34" charset="-128"/>
                </a:rPr>
                <a:t>pert</a:t>
              </a:r>
              <a:r>
                <a:rPr lang="tr-TR" sz="1200" b="1"/>
                <a:t>a</a:t>
              </a:r>
              <a:r>
                <a:rPr lang="en-US" sz="1200" b="1">
                  <a:latin typeface="Verdana" pitchFamily="34" charset="0"/>
                  <a:ea typeface="MS PGothic" pitchFamily="34" charset="-128"/>
                </a:rPr>
                <a:t>nsi</a:t>
              </a:r>
              <a:r>
                <a:rPr lang="tr-TR" sz="1200" b="1"/>
                <a:t>y</a:t>
              </a:r>
              <a:r>
                <a:rPr lang="en-US" sz="1200" b="1">
                  <a:latin typeface="Verdana" pitchFamily="34" charset="0"/>
                  <a:ea typeface="MS PGothic" pitchFamily="34" charset="-128"/>
                </a:rPr>
                <a:t>on Vi</a:t>
              </a:r>
              <a:r>
                <a:rPr lang="tr-TR" sz="1200" b="1"/>
                <a:t>z</a:t>
              </a:r>
              <a:r>
                <a:rPr lang="en-US" sz="1200" b="1">
                  <a:latin typeface="Verdana" pitchFamily="34" charset="0"/>
                  <a:ea typeface="MS PGothic" pitchFamily="34" charset="-128"/>
                </a:rPr>
                <a:t>it 1</a:t>
              </a:r>
              <a:endParaRPr lang="en-US" sz="1200">
                <a:latin typeface="Verdana" pitchFamily="34" charset="0"/>
                <a:ea typeface="MS PGothic" pitchFamily="34" charset="-128"/>
              </a:endParaRPr>
            </a:p>
            <a:p>
              <a:pPr algn="ctr" eaLnBrk="0" hangingPunct="0">
                <a:defRPr/>
              </a:pPr>
              <a:r>
                <a:rPr lang="tr-TR" sz="1200"/>
                <a:t>KB ölçümü</a:t>
              </a:r>
              <a:r>
                <a:rPr lang="en-US" sz="1200">
                  <a:latin typeface="Verdana" pitchFamily="34" charset="0"/>
                  <a:ea typeface="MS PGothic" pitchFamily="34" charset="-128"/>
                </a:rPr>
                <a:t>,</a:t>
              </a:r>
            </a:p>
            <a:p>
              <a:pPr algn="ctr" eaLnBrk="0" hangingPunct="0">
                <a:defRPr/>
              </a:pPr>
              <a:r>
                <a:rPr lang="tr-TR" sz="1200"/>
                <a:t>Anamnez ve fizik muayene</a:t>
              </a:r>
              <a:endParaRPr lang="en-US" sz="1200"/>
            </a:p>
          </p:txBody>
        </p:sp>
        <p:sp>
          <p:nvSpPr>
            <p:cNvPr id="674831" name="Rectangle 15"/>
            <p:cNvSpPr>
              <a:spLocks noChangeArrowheads="1"/>
            </p:cNvSpPr>
            <p:nvPr/>
          </p:nvSpPr>
          <p:spPr bwMode="auto">
            <a:xfrm>
              <a:off x="4260" y="955"/>
              <a:ext cx="806" cy="294"/>
            </a:xfrm>
            <a:prstGeom prst="rect">
              <a:avLst/>
            </a:prstGeom>
            <a:solidFill>
              <a:srgbClr val="B0F896"/>
            </a:solidFill>
            <a:ln w="9525">
              <a:solidFill>
                <a:srgbClr val="000000"/>
              </a:solidFill>
              <a:miter lim="800000"/>
              <a:headEnd/>
              <a:tailEnd/>
            </a:ln>
            <a:effectLst>
              <a:outerShdw dist="35921" dir="2700000" algn="ctr" rotWithShape="0">
                <a:schemeClr val="tx1"/>
              </a:outerShdw>
            </a:effectLst>
          </p:spPr>
          <p:txBody>
            <a:bodyPr>
              <a:spAutoFit/>
            </a:bodyPr>
            <a:lstStyle/>
            <a:p>
              <a:pPr algn="ctr" eaLnBrk="0" hangingPunct="0">
                <a:defRPr/>
              </a:pPr>
              <a:r>
                <a:rPr lang="tr-TR" sz="1200" b="1"/>
                <a:t>Hipertansif acil durum</a:t>
              </a:r>
              <a:endParaRPr lang="en-US" sz="1200" b="1">
                <a:latin typeface="Verdana" pitchFamily="34" charset="0"/>
                <a:ea typeface="MS PGothic" pitchFamily="34" charset="-128"/>
              </a:endParaRPr>
            </a:p>
          </p:txBody>
        </p:sp>
        <p:sp>
          <p:nvSpPr>
            <p:cNvPr id="674832" name="Rectangle 16"/>
            <p:cNvSpPr>
              <a:spLocks noChangeArrowheads="1"/>
            </p:cNvSpPr>
            <p:nvPr/>
          </p:nvSpPr>
          <p:spPr bwMode="auto">
            <a:xfrm>
              <a:off x="4286" y="1837"/>
              <a:ext cx="752" cy="294"/>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a:spAutoFit/>
            </a:bodyPr>
            <a:lstStyle/>
            <a:p>
              <a:pPr algn="ctr" eaLnBrk="0" hangingPunct="0">
                <a:defRPr/>
              </a:pPr>
              <a:r>
                <a:rPr lang="tr-TR" sz="2400" b="1">
                  <a:solidFill>
                    <a:srgbClr val="990000"/>
                  </a:solidFill>
                  <a:effectLst>
                    <a:outerShdw blurRad="38100" dist="38100" dir="2700000" algn="tl">
                      <a:srgbClr val="C0C0C0"/>
                    </a:outerShdw>
                  </a:effectLst>
                </a:rPr>
                <a:t>HT</a:t>
              </a:r>
              <a:endParaRPr lang="en-US" sz="2400" b="1">
                <a:solidFill>
                  <a:srgbClr val="990000"/>
                </a:solidFill>
                <a:effectLst>
                  <a:outerShdw blurRad="38100" dist="38100" dir="2700000" algn="tl">
                    <a:srgbClr val="C0C0C0"/>
                  </a:outerShdw>
                </a:effectLst>
              </a:endParaRPr>
            </a:p>
          </p:txBody>
        </p:sp>
        <p:cxnSp>
          <p:nvCxnSpPr>
            <p:cNvPr id="26650" name="AutoShape 17"/>
            <p:cNvCxnSpPr>
              <a:cxnSpLocks noChangeShapeType="1"/>
              <a:stCxn id="674830" idx="2"/>
              <a:endCxn id="674829" idx="0"/>
            </p:cNvCxnSpPr>
            <p:nvPr/>
          </p:nvCxnSpPr>
          <p:spPr bwMode="auto">
            <a:xfrm flipH="1">
              <a:off x="2664" y="1399"/>
              <a:ext cx="1" cy="184"/>
            </a:xfrm>
            <a:prstGeom prst="straightConnector1">
              <a:avLst/>
            </a:prstGeom>
            <a:noFill/>
            <a:ln w="9525">
              <a:solidFill>
                <a:schemeClr val="bg1"/>
              </a:solidFill>
              <a:round/>
              <a:headEnd/>
              <a:tailEnd/>
            </a:ln>
          </p:spPr>
        </p:cxnSp>
        <p:cxnSp>
          <p:nvCxnSpPr>
            <p:cNvPr id="26651" name="AutoShape 18"/>
            <p:cNvCxnSpPr>
              <a:cxnSpLocks noChangeShapeType="1"/>
              <a:stCxn id="674829" idx="2"/>
              <a:endCxn id="674820" idx="0"/>
            </p:cNvCxnSpPr>
            <p:nvPr/>
          </p:nvCxnSpPr>
          <p:spPr bwMode="auto">
            <a:xfrm flipH="1">
              <a:off x="2662" y="2222"/>
              <a:ext cx="2" cy="511"/>
            </a:xfrm>
            <a:prstGeom prst="straightConnector1">
              <a:avLst/>
            </a:prstGeom>
            <a:noFill/>
            <a:ln w="9525">
              <a:solidFill>
                <a:schemeClr val="bg1"/>
              </a:solidFill>
              <a:round/>
              <a:headEnd/>
              <a:tailEnd type="triangle" w="med" len="med"/>
            </a:ln>
          </p:spPr>
        </p:cxnSp>
        <p:sp>
          <p:nvSpPr>
            <p:cNvPr id="26652" name="Rectangle 19"/>
            <p:cNvSpPr>
              <a:spLocks noChangeArrowheads="1"/>
            </p:cNvSpPr>
            <p:nvPr/>
          </p:nvSpPr>
          <p:spPr bwMode="auto">
            <a:xfrm>
              <a:off x="2488" y="2451"/>
              <a:ext cx="360" cy="173"/>
            </a:xfrm>
            <a:prstGeom prst="rect">
              <a:avLst/>
            </a:prstGeom>
            <a:solidFill>
              <a:srgbClr val="0A2E7C"/>
            </a:solidFill>
            <a:ln w="9525">
              <a:noFill/>
              <a:miter lim="800000"/>
              <a:headEnd/>
              <a:tailEnd/>
            </a:ln>
          </p:spPr>
          <p:txBody>
            <a:bodyPr>
              <a:spAutoFit/>
            </a:bodyPr>
            <a:lstStyle/>
            <a:p>
              <a:pPr algn="ctr" eaLnBrk="0" hangingPunct="0"/>
              <a:r>
                <a:rPr lang="tr-TR" sz="1200" b="1">
                  <a:solidFill>
                    <a:schemeClr val="bg1"/>
                  </a:solidFill>
                </a:rPr>
                <a:t>Hayır</a:t>
              </a:r>
              <a:endParaRPr lang="en-US" sz="1200" b="1">
                <a:solidFill>
                  <a:schemeClr val="bg1"/>
                </a:solidFill>
              </a:endParaRPr>
            </a:p>
          </p:txBody>
        </p:sp>
        <p:cxnSp>
          <p:nvCxnSpPr>
            <p:cNvPr id="26653" name="AutoShape 20"/>
            <p:cNvCxnSpPr>
              <a:cxnSpLocks noChangeShapeType="1"/>
              <a:stCxn id="674830" idx="3"/>
              <a:endCxn id="674831" idx="1"/>
            </p:cNvCxnSpPr>
            <p:nvPr/>
          </p:nvCxnSpPr>
          <p:spPr bwMode="auto">
            <a:xfrm flipV="1">
              <a:off x="3376" y="1131"/>
              <a:ext cx="884" cy="5"/>
            </a:xfrm>
            <a:prstGeom prst="straightConnector1">
              <a:avLst/>
            </a:prstGeom>
            <a:noFill/>
            <a:ln w="9525">
              <a:solidFill>
                <a:schemeClr val="bg1"/>
              </a:solidFill>
              <a:round/>
              <a:headEnd/>
              <a:tailEnd type="triangle" w="med" len="med"/>
            </a:ln>
          </p:spPr>
        </p:cxnSp>
        <p:cxnSp>
          <p:nvCxnSpPr>
            <p:cNvPr id="26654" name="AutoShape 21"/>
            <p:cNvCxnSpPr>
              <a:cxnSpLocks noChangeShapeType="1"/>
              <a:stCxn id="674831" idx="2"/>
              <a:endCxn id="674832" idx="0"/>
            </p:cNvCxnSpPr>
            <p:nvPr/>
          </p:nvCxnSpPr>
          <p:spPr bwMode="auto">
            <a:xfrm flipH="1">
              <a:off x="4662" y="1307"/>
              <a:ext cx="1" cy="530"/>
            </a:xfrm>
            <a:prstGeom prst="straightConnector1">
              <a:avLst/>
            </a:prstGeom>
            <a:noFill/>
            <a:ln w="9525">
              <a:solidFill>
                <a:schemeClr val="bg1"/>
              </a:solidFill>
              <a:round/>
              <a:headEnd/>
              <a:tailEnd type="triangle" w="med" len="med"/>
            </a:ln>
          </p:spPr>
        </p:cxnSp>
        <p:cxnSp>
          <p:nvCxnSpPr>
            <p:cNvPr id="26655" name="AutoShape 22"/>
            <p:cNvCxnSpPr>
              <a:cxnSpLocks noChangeShapeType="1"/>
              <a:stCxn id="26644" idx="3"/>
              <a:endCxn id="674832" idx="1"/>
            </p:cNvCxnSpPr>
            <p:nvPr/>
          </p:nvCxnSpPr>
          <p:spPr bwMode="auto">
            <a:xfrm flipV="1">
              <a:off x="3992" y="1965"/>
              <a:ext cx="294" cy="5"/>
            </a:xfrm>
            <a:prstGeom prst="straightConnector1">
              <a:avLst/>
            </a:prstGeom>
            <a:noFill/>
            <a:ln w="9525">
              <a:solidFill>
                <a:schemeClr val="bg1"/>
              </a:solidFill>
              <a:round/>
              <a:headEnd/>
              <a:tailEnd type="triangle" w="med" len="med"/>
            </a:ln>
          </p:spPr>
        </p:cxnSp>
        <p:sp>
          <p:nvSpPr>
            <p:cNvPr id="26656" name="AutoShape 23"/>
            <p:cNvSpPr>
              <a:spLocks noChangeArrowheads="1"/>
            </p:cNvSpPr>
            <p:nvPr/>
          </p:nvSpPr>
          <p:spPr bwMode="auto">
            <a:xfrm>
              <a:off x="1245" y="3423"/>
              <a:ext cx="206" cy="182"/>
            </a:xfrm>
            <a:prstGeom prst="downArrow">
              <a:avLst>
                <a:gd name="adj1" fmla="val 50000"/>
                <a:gd name="adj2" fmla="val 25000"/>
              </a:avLst>
            </a:prstGeom>
            <a:solidFill>
              <a:srgbClr val="93FFF5"/>
            </a:solidFill>
            <a:ln w="9525">
              <a:solidFill>
                <a:srgbClr val="4D4D4D"/>
              </a:solidFill>
              <a:miter lim="800000"/>
              <a:headEnd/>
              <a:tailEnd/>
            </a:ln>
          </p:spPr>
          <p:txBody>
            <a:bodyPr wrap="none" anchor="ctr"/>
            <a:lstStyle/>
            <a:p>
              <a:pPr algn="ctr" eaLnBrk="0" hangingPunct="0">
                <a:spcBef>
                  <a:spcPct val="50000"/>
                </a:spcBef>
              </a:pPr>
              <a:endParaRPr lang="tr-TR" sz="1300">
                <a:latin typeface="Verdana" pitchFamily="34" charset="0"/>
              </a:endParaRPr>
            </a:p>
          </p:txBody>
        </p:sp>
        <p:sp>
          <p:nvSpPr>
            <p:cNvPr id="26657" name="AutoShape 24"/>
            <p:cNvSpPr>
              <a:spLocks noChangeArrowheads="1"/>
            </p:cNvSpPr>
            <p:nvPr/>
          </p:nvSpPr>
          <p:spPr bwMode="auto">
            <a:xfrm>
              <a:off x="2561" y="3423"/>
              <a:ext cx="206" cy="182"/>
            </a:xfrm>
            <a:prstGeom prst="downArrow">
              <a:avLst>
                <a:gd name="adj1" fmla="val 50000"/>
                <a:gd name="adj2" fmla="val 25000"/>
              </a:avLst>
            </a:prstGeom>
            <a:solidFill>
              <a:srgbClr val="93FFF5"/>
            </a:solidFill>
            <a:ln w="9525">
              <a:solidFill>
                <a:srgbClr val="4D4D4D"/>
              </a:solidFill>
              <a:miter lim="800000"/>
              <a:headEnd/>
              <a:tailEnd/>
            </a:ln>
          </p:spPr>
          <p:txBody>
            <a:bodyPr wrap="none" anchor="ctr"/>
            <a:lstStyle/>
            <a:p>
              <a:pPr algn="ctr" eaLnBrk="0" hangingPunct="0">
                <a:spcBef>
                  <a:spcPct val="50000"/>
                </a:spcBef>
              </a:pPr>
              <a:endParaRPr lang="tr-TR" sz="1300">
                <a:latin typeface="Verdana" pitchFamily="34" charset="0"/>
              </a:endParaRPr>
            </a:p>
          </p:txBody>
        </p:sp>
        <p:sp>
          <p:nvSpPr>
            <p:cNvPr id="26658" name="AutoShape 25"/>
            <p:cNvSpPr>
              <a:spLocks noChangeArrowheads="1"/>
            </p:cNvSpPr>
            <p:nvPr/>
          </p:nvSpPr>
          <p:spPr bwMode="auto">
            <a:xfrm>
              <a:off x="3913" y="3423"/>
              <a:ext cx="206" cy="182"/>
            </a:xfrm>
            <a:prstGeom prst="downArrow">
              <a:avLst>
                <a:gd name="adj1" fmla="val 50000"/>
                <a:gd name="adj2" fmla="val 25000"/>
              </a:avLst>
            </a:prstGeom>
            <a:solidFill>
              <a:srgbClr val="93FFF5"/>
            </a:solidFill>
            <a:ln w="9525">
              <a:solidFill>
                <a:srgbClr val="4D4D4D"/>
              </a:solidFill>
              <a:miter lim="800000"/>
              <a:headEnd/>
              <a:tailEnd/>
            </a:ln>
          </p:spPr>
          <p:txBody>
            <a:bodyPr wrap="none" anchor="ctr"/>
            <a:lstStyle/>
            <a:p>
              <a:pPr algn="ctr" eaLnBrk="0" hangingPunct="0">
                <a:spcBef>
                  <a:spcPct val="50000"/>
                </a:spcBef>
              </a:pPr>
              <a:endParaRPr lang="tr-TR" sz="1300">
                <a:latin typeface="Verdana" pitchFamily="34" charset="0"/>
              </a:endParaRPr>
            </a:p>
          </p:txBody>
        </p:sp>
      </p:grpSp>
      <p:grpSp>
        <p:nvGrpSpPr>
          <p:cNvPr id="3" name="Group 29"/>
          <p:cNvGrpSpPr>
            <a:grpSpLocks/>
          </p:cNvGrpSpPr>
          <p:nvPr/>
        </p:nvGrpSpPr>
        <p:grpSpPr bwMode="auto">
          <a:xfrm>
            <a:off x="3136900" y="1571625"/>
            <a:ext cx="2514600" cy="393700"/>
            <a:chOff x="1656" y="1024"/>
            <a:chExt cx="1584" cy="248"/>
          </a:xfrm>
        </p:grpSpPr>
        <p:sp>
          <p:nvSpPr>
            <p:cNvPr id="674846" name="AutoShape 30"/>
            <p:cNvSpPr>
              <a:spLocks noChangeArrowheads="1"/>
            </p:cNvSpPr>
            <p:nvPr/>
          </p:nvSpPr>
          <p:spPr bwMode="auto">
            <a:xfrm flipH="1">
              <a:off x="2664" y="1024"/>
              <a:ext cx="576" cy="240"/>
            </a:xfrm>
            <a:custGeom>
              <a:avLst/>
              <a:gdLst>
                <a:gd name="G0" fmla="+- 0 0 0"/>
                <a:gd name="G1" fmla="+- 11335899 0 0"/>
                <a:gd name="G2" fmla="+- 0 0 11335899"/>
                <a:gd name="G3" fmla="+- 10800 0 0"/>
                <a:gd name="G4" fmla="+- 0 0 0"/>
                <a:gd name="T0" fmla="*/ 360 256 1"/>
                <a:gd name="T1" fmla="*/ 0 256 1"/>
                <a:gd name="G5" fmla="+- G2 T0 T1"/>
                <a:gd name="G6" fmla="?: G2 G2 G5"/>
                <a:gd name="G7" fmla="+- 0 0 G6"/>
                <a:gd name="G8" fmla="+- 5400 0 0"/>
                <a:gd name="G9" fmla="+- 0 0 1133589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335899"/>
                <a:gd name="G36" fmla="sin G34 11335899"/>
                <a:gd name="G37" fmla="+/ 1133589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138 w 21600"/>
                <a:gd name="T5" fmla="*/ 20 h 21600"/>
                <a:gd name="T6" fmla="*/ 2760 w 21600"/>
                <a:gd name="T7" fmla="*/ 11791 h 21600"/>
                <a:gd name="T8" fmla="*/ 10469 w 21600"/>
                <a:gd name="T9" fmla="*/ 541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1020"/>
                    <a:pt x="5413" y="11241"/>
                    <a:pt x="5440" y="11460"/>
                  </a:cubicBezTo>
                  <a:lnTo>
                    <a:pt x="81" y="12121"/>
                  </a:lnTo>
                  <a:cubicBezTo>
                    <a:pt x="27" y="11683"/>
                    <a:pt x="0" y="11241"/>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spcBef>
                  <a:spcPct val="50000"/>
                </a:spcBef>
                <a:defRPr/>
              </a:pPr>
              <a:endParaRPr lang="en-US" sz="1300">
                <a:latin typeface="Verdana" pitchFamily="34" charset="0"/>
              </a:endParaRPr>
            </a:p>
          </p:txBody>
        </p:sp>
        <p:sp>
          <p:nvSpPr>
            <p:cNvPr id="674847" name="AutoShape 31"/>
            <p:cNvSpPr>
              <a:spLocks noChangeArrowheads="1"/>
            </p:cNvSpPr>
            <p:nvPr/>
          </p:nvSpPr>
          <p:spPr bwMode="auto">
            <a:xfrm>
              <a:off x="1656" y="1032"/>
              <a:ext cx="576" cy="240"/>
            </a:xfrm>
            <a:custGeom>
              <a:avLst/>
              <a:gdLst>
                <a:gd name="G0" fmla="+- 0 0 0"/>
                <a:gd name="G1" fmla="+- 11335899 0 0"/>
                <a:gd name="G2" fmla="+- 0 0 11335899"/>
                <a:gd name="G3" fmla="+- 10800 0 0"/>
                <a:gd name="G4" fmla="+- 0 0 0"/>
                <a:gd name="T0" fmla="*/ 360 256 1"/>
                <a:gd name="T1" fmla="*/ 0 256 1"/>
                <a:gd name="G5" fmla="+- G2 T0 T1"/>
                <a:gd name="G6" fmla="?: G2 G2 G5"/>
                <a:gd name="G7" fmla="+- 0 0 G6"/>
                <a:gd name="G8" fmla="+- 5400 0 0"/>
                <a:gd name="G9" fmla="+- 0 0 11335899"/>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335899"/>
                <a:gd name="G36" fmla="sin G34 11335899"/>
                <a:gd name="G37" fmla="+/ 11335899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138 w 21600"/>
                <a:gd name="T5" fmla="*/ 20 h 21600"/>
                <a:gd name="T6" fmla="*/ 2760 w 21600"/>
                <a:gd name="T7" fmla="*/ 11791 h 21600"/>
                <a:gd name="T8" fmla="*/ 10469 w 21600"/>
                <a:gd name="T9" fmla="*/ 541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cubicBezTo>
                    <a:pt x="5399" y="11020"/>
                    <a:pt x="5413" y="11241"/>
                    <a:pt x="5440" y="11460"/>
                  </a:cubicBezTo>
                  <a:lnTo>
                    <a:pt x="81" y="12121"/>
                  </a:lnTo>
                  <a:cubicBezTo>
                    <a:pt x="27" y="11683"/>
                    <a:pt x="0" y="11241"/>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bg1"/>
            </a:solidFill>
            <a:ln w="9525">
              <a:solidFill>
                <a:schemeClr val="tx1"/>
              </a:solidFill>
              <a:miter lim="800000"/>
              <a:headEnd/>
              <a:tailEnd/>
            </a:ln>
            <a:effectLst>
              <a:outerShdw dist="35921" dir="2700000" algn="ctr" rotWithShape="0">
                <a:schemeClr val="tx1"/>
              </a:outerShdw>
            </a:effectLst>
          </p:spPr>
          <p:txBody>
            <a:bodyPr wrap="none" anchor="ctr"/>
            <a:lstStyle/>
            <a:p>
              <a:pPr algn="ctr" eaLnBrk="0" hangingPunct="0">
                <a:spcBef>
                  <a:spcPct val="50000"/>
                </a:spcBef>
                <a:defRPr/>
              </a:pPr>
              <a:endParaRPr lang="en-US" sz="1300">
                <a:latin typeface="Verdana" pitchFamily="34" charset="0"/>
              </a:endParaRPr>
            </a:p>
          </p:txBody>
        </p:sp>
      </p:grpSp>
      <p:grpSp>
        <p:nvGrpSpPr>
          <p:cNvPr id="4" name="Group 32"/>
          <p:cNvGrpSpPr>
            <a:grpSpLocks/>
          </p:cNvGrpSpPr>
          <p:nvPr/>
        </p:nvGrpSpPr>
        <p:grpSpPr bwMode="auto">
          <a:xfrm>
            <a:off x="1908175" y="1341438"/>
            <a:ext cx="4897438" cy="650875"/>
            <a:chOff x="1319" y="852"/>
            <a:chExt cx="2888" cy="335"/>
          </a:xfrm>
        </p:grpSpPr>
        <p:sp>
          <p:nvSpPr>
            <p:cNvPr id="674849" name="Rectangle 33"/>
            <p:cNvSpPr>
              <a:spLocks noChangeArrowheads="1"/>
            </p:cNvSpPr>
            <p:nvPr/>
          </p:nvSpPr>
          <p:spPr bwMode="auto">
            <a:xfrm>
              <a:off x="1319" y="852"/>
              <a:ext cx="894" cy="334"/>
            </a:xfrm>
            <a:prstGeom prst="rect">
              <a:avLst/>
            </a:prstGeom>
            <a:solidFill>
              <a:srgbClr val="D7E3D6"/>
            </a:solidFill>
            <a:ln w="9525">
              <a:solidFill>
                <a:schemeClr val="tx1"/>
              </a:solidFill>
              <a:miter lim="800000"/>
              <a:headEnd/>
              <a:tailEnd/>
            </a:ln>
            <a:effectLst>
              <a:outerShdw dist="35921" dir="2700000" algn="ctr" rotWithShape="0">
                <a:schemeClr val="tx1"/>
              </a:outerShdw>
            </a:effectLst>
          </p:spPr>
          <p:txBody>
            <a:bodyPr anchor="ctr">
              <a:spAutoFit/>
            </a:bodyPr>
            <a:lstStyle/>
            <a:p>
              <a:pPr algn="ctr" eaLnBrk="0" hangingPunct="0">
                <a:defRPr/>
              </a:pPr>
              <a:r>
                <a:rPr lang="tr-TR" sz="1200" b="1"/>
                <a:t>Ofis dışında ölçülmüş </a:t>
              </a:r>
            </a:p>
            <a:p>
              <a:pPr algn="ctr" eaLnBrk="0" hangingPunct="0">
                <a:defRPr/>
              </a:pPr>
              <a:r>
                <a:rPr lang="tr-TR" sz="1200" b="1"/>
                <a:t>yüksek KB</a:t>
              </a:r>
              <a:endParaRPr lang="en-US" sz="1200" b="1"/>
            </a:p>
          </p:txBody>
        </p:sp>
        <p:sp>
          <p:nvSpPr>
            <p:cNvPr id="674850" name="Rectangle 34"/>
            <p:cNvSpPr>
              <a:spLocks noChangeArrowheads="1"/>
            </p:cNvSpPr>
            <p:nvPr/>
          </p:nvSpPr>
          <p:spPr bwMode="auto">
            <a:xfrm>
              <a:off x="3300" y="853"/>
              <a:ext cx="907" cy="334"/>
            </a:xfrm>
            <a:prstGeom prst="rect">
              <a:avLst/>
            </a:prstGeom>
            <a:solidFill>
              <a:srgbClr val="D7E3D6"/>
            </a:solidFill>
            <a:ln w="9525">
              <a:solidFill>
                <a:schemeClr val="tx1"/>
              </a:solidFill>
              <a:miter lim="800000"/>
              <a:headEnd/>
              <a:tailEnd/>
            </a:ln>
            <a:effectLst>
              <a:outerShdw dist="35921" dir="2700000" algn="ctr" rotWithShape="0">
                <a:schemeClr val="tx1"/>
              </a:outerShdw>
            </a:effectLst>
          </p:spPr>
          <p:txBody>
            <a:bodyPr anchor="ctr">
              <a:spAutoFit/>
            </a:bodyPr>
            <a:lstStyle/>
            <a:p>
              <a:pPr algn="ctr" eaLnBrk="0" hangingPunct="0">
                <a:defRPr/>
              </a:pPr>
              <a:r>
                <a:rPr lang="tr-TR" sz="1200" b="1"/>
                <a:t>Ofiste tesadüfen</a:t>
              </a:r>
            </a:p>
            <a:p>
              <a:pPr algn="ctr" eaLnBrk="0" hangingPunct="0">
                <a:defRPr/>
              </a:pPr>
              <a:r>
                <a:rPr lang="tr-TR" sz="1200" b="1"/>
                <a:t>Ölçülmüş</a:t>
              </a:r>
            </a:p>
            <a:p>
              <a:pPr algn="ctr" eaLnBrk="0" hangingPunct="0">
                <a:defRPr/>
              </a:pPr>
              <a:r>
                <a:rPr lang="tr-TR" sz="1200" b="1"/>
                <a:t> yüksek KB</a:t>
              </a:r>
              <a:endParaRPr lang="en-US" sz="1200" b="1"/>
            </a:p>
          </p:txBody>
        </p:sp>
      </p:grpSp>
      <p:sp>
        <p:nvSpPr>
          <p:cNvPr id="26631" name="Text Box 33"/>
          <p:cNvSpPr txBox="1">
            <a:spLocks noChangeArrowheads="1"/>
          </p:cNvSpPr>
          <p:nvPr/>
        </p:nvSpPr>
        <p:spPr bwMode="auto">
          <a:xfrm>
            <a:off x="1835150" y="3500438"/>
            <a:ext cx="1171575" cy="314325"/>
          </a:xfrm>
          <a:prstGeom prst="rect">
            <a:avLst/>
          </a:prstGeom>
          <a:solidFill>
            <a:srgbClr val="333333"/>
          </a:solidFill>
          <a:ln w="9525">
            <a:solidFill>
              <a:schemeClr val="bg1"/>
            </a:solidFill>
            <a:miter lim="800000"/>
            <a:headEnd/>
            <a:tailEnd/>
          </a:ln>
        </p:spPr>
        <p:txBody>
          <a:bodyPr>
            <a:spAutoFit/>
          </a:bodyPr>
          <a:lstStyle/>
          <a:p>
            <a:r>
              <a:rPr lang="tr-TR" sz="1400">
                <a:solidFill>
                  <a:schemeClr val="bg1"/>
                </a:solidFill>
              </a:rPr>
              <a:t>Bir ay içinde</a:t>
            </a:r>
          </a:p>
        </p:txBody>
      </p:sp>
      <p:pic>
        <p:nvPicPr>
          <p:cNvPr id="26632" name="Picture 34"/>
          <p:cNvPicPr>
            <a:picLocks noChangeAspect="1" noChangeArrowheads="1"/>
          </p:cNvPicPr>
          <p:nvPr/>
        </p:nvPicPr>
        <p:blipFill>
          <a:blip r:embed="rId3" cstate="print"/>
          <a:srcRect/>
          <a:stretch>
            <a:fillRect/>
          </a:stretch>
        </p:blipFill>
        <p:spPr bwMode="auto">
          <a:xfrm>
            <a:off x="0" y="0"/>
            <a:ext cx="684213"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tr-TR" dirty="0" smtClean="0">
                <a:solidFill>
                  <a:srgbClr val="C00000"/>
                </a:solidFill>
              </a:rPr>
              <a:t>Doktorlar KB ölçmeli mi?</a:t>
            </a:r>
          </a:p>
        </p:txBody>
      </p:sp>
      <p:sp>
        <p:nvSpPr>
          <p:cNvPr id="27651" name="Rectangle 4"/>
          <p:cNvSpPr>
            <a:spLocks noGrp="1" noRot="1" noChangeArrowheads="1"/>
          </p:cNvSpPr>
          <p:nvPr>
            <p:ph type="body" idx="1"/>
          </p:nvPr>
        </p:nvSpPr>
        <p:spPr>
          <a:xfrm>
            <a:off x="1116013" y="1600200"/>
            <a:ext cx="7848600" cy="4525963"/>
          </a:xfrm>
          <a:noFill/>
        </p:spPr>
        <p:txBody>
          <a:bodyPr/>
          <a:lstStyle/>
          <a:p>
            <a:pPr eaLnBrk="1" hangingPunct="1">
              <a:buFontTx/>
              <a:buNone/>
            </a:pPr>
            <a:r>
              <a:rPr lang="tr-TR" dirty="0" smtClean="0"/>
              <a:t>	</a:t>
            </a:r>
          </a:p>
          <a:p>
            <a:pPr eaLnBrk="1" hangingPunct="1">
              <a:buFontTx/>
              <a:buNone/>
            </a:pPr>
            <a:endParaRPr lang="tr-TR" sz="2400" dirty="0" smtClean="0">
              <a:solidFill>
                <a:schemeClr val="tx1">
                  <a:lumMod val="95000"/>
                  <a:lumOff val="5000"/>
                </a:schemeClr>
              </a:solidFill>
            </a:endParaRPr>
          </a:p>
          <a:p>
            <a:pPr eaLnBrk="1" hangingPunct="1">
              <a:buFontTx/>
              <a:buNone/>
            </a:pPr>
            <a:r>
              <a:rPr lang="tr-TR" sz="2400" dirty="0" smtClean="0">
                <a:solidFill>
                  <a:schemeClr val="tx1">
                    <a:lumMod val="95000"/>
                    <a:lumOff val="5000"/>
                  </a:schemeClr>
                </a:solidFill>
              </a:rPr>
              <a:t>2004 görüş bildirisi:</a:t>
            </a:r>
          </a:p>
          <a:p>
            <a:pPr eaLnBrk="1" hangingPunct="1"/>
            <a:r>
              <a:rPr lang="tr-TR" sz="2400" dirty="0" smtClean="0">
                <a:solidFill>
                  <a:schemeClr val="tx1">
                    <a:lumMod val="95000"/>
                    <a:lumOff val="5000"/>
                  </a:schemeClr>
                </a:solidFill>
              </a:rPr>
              <a:t>Doktorlar KB ölçümü için yeterince eğitimli değil</a:t>
            </a:r>
          </a:p>
          <a:p>
            <a:pPr eaLnBrk="1" hangingPunct="1"/>
            <a:r>
              <a:rPr lang="tr-TR" sz="2400" dirty="0" smtClean="0">
                <a:solidFill>
                  <a:schemeClr val="tx1">
                    <a:lumMod val="95000"/>
                    <a:lumOff val="5000"/>
                  </a:schemeClr>
                </a:solidFill>
              </a:rPr>
              <a:t>Beyaz önlük etkisi</a:t>
            </a:r>
          </a:p>
          <a:p>
            <a:pPr eaLnBrk="1" hangingPunct="1">
              <a:buFontTx/>
              <a:buNone/>
            </a:pPr>
            <a:r>
              <a:rPr lang="tr-TR" dirty="0" smtClean="0">
                <a:solidFill>
                  <a:srgbClr val="B2C5EC"/>
                </a:solidFill>
              </a:rPr>
              <a:t>   </a:t>
            </a:r>
          </a:p>
          <a:p>
            <a:pPr eaLnBrk="1" hangingPunct="1">
              <a:buFontTx/>
              <a:buNone/>
            </a:pPr>
            <a:r>
              <a:rPr lang="tr-TR" dirty="0" smtClean="0">
                <a:solidFill>
                  <a:srgbClr val="B2C5EC"/>
                </a:solidFill>
              </a:rPr>
              <a:t>   </a:t>
            </a:r>
            <a:endParaRPr lang="en-US" dirty="0" smtClean="0"/>
          </a:p>
        </p:txBody>
      </p:sp>
      <p:pic>
        <p:nvPicPr>
          <p:cNvPr id="27652" name="Picture 6"/>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sp>
        <p:nvSpPr>
          <p:cNvPr id="26630" name="Text Box 9"/>
          <p:cNvSpPr txBox="1">
            <a:spLocks noChangeArrowheads="1"/>
          </p:cNvSpPr>
          <p:nvPr/>
        </p:nvSpPr>
        <p:spPr bwMode="auto">
          <a:xfrm>
            <a:off x="1331640" y="4509120"/>
            <a:ext cx="7489825" cy="955675"/>
          </a:xfrm>
          <a:prstGeom prst="rect">
            <a:avLst/>
          </a:prstGeom>
          <a:solidFill>
            <a:schemeClr val="bg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tr-TR" sz="2800" dirty="0"/>
              <a:t>JNS VII → KB hemşire, sağlık teknisyeni veya </a:t>
            </a:r>
          </a:p>
          <a:p>
            <a:pPr>
              <a:defRPr/>
            </a:pPr>
            <a:r>
              <a:rPr lang="tr-TR" sz="2800" dirty="0"/>
              <a:t>otomatik cihazlarla ölçülmeli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tr-TR" dirty="0" smtClean="0">
                <a:solidFill>
                  <a:srgbClr val="C00000"/>
                </a:solidFill>
              </a:rPr>
              <a:t>Tanım</a:t>
            </a:r>
          </a:p>
        </p:txBody>
      </p:sp>
      <p:sp>
        <p:nvSpPr>
          <p:cNvPr id="8195" name="Rectangle 3"/>
          <p:cNvSpPr>
            <a:spLocks noGrp="1" noChangeArrowheads="1"/>
          </p:cNvSpPr>
          <p:nvPr>
            <p:ph type="body" idx="1"/>
          </p:nvPr>
        </p:nvSpPr>
        <p:spPr>
          <a:xfrm>
            <a:off x="1042988" y="1600200"/>
            <a:ext cx="7643812" cy="4525963"/>
          </a:xfrm>
        </p:spPr>
        <p:txBody>
          <a:bodyPr/>
          <a:lstStyle/>
          <a:p>
            <a:pPr eaLnBrk="1" hangingPunct="1">
              <a:lnSpc>
                <a:spcPct val="90000"/>
              </a:lnSpc>
            </a:pPr>
            <a:endParaRPr lang="tr-TR" sz="2800" dirty="0" smtClean="0">
              <a:solidFill>
                <a:srgbClr val="FFFFFF"/>
              </a:solidFill>
            </a:endParaRPr>
          </a:p>
          <a:p>
            <a:pPr eaLnBrk="1" hangingPunct="1">
              <a:lnSpc>
                <a:spcPct val="90000"/>
              </a:lnSpc>
            </a:pPr>
            <a:r>
              <a:rPr lang="tr-TR" sz="2800" dirty="0" smtClean="0">
                <a:solidFill>
                  <a:schemeClr val="tx1">
                    <a:lumMod val="85000"/>
                    <a:lumOff val="15000"/>
                  </a:schemeClr>
                </a:solidFill>
              </a:rPr>
              <a:t>Hipertansiyon, kan basıncının beyin, kalp,</a:t>
            </a:r>
          </a:p>
          <a:p>
            <a:pPr eaLnBrk="1" hangingPunct="1">
              <a:lnSpc>
                <a:spcPct val="90000"/>
              </a:lnSpc>
              <a:buFontTx/>
              <a:buNone/>
            </a:pPr>
            <a:r>
              <a:rPr lang="tr-TR" sz="2800" dirty="0" smtClean="0">
                <a:solidFill>
                  <a:schemeClr val="tx1">
                    <a:lumMod val="85000"/>
                    <a:lumOff val="15000"/>
                  </a:schemeClr>
                </a:solidFill>
              </a:rPr>
              <a:t>retina ve böbrek damarlarında hedef </a:t>
            </a:r>
          </a:p>
          <a:p>
            <a:pPr eaLnBrk="1" hangingPunct="1">
              <a:lnSpc>
                <a:spcPct val="90000"/>
              </a:lnSpc>
              <a:buFontTx/>
              <a:buNone/>
            </a:pPr>
            <a:r>
              <a:rPr lang="tr-TR" sz="2800" dirty="0" smtClean="0">
                <a:solidFill>
                  <a:schemeClr val="tx1">
                    <a:lumMod val="85000"/>
                    <a:lumOff val="15000"/>
                  </a:schemeClr>
                </a:solidFill>
              </a:rPr>
              <a:t>organ hasarı oluşturma riskini arttıracak </a:t>
            </a:r>
          </a:p>
          <a:p>
            <a:pPr eaLnBrk="1" hangingPunct="1">
              <a:lnSpc>
                <a:spcPct val="90000"/>
              </a:lnSpc>
              <a:buFontTx/>
              <a:buNone/>
            </a:pPr>
            <a:r>
              <a:rPr lang="tr-TR" sz="2800" dirty="0" smtClean="0">
                <a:solidFill>
                  <a:schemeClr val="tx1">
                    <a:lumMod val="85000"/>
                    <a:lumOff val="15000"/>
                  </a:schemeClr>
                </a:solidFill>
              </a:rPr>
              <a:t>düzeylere yükselmesidir.</a:t>
            </a:r>
          </a:p>
          <a:p>
            <a:pPr eaLnBrk="1" hangingPunct="1">
              <a:lnSpc>
                <a:spcPct val="90000"/>
              </a:lnSpc>
              <a:buFontTx/>
              <a:buNone/>
            </a:pPr>
            <a:endParaRPr lang="tr-TR" sz="2800" dirty="0" smtClean="0">
              <a:solidFill>
                <a:schemeClr val="tx1">
                  <a:lumMod val="85000"/>
                  <a:lumOff val="15000"/>
                </a:schemeClr>
              </a:solidFill>
            </a:endParaRPr>
          </a:p>
          <a:p>
            <a:pPr eaLnBrk="1" hangingPunct="1">
              <a:lnSpc>
                <a:spcPct val="90000"/>
              </a:lnSpc>
            </a:pPr>
            <a:r>
              <a:rPr lang="tr-TR" sz="2800" dirty="0" smtClean="0">
                <a:solidFill>
                  <a:schemeClr val="tx1">
                    <a:lumMod val="85000"/>
                    <a:lumOff val="15000"/>
                  </a:schemeClr>
                </a:solidFill>
              </a:rPr>
              <a:t>Genel toplumda bu düzey ;</a:t>
            </a:r>
          </a:p>
          <a:p>
            <a:pPr eaLnBrk="1" hangingPunct="1">
              <a:lnSpc>
                <a:spcPct val="90000"/>
              </a:lnSpc>
              <a:buFontTx/>
              <a:buNone/>
            </a:pPr>
            <a:r>
              <a:rPr lang="tr-TR" sz="2800" dirty="0" smtClean="0">
                <a:solidFill>
                  <a:schemeClr val="tx1">
                    <a:lumMod val="85000"/>
                    <a:lumOff val="15000"/>
                  </a:schemeClr>
                </a:solidFill>
              </a:rPr>
              <a:t>            </a:t>
            </a:r>
            <a:r>
              <a:rPr lang="tr-TR" sz="2800" dirty="0" err="1" smtClean="0">
                <a:solidFill>
                  <a:schemeClr val="tx1">
                    <a:lumMod val="85000"/>
                    <a:lumOff val="15000"/>
                  </a:schemeClr>
                </a:solidFill>
              </a:rPr>
              <a:t>Sistolik</a:t>
            </a:r>
            <a:r>
              <a:rPr lang="tr-TR" sz="2800" dirty="0" smtClean="0">
                <a:solidFill>
                  <a:schemeClr val="tx1">
                    <a:lumMod val="85000"/>
                    <a:lumOff val="15000"/>
                  </a:schemeClr>
                </a:solidFill>
              </a:rPr>
              <a:t> &gt;140 </a:t>
            </a:r>
            <a:r>
              <a:rPr lang="tr-TR" sz="2800" dirty="0" err="1" smtClean="0">
                <a:solidFill>
                  <a:schemeClr val="tx1">
                    <a:lumMod val="85000"/>
                    <a:lumOff val="15000"/>
                  </a:schemeClr>
                </a:solidFill>
              </a:rPr>
              <a:t>mmHg</a:t>
            </a:r>
            <a:r>
              <a:rPr lang="tr-TR" sz="2800" dirty="0" smtClean="0">
                <a:solidFill>
                  <a:schemeClr val="tx1">
                    <a:lumMod val="85000"/>
                    <a:lumOff val="15000"/>
                  </a:schemeClr>
                </a:solidFill>
              </a:rPr>
              <a:t> </a:t>
            </a:r>
          </a:p>
          <a:p>
            <a:pPr eaLnBrk="1" hangingPunct="1">
              <a:lnSpc>
                <a:spcPct val="90000"/>
              </a:lnSpc>
              <a:buFontTx/>
              <a:buNone/>
            </a:pPr>
            <a:r>
              <a:rPr lang="tr-TR" sz="2800" dirty="0" smtClean="0">
                <a:solidFill>
                  <a:schemeClr val="tx1">
                    <a:lumMod val="85000"/>
                    <a:lumOff val="15000"/>
                  </a:schemeClr>
                </a:solidFill>
              </a:rPr>
              <a:t>            </a:t>
            </a:r>
            <a:r>
              <a:rPr lang="tr-TR" sz="2800" dirty="0" err="1" smtClean="0">
                <a:solidFill>
                  <a:schemeClr val="tx1">
                    <a:lumMod val="85000"/>
                    <a:lumOff val="15000"/>
                  </a:schemeClr>
                </a:solidFill>
              </a:rPr>
              <a:t>Diyastolik</a:t>
            </a:r>
            <a:r>
              <a:rPr lang="tr-TR" sz="2800" dirty="0" smtClean="0">
                <a:solidFill>
                  <a:schemeClr val="tx1">
                    <a:lumMod val="85000"/>
                    <a:lumOff val="15000"/>
                  </a:schemeClr>
                </a:solidFill>
              </a:rPr>
              <a:t> &gt; 90 </a:t>
            </a:r>
            <a:r>
              <a:rPr lang="tr-TR" sz="2800" dirty="0" err="1" smtClean="0">
                <a:solidFill>
                  <a:schemeClr val="tx1">
                    <a:lumMod val="85000"/>
                    <a:lumOff val="15000"/>
                  </a:schemeClr>
                </a:solidFill>
              </a:rPr>
              <a:t>mmHg</a:t>
            </a:r>
            <a:endParaRPr lang="tr-TR" sz="2800" dirty="0" smtClean="0">
              <a:solidFill>
                <a:schemeClr val="tx1">
                  <a:lumMod val="85000"/>
                  <a:lumOff val="15000"/>
                </a:schemeClr>
              </a:solidFill>
            </a:endParaRPr>
          </a:p>
        </p:txBody>
      </p:sp>
      <p:pic>
        <p:nvPicPr>
          <p:cNvPr id="4" name="Picture 4"/>
          <p:cNvPicPr>
            <a:picLocks noChangeAspect="1" noChangeArrowheads="1"/>
          </p:cNvPicPr>
          <p:nvPr/>
        </p:nvPicPr>
        <p:blipFill>
          <a:blip r:embed="rId3" cstate="print"/>
          <a:srcRect/>
          <a:stretch>
            <a:fillRect/>
          </a:stretch>
        </p:blipFill>
        <p:spPr bwMode="auto">
          <a:xfrm>
            <a:off x="0" y="0"/>
            <a:ext cx="9001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tr-TR" smtClean="0"/>
              <a:t>Aneroid Sfigmomanometre</a:t>
            </a:r>
          </a:p>
        </p:txBody>
      </p:sp>
      <p:pic>
        <p:nvPicPr>
          <p:cNvPr id="28675" name="Picture 3"/>
          <p:cNvPicPr>
            <a:picLocks noGrp="1" noChangeAspect="1" noChangeArrowheads="1"/>
          </p:cNvPicPr>
          <p:nvPr>
            <p:ph idx="1"/>
          </p:nvPr>
        </p:nvPicPr>
        <p:blipFill>
          <a:blip r:embed="rId3" cstate="print"/>
          <a:srcRect/>
          <a:stretch>
            <a:fillRect/>
          </a:stretch>
        </p:blipFill>
        <p:spPr>
          <a:xfrm>
            <a:off x="685800" y="1600200"/>
            <a:ext cx="7772400" cy="4953000"/>
          </a:xfrm>
        </p:spPr>
      </p:pic>
      <p:pic>
        <p:nvPicPr>
          <p:cNvPr id="586760" name="Picture 8"/>
          <p:cNvPicPr>
            <a:picLocks noChangeAspect="1" noChangeArrowheads="1"/>
          </p:cNvPicPr>
          <p:nvPr/>
        </p:nvPicPr>
        <p:blipFill>
          <a:blip r:embed="rId4" cstate="print"/>
          <a:srcRect/>
          <a:stretch>
            <a:fillRect/>
          </a:stretch>
        </p:blipFill>
        <p:spPr bwMode="auto">
          <a:xfrm>
            <a:off x="1143000" y="1371600"/>
            <a:ext cx="2144713" cy="2062163"/>
          </a:xfrm>
          <a:prstGeom prst="rect">
            <a:avLst/>
          </a:prstGeom>
          <a:noFill/>
          <a:effectLst>
            <a:outerShdw dist="35921" dir="2700000" algn="ctr" rotWithShape="0">
              <a:schemeClr val="tx1"/>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tr-TR" smtClean="0"/>
              <a:t>Cuff</a:t>
            </a:r>
          </a:p>
        </p:txBody>
      </p:sp>
      <p:pic>
        <p:nvPicPr>
          <p:cNvPr id="29699" name="Picture 3"/>
          <p:cNvPicPr>
            <a:picLocks noChangeAspect="1" noChangeArrowheads="1"/>
          </p:cNvPicPr>
          <p:nvPr/>
        </p:nvPicPr>
        <p:blipFill>
          <a:blip r:embed="rId3" cstate="print"/>
          <a:srcRect/>
          <a:stretch>
            <a:fillRect/>
          </a:stretch>
        </p:blipFill>
        <p:spPr bwMode="auto">
          <a:xfrm>
            <a:off x="5638800" y="2819400"/>
            <a:ext cx="2657475" cy="2381250"/>
          </a:xfrm>
          <a:prstGeom prst="rect">
            <a:avLst/>
          </a:prstGeom>
          <a:noFill/>
          <a:ln w="9525">
            <a:noFill/>
            <a:miter lim="800000"/>
            <a:headEnd/>
            <a:tailEnd/>
          </a:ln>
        </p:spPr>
      </p:pic>
      <p:pic>
        <p:nvPicPr>
          <p:cNvPr id="29700" name="Picture 4" descr="VSM MedTech BPM-100 Professional"/>
          <p:cNvPicPr>
            <a:picLocks noChangeAspect="1" noChangeArrowheads="1"/>
          </p:cNvPicPr>
          <p:nvPr/>
        </p:nvPicPr>
        <p:blipFill>
          <a:blip r:embed="rId4" cstate="print"/>
          <a:srcRect/>
          <a:stretch>
            <a:fillRect/>
          </a:stretch>
        </p:blipFill>
        <p:spPr bwMode="auto">
          <a:xfrm>
            <a:off x="381000" y="1916113"/>
            <a:ext cx="5181600" cy="440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tr-TR" smtClean="0"/>
              <a:t>Civalı Sfigmomanometre</a:t>
            </a:r>
          </a:p>
        </p:txBody>
      </p:sp>
      <p:sp>
        <p:nvSpPr>
          <p:cNvPr id="30723" name="Rectangle 3"/>
          <p:cNvSpPr>
            <a:spLocks noGrp="1" noChangeArrowheads="1"/>
          </p:cNvSpPr>
          <p:nvPr>
            <p:ph type="body" idx="1"/>
          </p:nvPr>
        </p:nvSpPr>
        <p:spPr/>
        <p:txBody>
          <a:bodyPr/>
          <a:lstStyle/>
          <a:p>
            <a:pPr eaLnBrk="1" hangingPunct="1"/>
            <a:endParaRPr lang="tr-TR" smtClean="0"/>
          </a:p>
        </p:txBody>
      </p:sp>
      <p:pic>
        <p:nvPicPr>
          <p:cNvPr id="30724" name="Picture 4"/>
          <p:cNvPicPr>
            <a:picLocks noChangeAspect="1" noChangeArrowheads="1"/>
          </p:cNvPicPr>
          <p:nvPr/>
        </p:nvPicPr>
        <p:blipFill>
          <a:blip r:embed="rId3" cstate="print"/>
          <a:srcRect/>
          <a:stretch>
            <a:fillRect/>
          </a:stretch>
        </p:blipFill>
        <p:spPr bwMode="auto">
          <a:xfrm>
            <a:off x="1143000" y="1676400"/>
            <a:ext cx="7010400" cy="4419600"/>
          </a:xfrm>
          <a:prstGeom prst="rect">
            <a:avLst/>
          </a:prstGeom>
          <a:noFill/>
          <a:ln w="9525">
            <a:noFill/>
            <a:miter lim="800000"/>
            <a:headEnd/>
            <a:tailEnd/>
          </a:ln>
        </p:spPr>
      </p:pic>
      <p:pic>
        <p:nvPicPr>
          <p:cNvPr id="30725" name="Picture 7"/>
          <p:cNvPicPr>
            <a:picLocks noChangeAspect="1" noChangeArrowheads="1"/>
          </p:cNvPicPr>
          <p:nvPr/>
        </p:nvPicPr>
        <p:blipFill>
          <a:blip r:embed="rId4" cstate="print"/>
          <a:srcRect/>
          <a:stretch>
            <a:fillRect/>
          </a:stretch>
        </p:blipFill>
        <p:spPr bwMode="auto">
          <a:xfrm>
            <a:off x="1168400" y="1860550"/>
            <a:ext cx="2606675"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tr-TR" smtClean="0"/>
          </a:p>
        </p:txBody>
      </p:sp>
      <p:sp>
        <p:nvSpPr>
          <p:cNvPr id="41987" name="Rectangle 4"/>
          <p:cNvSpPr>
            <a:spLocks noGrp="1" noRot="1" noChangeArrowheads="1"/>
          </p:cNvSpPr>
          <p:nvPr>
            <p:ph type="body" idx="1"/>
          </p:nvPr>
        </p:nvSpPr>
        <p:spPr>
          <a:xfrm>
            <a:off x="1331913" y="1600200"/>
            <a:ext cx="7354887" cy="4525963"/>
          </a:xfrm>
          <a:noFill/>
        </p:spPr>
        <p:txBody>
          <a:bodyPr/>
          <a:lstStyle/>
          <a:p>
            <a:pPr eaLnBrk="1" hangingPunct="1">
              <a:lnSpc>
                <a:spcPct val="80000"/>
              </a:lnSpc>
            </a:pPr>
            <a:endParaRPr lang="tr-TR" sz="2800" smtClean="0"/>
          </a:p>
          <a:p>
            <a:pPr eaLnBrk="1" hangingPunct="1">
              <a:lnSpc>
                <a:spcPct val="80000"/>
              </a:lnSpc>
            </a:pPr>
            <a:r>
              <a:rPr lang="tr-TR" sz="2800" smtClean="0"/>
              <a:t>Ucuzdur</a:t>
            </a:r>
          </a:p>
          <a:p>
            <a:pPr eaLnBrk="1" hangingPunct="1">
              <a:lnSpc>
                <a:spcPct val="80000"/>
              </a:lnSpc>
            </a:pPr>
            <a:endParaRPr lang="tr-TR" sz="2800" smtClean="0"/>
          </a:p>
          <a:p>
            <a:pPr eaLnBrk="1" hangingPunct="1">
              <a:lnSpc>
                <a:spcPct val="80000"/>
              </a:lnSpc>
            </a:pPr>
            <a:r>
              <a:rPr lang="tr-TR" sz="2800" smtClean="0"/>
              <a:t>Gün içinde sayısız ölçüm (ev,işyeri)</a:t>
            </a:r>
          </a:p>
          <a:p>
            <a:pPr eaLnBrk="1" hangingPunct="1">
              <a:lnSpc>
                <a:spcPct val="80000"/>
              </a:lnSpc>
            </a:pPr>
            <a:endParaRPr lang="tr-TR" sz="2800" smtClean="0"/>
          </a:p>
          <a:p>
            <a:pPr eaLnBrk="1" hangingPunct="1">
              <a:lnSpc>
                <a:spcPct val="80000"/>
              </a:lnSpc>
            </a:pPr>
            <a:r>
              <a:rPr lang="tr-TR" sz="2800" smtClean="0"/>
              <a:t>Tedaviye uyumu arttırır</a:t>
            </a:r>
          </a:p>
          <a:p>
            <a:pPr eaLnBrk="1" hangingPunct="1">
              <a:lnSpc>
                <a:spcPct val="80000"/>
              </a:lnSpc>
            </a:pPr>
            <a:endParaRPr lang="tr-TR" sz="2800" smtClean="0"/>
          </a:p>
          <a:p>
            <a:pPr eaLnBrk="1" hangingPunct="1">
              <a:lnSpc>
                <a:spcPct val="80000"/>
              </a:lnSpc>
            </a:pPr>
            <a:r>
              <a:rPr lang="tr-TR" sz="2800" smtClean="0"/>
              <a:t>Ambulatuar takibe alternatiftir</a:t>
            </a:r>
          </a:p>
          <a:p>
            <a:pPr eaLnBrk="1" hangingPunct="1">
              <a:lnSpc>
                <a:spcPct val="80000"/>
              </a:lnSpc>
            </a:pPr>
            <a:endParaRPr lang="tr-TR" sz="2800" smtClean="0"/>
          </a:p>
          <a:p>
            <a:pPr eaLnBrk="1" hangingPunct="1">
              <a:lnSpc>
                <a:spcPct val="80000"/>
              </a:lnSpc>
            </a:pPr>
            <a:r>
              <a:rPr lang="tr-TR" sz="2800" smtClean="0"/>
              <a:t>Cihazlara düzenli bakım</a:t>
            </a:r>
            <a:endParaRPr lang="en-US" sz="2800" smtClean="0"/>
          </a:p>
        </p:txBody>
      </p:sp>
      <p:pic>
        <p:nvPicPr>
          <p:cNvPr id="41988" name="Picture 5"/>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tr-TR" smtClean="0"/>
              <a:t>Ev Ölçüm Cihazı</a:t>
            </a:r>
          </a:p>
        </p:txBody>
      </p:sp>
      <p:pic>
        <p:nvPicPr>
          <p:cNvPr id="33795" name="Picture 3"/>
          <p:cNvPicPr>
            <a:picLocks noGrp="1" noChangeAspect="1" noChangeArrowheads="1"/>
          </p:cNvPicPr>
          <p:nvPr>
            <p:ph idx="1"/>
          </p:nvPr>
        </p:nvPicPr>
        <p:blipFill>
          <a:blip r:embed="rId3" cstate="print"/>
          <a:srcRect/>
          <a:stretch>
            <a:fillRect/>
          </a:stretch>
        </p:blipFill>
        <p:spPr>
          <a:xfrm>
            <a:off x="467544" y="3356992"/>
            <a:ext cx="4944498" cy="3057203"/>
          </a:xfrm>
        </p:spPr>
      </p:pic>
      <p:sp>
        <p:nvSpPr>
          <p:cNvPr id="33796" name="Rectangle 4"/>
          <p:cNvSpPr>
            <a:spLocks noChangeArrowheads="1"/>
          </p:cNvSpPr>
          <p:nvPr/>
        </p:nvSpPr>
        <p:spPr bwMode="auto">
          <a:xfrm>
            <a:off x="467544" y="2132856"/>
            <a:ext cx="7924800" cy="915988"/>
          </a:xfrm>
          <a:prstGeom prst="rect">
            <a:avLst/>
          </a:prstGeom>
          <a:noFill/>
          <a:ln w="9525">
            <a:noFill/>
            <a:miter lim="800000"/>
            <a:headEnd/>
            <a:tailEnd/>
          </a:ln>
        </p:spPr>
        <p:txBody>
          <a:bodyPr>
            <a:spAutoFit/>
          </a:bodyPr>
          <a:lstStyle/>
          <a:p>
            <a:r>
              <a:rPr lang="en-US" b="1" dirty="0">
                <a:solidFill>
                  <a:srgbClr val="C00000"/>
                </a:solidFill>
              </a:rPr>
              <a:t>AAMI</a:t>
            </a:r>
            <a:r>
              <a:rPr lang="en-US" b="1" dirty="0"/>
              <a:t>=Association for the Advancement of Medical Instrumentation;</a:t>
            </a:r>
          </a:p>
          <a:p>
            <a:r>
              <a:rPr lang="en-US" b="1" dirty="0">
                <a:solidFill>
                  <a:srgbClr val="C00000"/>
                </a:solidFill>
              </a:rPr>
              <a:t>BHS</a:t>
            </a:r>
            <a:r>
              <a:rPr lang="en-US" b="1" dirty="0"/>
              <a:t>=British Hypertension Society; </a:t>
            </a:r>
            <a:endParaRPr lang="tr-TR" b="1" dirty="0"/>
          </a:p>
          <a:p>
            <a:r>
              <a:rPr lang="en-US" b="1" dirty="0">
                <a:solidFill>
                  <a:srgbClr val="C00000"/>
                </a:solidFill>
              </a:rPr>
              <a:t>IP</a:t>
            </a:r>
            <a:r>
              <a:rPr lang="en-US" b="1" dirty="0"/>
              <a:t>: International Protocol</a:t>
            </a:r>
            <a:endParaRPr lang="tr-TR" b="1" dirty="0"/>
          </a:p>
        </p:txBody>
      </p:sp>
      <p:pic>
        <p:nvPicPr>
          <p:cNvPr id="5" name="Picture 3"/>
          <p:cNvPicPr>
            <a:picLocks noChangeAspect="1" noChangeArrowheads="1"/>
          </p:cNvPicPr>
          <p:nvPr/>
        </p:nvPicPr>
        <p:blipFill>
          <a:blip r:embed="rId4" cstate="print"/>
          <a:srcRect/>
          <a:stretch>
            <a:fillRect/>
          </a:stretch>
        </p:blipFill>
        <p:spPr bwMode="auto">
          <a:xfrm>
            <a:off x="5508104" y="3717032"/>
            <a:ext cx="3243272" cy="2288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2204864"/>
            <a:ext cx="6030416" cy="3170099"/>
          </a:xfrm>
          <a:prstGeom prst="rect">
            <a:avLst/>
          </a:prstGeom>
        </p:spPr>
        <p:txBody>
          <a:bodyPr wrap="square">
            <a:spAutoFit/>
          </a:bodyPr>
          <a:lstStyle/>
          <a:p>
            <a:r>
              <a:rPr lang="tr-TR" sz="2000" dirty="0" smtClean="0"/>
              <a:t>Evde KBİ, tanıyı doğrulamak için kullanılacaksa, ideal olarak sabah ve akşam olmak üzere ve en az 1 </a:t>
            </a:r>
            <a:r>
              <a:rPr lang="tr-TR" sz="2000" dirty="0" err="1" smtClean="0"/>
              <a:t>dk</a:t>
            </a:r>
            <a:r>
              <a:rPr lang="tr-TR" sz="2000" dirty="0" smtClean="0"/>
              <a:t> arayla 2’şer ölçüm yapılmalıdır”</a:t>
            </a:r>
          </a:p>
          <a:p>
            <a:endParaRPr lang="tr-TR" sz="2000" dirty="0" smtClean="0"/>
          </a:p>
          <a:p>
            <a:r>
              <a:rPr lang="tr-TR" sz="2000" dirty="0" smtClean="0"/>
              <a:t>“En az 4 gün tercihen 7 gün evde KBİ’ ye devam edilmelidir”</a:t>
            </a:r>
          </a:p>
          <a:p>
            <a:endParaRPr lang="tr-TR" sz="2000" dirty="0" smtClean="0"/>
          </a:p>
          <a:p>
            <a:r>
              <a:rPr lang="tr-TR" sz="2000" dirty="0" smtClean="0"/>
              <a:t>“Hastanın ilk gün yaptığı ölçümler dikkate alınmadan diğer ölçümlerin ortalaması tanıyı doğrulamak için kullanılmalıdır</a:t>
            </a:r>
            <a:endParaRPr lang="tr-TR" sz="2000" dirty="0"/>
          </a:p>
        </p:txBody>
      </p:sp>
      <p:sp>
        <p:nvSpPr>
          <p:cNvPr id="6" name="Rectangle 2"/>
          <p:cNvSpPr txBox="1">
            <a:spLocks noChangeArrowheads="1"/>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400" b="0" i="0" u="none" strike="noStrike" kern="0" cap="none" spc="0" normalizeH="0" baseline="0" noProof="0" dirty="0" smtClean="0">
                <a:ln>
                  <a:noFill/>
                </a:ln>
                <a:solidFill>
                  <a:srgbClr val="990000"/>
                </a:solidFill>
                <a:effectLst/>
                <a:uLnTx/>
                <a:uFillTx/>
                <a:latin typeface="+mj-lt"/>
                <a:ea typeface="+mj-ea"/>
                <a:cs typeface="+mj-cs"/>
              </a:rPr>
              <a:t>Evde KB ölçümü</a:t>
            </a:r>
            <a:endParaRPr kumimoji="0" lang="en-US" sz="5400" b="0" i="0" u="none" strike="noStrike" kern="0" cap="none" spc="0" normalizeH="0" baseline="0" noProof="0" dirty="0" smtClean="0">
              <a:ln>
                <a:noFill/>
              </a:ln>
              <a:solidFill>
                <a:srgbClr val="990000"/>
              </a:solidFill>
              <a:effectLst/>
              <a:uLnTx/>
              <a:uFillTx/>
              <a:latin typeface="+mj-lt"/>
              <a:ea typeface="+mj-ea"/>
              <a:cs typeface="+mj-cs"/>
            </a:endParaRPr>
          </a:p>
        </p:txBody>
      </p:sp>
      <p:pic>
        <p:nvPicPr>
          <p:cNvPr id="7" name="Picture 3" descr="hypertension1"/>
          <p:cNvPicPr>
            <a:picLocks noChangeAspect="1" noChangeArrowheads="1"/>
          </p:cNvPicPr>
          <p:nvPr/>
        </p:nvPicPr>
        <p:blipFill>
          <a:blip r:embed="rId3" cstate="print"/>
          <a:srcRect/>
          <a:stretch>
            <a:fillRect/>
          </a:stretch>
        </p:blipFill>
        <p:spPr bwMode="auto">
          <a:xfrm>
            <a:off x="6660232" y="4581128"/>
            <a:ext cx="2045134" cy="15942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68313" y="908050"/>
          <a:ext cx="8229600" cy="5694680"/>
        </p:xfrm>
        <a:graphic>
          <a:graphicData uri="http://schemas.openxmlformats.org/drawingml/2006/table">
            <a:tbl>
              <a:tblPr firstRow="1" bandRow="1">
                <a:tableStyleId>{5C22544A-7EE6-4342-B048-85BDC9FD1C3A}</a:tableStyleId>
              </a:tblPr>
              <a:tblGrid>
                <a:gridCol w="8229600"/>
              </a:tblGrid>
              <a:tr h="370840">
                <a:tc>
                  <a:txBody>
                    <a:bodyPr/>
                    <a:lstStyle/>
                    <a:p>
                      <a:endParaRPr lang="tr-TR" sz="1800" b="1" kern="1200" baseline="0" dirty="0" smtClean="0">
                        <a:solidFill>
                          <a:schemeClr val="lt1"/>
                        </a:solidFill>
                        <a:latin typeface="+mn-lt"/>
                        <a:ea typeface="+mn-ea"/>
                        <a:cs typeface="+mn-cs"/>
                      </a:endParaRPr>
                    </a:p>
                    <a:p>
                      <a:r>
                        <a:rPr lang="tr-TR" sz="1800" b="1" kern="1200" baseline="0" dirty="0" smtClean="0">
                          <a:solidFill>
                            <a:schemeClr val="lt1"/>
                          </a:solidFill>
                          <a:latin typeface="+mn-lt"/>
                          <a:ea typeface="+mn-ea"/>
                          <a:cs typeface="+mn-cs"/>
                        </a:rPr>
                        <a:t>Ev KBİ ve  AKBİ için klinik </a:t>
                      </a:r>
                      <a:r>
                        <a:rPr lang="tr-TR" sz="1800" b="1" kern="1200" baseline="0" dirty="0" err="1" smtClean="0">
                          <a:solidFill>
                            <a:schemeClr val="lt1"/>
                          </a:solidFill>
                          <a:latin typeface="+mn-lt"/>
                          <a:ea typeface="+mn-ea"/>
                          <a:cs typeface="+mn-cs"/>
                        </a:rPr>
                        <a:t>endikasyonlar</a:t>
                      </a:r>
                      <a:endParaRPr lang="en-US" sz="1800" b="1" kern="1200" baseline="0" dirty="0" smtClean="0">
                        <a:solidFill>
                          <a:schemeClr val="lt1"/>
                        </a:solidFill>
                        <a:latin typeface="+mn-lt"/>
                        <a:ea typeface="+mn-ea"/>
                        <a:cs typeface="+mn-cs"/>
                      </a:endParaRPr>
                    </a:p>
                    <a:p>
                      <a:endParaRPr lang="en-US" sz="1800" b="1" kern="1200" baseline="0" dirty="0" smtClean="0">
                        <a:solidFill>
                          <a:schemeClr val="lt1"/>
                        </a:solidFill>
                        <a:latin typeface="+mn-lt"/>
                        <a:ea typeface="+mn-ea"/>
                        <a:cs typeface="+mn-cs"/>
                      </a:endParaRPr>
                    </a:p>
                  </a:txBody>
                  <a:tcPr>
                    <a:solidFill>
                      <a:srgbClr val="990000"/>
                    </a:solidFill>
                  </a:tcPr>
                </a:tc>
              </a:tr>
              <a:tr h="370840">
                <a:tc>
                  <a:txBody>
                    <a:bodyPr/>
                    <a:lstStyle/>
                    <a:p>
                      <a:pPr>
                        <a:buFont typeface="Wingdings" pitchFamily="2" charset="2"/>
                        <a:buChar char="ü"/>
                      </a:pPr>
                      <a:r>
                        <a:rPr lang="tr-TR" i="0" dirty="0" smtClean="0">
                          <a:solidFill>
                            <a:schemeClr val="bg2">
                              <a:lumMod val="50000"/>
                            </a:schemeClr>
                          </a:solidFill>
                        </a:rPr>
                        <a:t> Beyaz önlük hipertansiyonu şüphesi</a:t>
                      </a:r>
                    </a:p>
                    <a:p>
                      <a:pPr>
                        <a:buFont typeface="Arial" pitchFamily="34" charset="0"/>
                        <a:buChar char="•"/>
                      </a:pPr>
                      <a:r>
                        <a:rPr lang="tr-TR" i="0" baseline="0" dirty="0" smtClean="0">
                          <a:solidFill>
                            <a:schemeClr val="bg2">
                              <a:lumMod val="50000"/>
                            </a:schemeClr>
                          </a:solidFill>
                        </a:rPr>
                        <a:t>   </a:t>
                      </a:r>
                      <a:r>
                        <a:rPr lang="tr-TR" i="1" baseline="0" dirty="0" smtClean="0">
                          <a:solidFill>
                            <a:schemeClr val="bg2">
                              <a:lumMod val="50000"/>
                            </a:schemeClr>
                          </a:solidFill>
                        </a:rPr>
                        <a:t>Ofiste evre I hipertansiyon</a:t>
                      </a:r>
                    </a:p>
                    <a:p>
                      <a:pPr>
                        <a:buFont typeface="Arial" pitchFamily="34" charset="0"/>
                        <a:buChar char="•"/>
                      </a:pPr>
                      <a:r>
                        <a:rPr lang="tr-TR" i="1" baseline="0" dirty="0" smtClean="0">
                          <a:solidFill>
                            <a:schemeClr val="bg2">
                              <a:lumMod val="50000"/>
                            </a:schemeClr>
                          </a:solidFill>
                        </a:rPr>
                        <a:t>   Düşük total CV riskli ve hedef organ hasarı olmayan ancak yüksek  ofis kan   basıncı saptananlar</a:t>
                      </a:r>
                    </a:p>
                    <a:p>
                      <a:pPr>
                        <a:buFont typeface="Arial" pitchFamily="34" charset="0"/>
                        <a:buChar char="•"/>
                      </a:pPr>
                      <a:endParaRPr lang="tr-TR" i="1"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r>
                        <a:rPr lang="tr-TR" i="0" dirty="0" smtClean="0">
                          <a:solidFill>
                            <a:schemeClr val="bg2">
                              <a:lumMod val="50000"/>
                            </a:schemeClr>
                          </a:solidFill>
                        </a:rPr>
                        <a:t> Maskelenmiş hipertansiyon şüphesi</a:t>
                      </a:r>
                    </a:p>
                    <a:p>
                      <a:pPr>
                        <a:buFont typeface="Arial" pitchFamily="34" charset="0"/>
                        <a:buChar char="•"/>
                      </a:pPr>
                      <a:r>
                        <a:rPr lang="tr-TR" i="0" dirty="0" smtClean="0">
                          <a:solidFill>
                            <a:schemeClr val="bg2">
                              <a:lumMod val="50000"/>
                            </a:schemeClr>
                          </a:solidFill>
                        </a:rPr>
                        <a:t>   </a:t>
                      </a:r>
                      <a:r>
                        <a:rPr lang="tr-TR" i="1" dirty="0" smtClean="0">
                          <a:solidFill>
                            <a:schemeClr val="bg2">
                              <a:lumMod val="50000"/>
                            </a:schemeClr>
                          </a:solidFill>
                        </a:rPr>
                        <a:t>Ofiste</a:t>
                      </a:r>
                      <a:r>
                        <a:rPr lang="tr-TR" i="1" baseline="0" dirty="0" smtClean="0">
                          <a:solidFill>
                            <a:schemeClr val="bg2">
                              <a:lumMod val="50000"/>
                            </a:schemeClr>
                          </a:solidFill>
                        </a:rPr>
                        <a:t> yüksek normal kan basıncı ölçülmesi</a:t>
                      </a:r>
                    </a:p>
                    <a:p>
                      <a:pPr>
                        <a:buFont typeface="Arial" pitchFamily="34" charset="0"/>
                        <a:buChar char="•"/>
                      </a:pPr>
                      <a:r>
                        <a:rPr lang="tr-TR" i="1" baseline="0" dirty="0" smtClean="0">
                          <a:solidFill>
                            <a:schemeClr val="bg2">
                              <a:lumMod val="50000"/>
                            </a:schemeClr>
                          </a:solidFill>
                        </a:rPr>
                        <a:t>   Yüksek CV riske yada hedef organ hasarına sahip olmalarına rağmen ofis kan basıncı normal saptananlar</a:t>
                      </a:r>
                    </a:p>
                    <a:p>
                      <a:pPr>
                        <a:buFont typeface="Arial" pitchFamily="34" charset="0"/>
                        <a:buChar char="•"/>
                      </a:pPr>
                      <a:endParaRPr lang="tr-TR" i="1"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r>
                        <a:rPr lang="tr-TR" i="0" dirty="0" smtClean="0">
                          <a:solidFill>
                            <a:schemeClr val="bg2">
                              <a:lumMod val="50000"/>
                            </a:schemeClr>
                          </a:solidFill>
                        </a:rPr>
                        <a:t>  </a:t>
                      </a:r>
                      <a:r>
                        <a:rPr lang="tr-TR" i="0" dirty="0" err="1" smtClean="0">
                          <a:solidFill>
                            <a:schemeClr val="bg2">
                              <a:lumMod val="50000"/>
                            </a:schemeClr>
                          </a:solidFill>
                        </a:rPr>
                        <a:t>Hipertansif</a:t>
                      </a:r>
                      <a:r>
                        <a:rPr lang="tr-TR" i="0" dirty="0" smtClean="0">
                          <a:solidFill>
                            <a:schemeClr val="bg2">
                              <a:lumMod val="50000"/>
                            </a:schemeClr>
                          </a:solidFill>
                        </a:rPr>
                        <a:t> hastalarda beyaz</a:t>
                      </a:r>
                      <a:r>
                        <a:rPr lang="tr-TR" i="0" baseline="0" dirty="0" smtClean="0">
                          <a:solidFill>
                            <a:schemeClr val="bg2">
                              <a:lumMod val="50000"/>
                            </a:schemeClr>
                          </a:solidFill>
                        </a:rPr>
                        <a:t> önlük etkisinin saptanması</a:t>
                      </a:r>
                      <a:endParaRPr lang="tr-TR" i="0"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r>
                        <a:rPr lang="tr-TR" i="0" dirty="0" smtClean="0">
                          <a:solidFill>
                            <a:schemeClr val="bg2">
                              <a:lumMod val="50000"/>
                            </a:schemeClr>
                          </a:solidFill>
                        </a:rPr>
                        <a:t>  Ofis </a:t>
                      </a:r>
                      <a:r>
                        <a:rPr lang="tr-TR" i="0" dirty="0" err="1" smtClean="0">
                          <a:solidFill>
                            <a:schemeClr val="bg2">
                              <a:lumMod val="50000"/>
                            </a:schemeClr>
                          </a:solidFill>
                        </a:rPr>
                        <a:t>ölçümelerindeki</a:t>
                      </a:r>
                      <a:r>
                        <a:rPr lang="tr-TR" i="0" dirty="0" smtClean="0">
                          <a:solidFill>
                            <a:schemeClr val="bg2">
                              <a:lumMod val="50000"/>
                            </a:schemeClr>
                          </a:solidFill>
                        </a:rPr>
                        <a:t> belirgin değişkenlikler</a:t>
                      </a:r>
                      <a:endParaRPr lang="tr-TR" i="0"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r>
                        <a:rPr lang="tr-TR" i="0" dirty="0" smtClean="0">
                          <a:solidFill>
                            <a:schemeClr val="bg2">
                              <a:lumMod val="50000"/>
                            </a:schemeClr>
                          </a:solidFill>
                        </a:rPr>
                        <a:t>  </a:t>
                      </a:r>
                      <a:r>
                        <a:rPr lang="tr-TR" i="0" dirty="0" err="1" smtClean="0">
                          <a:solidFill>
                            <a:schemeClr val="bg2">
                              <a:lumMod val="50000"/>
                            </a:schemeClr>
                          </a:solidFill>
                        </a:rPr>
                        <a:t>Otonomik</a:t>
                      </a:r>
                      <a:r>
                        <a:rPr lang="tr-TR" i="0" dirty="0" smtClean="0">
                          <a:solidFill>
                            <a:schemeClr val="bg2">
                              <a:lumMod val="50000"/>
                            </a:schemeClr>
                          </a:solidFill>
                        </a:rPr>
                        <a:t>,</a:t>
                      </a:r>
                      <a:r>
                        <a:rPr lang="tr-TR" i="0" baseline="0" dirty="0" smtClean="0">
                          <a:solidFill>
                            <a:schemeClr val="bg2">
                              <a:lumMod val="50000"/>
                            </a:schemeClr>
                          </a:solidFill>
                        </a:rPr>
                        <a:t> </a:t>
                      </a:r>
                      <a:r>
                        <a:rPr lang="tr-TR" i="0" baseline="0" dirty="0" err="1" smtClean="0">
                          <a:solidFill>
                            <a:schemeClr val="bg2">
                              <a:lumMod val="50000"/>
                            </a:schemeClr>
                          </a:solidFill>
                        </a:rPr>
                        <a:t>postural</a:t>
                      </a:r>
                      <a:r>
                        <a:rPr lang="tr-TR" i="0" baseline="0" dirty="0" smtClean="0">
                          <a:solidFill>
                            <a:schemeClr val="bg2">
                              <a:lumMod val="50000"/>
                            </a:schemeClr>
                          </a:solidFill>
                        </a:rPr>
                        <a:t>, post-</a:t>
                      </a:r>
                      <a:r>
                        <a:rPr lang="tr-TR" i="0" baseline="0" dirty="0" err="1" smtClean="0">
                          <a:solidFill>
                            <a:schemeClr val="bg2">
                              <a:lumMod val="50000"/>
                            </a:schemeClr>
                          </a:solidFill>
                        </a:rPr>
                        <a:t>prandial</a:t>
                      </a:r>
                      <a:r>
                        <a:rPr lang="tr-TR" i="0" baseline="0" dirty="0" smtClean="0">
                          <a:solidFill>
                            <a:schemeClr val="bg2">
                              <a:lumMod val="50000"/>
                            </a:schemeClr>
                          </a:solidFill>
                        </a:rPr>
                        <a:t> veya ilaç ilişkili hipotansiyonlar</a:t>
                      </a:r>
                      <a:endParaRPr lang="tr-TR" i="0"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r>
                        <a:rPr lang="tr-TR" i="0" dirty="0" smtClean="0">
                          <a:solidFill>
                            <a:schemeClr val="bg2">
                              <a:lumMod val="50000"/>
                            </a:schemeClr>
                          </a:solidFill>
                        </a:rPr>
                        <a:t>  Gebelerde yüksek ofis KB veya </a:t>
                      </a:r>
                      <a:r>
                        <a:rPr lang="tr-TR" i="0" dirty="0" err="1" smtClean="0">
                          <a:solidFill>
                            <a:schemeClr val="bg2">
                              <a:lumMod val="50000"/>
                            </a:schemeClr>
                          </a:solidFill>
                        </a:rPr>
                        <a:t>preeklamsi</a:t>
                      </a:r>
                      <a:r>
                        <a:rPr lang="tr-TR" i="0" dirty="0" smtClean="0">
                          <a:solidFill>
                            <a:schemeClr val="bg2">
                              <a:lumMod val="50000"/>
                            </a:schemeClr>
                          </a:solidFill>
                        </a:rPr>
                        <a:t> şüphesinde</a:t>
                      </a:r>
                      <a:endParaRPr lang="tr-TR" i="0"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r>
                        <a:rPr lang="tr-TR" i="0" dirty="0" smtClean="0">
                          <a:solidFill>
                            <a:schemeClr val="bg2">
                              <a:lumMod val="50000"/>
                            </a:schemeClr>
                          </a:solidFill>
                        </a:rPr>
                        <a:t>  Dirençli hipertansiyonda</a:t>
                      </a:r>
                      <a:endParaRPr lang="tr-TR" i="0" dirty="0">
                        <a:solidFill>
                          <a:schemeClr val="bg2">
                            <a:lumMod val="50000"/>
                          </a:schemeClr>
                        </a:solidFill>
                      </a:endParaRPr>
                    </a:p>
                  </a:txBody>
                  <a:tcPr>
                    <a:solidFill>
                      <a:schemeClr val="bg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endParaRPr lang="tr-TR" smtClean="0"/>
          </a:p>
        </p:txBody>
      </p:sp>
      <p:graphicFrame>
        <p:nvGraphicFramePr>
          <p:cNvPr id="4" name="3 İçerik Yer Tutucusu"/>
          <p:cNvGraphicFramePr>
            <a:graphicFrameLocks noGrp="1"/>
          </p:cNvGraphicFramePr>
          <p:nvPr>
            <p:ph idx="1"/>
          </p:nvPr>
        </p:nvGraphicFramePr>
        <p:xfrm>
          <a:off x="457200" y="1600200"/>
          <a:ext cx="8229600" cy="3749040"/>
        </p:xfrm>
        <a:graphic>
          <a:graphicData uri="http://schemas.openxmlformats.org/drawingml/2006/table">
            <a:tbl>
              <a:tblPr firstRow="1" bandRow="1">
                <a:tableStyleId>{5C22544A-7EE6-4342-B048-85BDC9FD1C3A}</a:tableStyleId>
              </a:tblPr>
              <a:tblGrid>
                <a:gridCol w="8229600"/>
              </a:tblGrid>
              <a:tr h="370840">
                <a:tc>
                  <a:txBody>
                    <a:bodyPr/>
                    <a:lstStyle/>
                    <a:p>
                      <a:endParaRPr lang="tr-TR" sz="1800" b="1" kern="1200" baseline="0" dirty="0" smtClean="0">
                        <a:solidFill>
                          <a:schemeClr val="lt1"/>
                        </a:solidFill>
                        <a:latin typeface="+mn-lt"/>
                        <a:ea typeface="+mn-ea"/>
                        <a:cs typeface="+mn-cs"/>
                      </a:endParaRPr>
                    </a:p>
                    <a:p>
                      <a:r>
                        <a:rPr lang="tr-TR" sz="1800" b="1" kern="1200" baseline="0" dirty="0" err="1" smtClean="0">
                          <a:solidFill>
                            <a:schemeClr val="lt1"/>
                          </a:solidFill>
                          <a:latin typeface="+mn-lt"/>
                          <a:ea typeface="+mn-ea"/>
                          <a:cs typeface="+mn-cs"/>
                        </a:rPr>
                        <a:t>Ambulatuvar</a:t>
                      </a:r>
                      <a:r>
                        <a:rPr lang="tr-TR" sz="1800" b="1" kern="1200" baseline="0" dirty="0" smtClean="0">
                          <a:solidFill>
                            <a:schemeClr val="lt1"/>
                          </a:solidFill>
                          <a:latin typeface="+mn-lt"/>
                          <a:ea typeface="+mn-ea"/>
                          <a:cs typeface="+mn-cs"/>
                        </a:rPr>
                        <a:t> kan basıncı izlemi için spesifik </a:t>
                      </a:r>
                      <a:r>
                        <a:rPr lang="tr-TR" sz="1800" b="1" kern="1200" baseline="0" dirty="0" err="1" smtClean="0">
                          <a:solidFill>
                            <a:schemeClr val="lt1"/>
                          </a:solidFill>
                          <a:latin typeface="+mn-lt"/>
                          <a:ea typeface="+mn-ea"/>
                          <a:cs typeface="+mn-cs"/>
                        </a:rPr>
                        <a:t>endikasyonlar</a:t>
                      </a:r>
                      <a:endParaRPr lang="tr-TR" sz="1800" b="1" kern="1200" baseline="0" dirty="0" smtClean="0">
                        <a:solidFill>
                          <a:schemeClr val="lt1"/>
                        </a:solidFill>
                        <a:latin typeface="+mn-lt"/>
                        <a:ea typeface="+mn-ea"/>
                        <a:cs typeface="+mn-cs"/>
                      </a:endParaRPr>
                    </a:p>
                    <a:p>
                      <a:endParaRPr lang="tr-TR" dirty="0"/>
                    </a:p>
                  </a:txBody>
                  <a:tcPr>
                    <a:solidFill>
                      <a:srgbClr val="990000"/>
                    </a:solidFill>
                  </a:tcPr>
                </a:tc>
              </a:tr>
              <a:tr h="370840">
                <a:tc>
                  <a:txBody>
                    <a:bodyPr/>
                    <a:lstStyle/>
                    <a:p>
                      <a:pPr>
                        <a:buFont typeface="Wingdings" pitchFamily="2" charset="2"/>
                        <a:buChar char="ü"/>
                      </a:pPr>
                      <a:endParaRPr lang="tr-TR" dirty="0" smtClean="0">
                        <a:solidFill>
                          <a:schemeClr val="bg2">
                            <a:lumMod val="50000"/>
                          </a:schemeClr>
                        </a:solidFill>
                      </a:endParaRPr>
                    </a:p>
                    <a:p>
                      <a:pPr>
                        <a:buFont typeface="Wingdings" pitchFamily="2" charset="2"/>
                        <a:buChar char="ü"/>
                      </a:pPr>
                      <a:r>
                        <a:rPr lang="tr-TR" dirty="0" smtClean="0">
                          <a:solidFill>
                            <a:schemeClr val="bg2">
                              <a:lumMod val="50000"/>
                            </a:schemeClr>
                          </a:solidFill>
                        </a:rPr>
                        <a:t> Ofis ve ev ölçümleri arasında gözlenen belirgin</a:t>
                      </a:r>
                      <a:r>
                        <a:rPr lang="tr-TR" baseline="0" dirty="0" smtClean="0">
                          <a:solidFill>
                            <a:schemeClr val="bg2">
                              <a:lumMod val="50000"/>
                            </a:schemeClr>
                          </a:solidFill>
                        </a:rPr>
                        <a:t> farklılıklar</a:t>
                      </a:r>
                      <a:endParaRPr lang="tr-TR"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endParaRPr lang="tr-TR" dirty="0" smtClean="0">
                        <a:solidFill>
                          <a:schemeClr val="bg2">
                            <a:lumMod val="50000"/>
                          </a:schemeClr>
                        </a:solidFill>
                      </a:endParaRPr>
                    </a:p>
                    <a:p>
                      <a:pPr>
                        <a:buFont typeface="Wingdings" pitchFamily="2" charset="2"/>
                        <a:buChar char="ü"/>
                      </a:pPr>
                      <a:r>
                        <a:rPr lang="tr-TR" dirty="0" smtClean="0">
                          <a:solidFill>
                            <a:schemeClr val="bg2">
                              <a:lumMod val="50000"/>
                            </a:schemeClr>
                          </a:solidFill>
                        </a:rPr>
                        <a:t> </a:t>
                      </a:r>
                      <a:r>
                        <a:rPr lang="tr-TR" dirty="0" err="1" smtClean="0">
                          <a:solidFill>
                            <a:schemeClr val="bg2">
                              <a:lumMod val="50000"/>
                            </a:schemeClr>
                          </a:solidFill>
                        </a:rPr>
                        <a:t>Dipping</a:t>
                      </a:r>
                      <a:r>
                        <a:rPr lang="tr-TR" baseline="0" dirty="0" smtClean="0">
                          <a:solidFill>
                            <a:schemeClr val="bg2">
                              <a:lumMod val="50000"/>
                            </a:schemeClr>
                          </a:solidFill>
                        </a:rPr>
                        <a:t> durumunun saptanması</a:t>
                      </a:r>
                      <a:endParaRPr lang="tr-TR"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endParaRPr lang="tr-TR" dirty="0" smtClean="0">
                        <a:solidFill>
                          <a:schemeClr val="bg2">
                            <a:lumMod val="50000"/>
                          </a:schemeClr>
                        </a:solidFill>
                      </a:endParaRPr>
                    </a:p>
                    <a:p>
                      <a:pPr>
                        <a:buFont typeface="Wingdings" pitchFamily="2" charset="2"/>
                        <a:buChar char="ü"/>
                      </a:pPr>
                      <a:r>
                        <a:rPr lang="tr-TR" dirty="0" smtClean="0">
                          <a:solidFill>
                            <a:schemeClr val="bg2">
                              <a:lumMod val="50000"/>
                            </a:schemeClr>
                          </a:solidFill>
                        </a:rPr>
                        <a:t> Uyku </a:t>
                      </a:r>
                      <a:r>
                        <a:rPr lang="tr-TR" dirty="0" err="1" smtClean="0">
                          <a:solidFill>
                            <a:schemeClr val="bg2">
                              <a:lumMod val="50000"/>
                            </a:schemeClr>
                          </a:solidFill>
                        </a:rPr>
                        <a:t>apne</a:t>
                      </a:r>
                      <a:r>
                        <a:rPr lang="tr-TR" dirty="0" smtClean="0">
                          <a:solidFill>
                            <a:schemeClr val="bg2">
                              <a:lumMod val="50000"/>
                            </a:schemeClr>
                          </a:solidFill>
                        </a:rPr>
                        <a:t>, DM ve KBH gibi popülasyonlarda </a:t>
                      </a:r>
                      <a:r>
                        <a:rPr lang="tr-TR" dirty="0" err="1" smtClean="0">
                          <a:solidFill>
                            <a:schemeClr val="bg2">
                              <a:lumMod val="50000"/>
                            </a:schemeClr>
                          </a:solidFill>
                        </a:rPr>
                        <a:t>nokturnal</a:t>
                      </a:r>
                      <a:r>
                        <a:rPr lang="tr-TR" dirty="0" smtClean="0">
                          <a:solidFill>
                            <a:schemeClr val="bg2">
                              <a:lumMod val="50000"/>
                            </a:schemeClr>
                          </a:solidFill>
                        </a:rPr>
                        <a:t> hipertansiyon</a:t>
                      </a:r>
                      <a:r>
                        <a:rPr lang="tr-TR" baseline="0" dirty="0" smtClean="0">
                          <a:solidFill>
                            <a:schemeClr val="bg2">
                              <a:lumMod val="50000"/>
                            </a:schemeClr>
                          </a:solidFill>
                        </a:rPr>
                        <a:t> şüphesinde</a:t>
                      </a:r>
                      <a:endParaRPr lang="tr-TR" dirty="0">
                        <a:solidFill>
                          <a:schemeClr val="bg2">
                            <a:lumMod val="50000"/>
                          </a:schemeClr>
                        </a:solidFill>
                      </a:endParaRPr>
                    </a:p>
                  </a:txBody>
                  <a:tcPr>
                    <a:solidFill>
                      <a:schemeClr val="bg2">
                        <a:lumMod val="40000"/>
                        <a:lumOff val="60000"/>
                      </a:schemeClr>
                    </a:solidFill>
                  </a:tcPr>
                </a:tc>
              </a:tr>
              <a:tr h="370840">
                <a:tc>
                  <a:txBody>
                    <a:bodyPr/>
                    <a:lstStyle/>
                    <a:p>
                      <a:pPr>
                        <a:buFont typeface="Wingdings" pitchFamily="2" charset="2"/>
                        <a:buChar char="ü"/>
                      </a:pPr>
                      <a:endParaRPr lang="tr-TR" dirty="0" smtClean="0">
                        <a:solidFill>
                          <a:schemeClr val="bg2">
                            <a:lumMod val="50000"/>
                          </a:schemeClr>
                        </a:solidFill>
                      </a:endParaRPr>
                    </a:p>
                    <a:p>
                      <a:pPr>
                        <a:buFont typeface="Wingdings" pitchFamily="2" charset="2"/>
                        <a:buChar char="ü"/>
                      </a:pPr>
                      <a:r>
                        <a:rPr lang="tr-TR" dirty="0" smtClean="0">
                          <a:solidFill>
                            <a:schemeClr val="bg2">
                              <a:lumMod val="50000"/>
                            </a:schemeClr>
                          </a:solidFill>
                        </a:rPr>
                        <a:t> KB </a:t>
                      </a:r>
                      <a:r>
                        <a:rPr lang="tr-TR" baseline="0" dirty="0" smtClean="0">
                          <a:solidFill>
                            <a:schemeClr val="bg2">
                              <a:lumMod val="50000"/>
                            </a:schemeClr>
                          </a:solidFill>
                        </a:rPr>
                        <a:t> değişkenliğinin değerlendirilmesi</a:t>
                      </a:r>
                      <a:endParaRPr lang="tr-TR" dirty="0">
                        <a:solidFill>
                          <a:schemeClr val="bg2">
                            <a:lumMod val="50000"/>
                          </a:schemeClr>
                        </a:solidFill>
                      </a:endParaRPr>
                    </a:p>
                  </a:txBody>
                  <a:tcPr>
                    <a:solidFill>
                      <a:schemeClr val="bg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r>
              <a:rPr lang="tr-TR" sz="3600" dirty="0" err="1" smtClean="0">
                <a:solidFill>
                  <a:srgbClr val="990000"/>
                </a:solidFill>
              </a:rPr>
              <a:t>Ambulatuvar</a:t>
            </a:r>
            <a:r>
              <a:rPr lang="tr-TR" sz="3600" dirty="0" smtClean="0">
                <a:solidFill>
                  <a:srgbClr val="990000"/>
                </a:solidFill>
              </a:rPr>
              <a:t> Kan Basıncı İzlemi</a:t>
            </a:r>
          </a:p>
        </p:txBody>
      </p:sp>
      <p:pic>
        <p:nvPicPr>
          <p:cNvPr id="188418" name="Picture 2" descr="http://www.arjohuntleigh-medicaldirectory.co.uk/Product/GetImage/12434?size=Large&amp;uniqueProduct=True"/>
          <p:cNvPicPr>
            <a:picLocks noChangeAspect="1" noChangeArrowheads="1"/>
          </p:cNvPicPr>
          <p:nvPr/>
        </p:nvPicPr>
        <p:blipFill>
          <a:blip r:embed="rId3" cstate="print"/>
          <a:srcRect/>
          <a:stretch>
            <a:fillRect/>
          </a:stretch>
        </p:blipFill>
        <p:spPr bwMode="auto">
          <a:xfrm>
            <a:off x="1979712" y="1628800"/>
            <a:ext cx="4536504" cy="453650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tr-TR" sz="3600" dirty="0" err="1" smtClean="0">
                <a:solidFill>
                  <a:srgbClr val="990000"/>
                </a:solidFill>
              </a:rPr>
              <a:t>Ambulatuvar</a:t>
            </a:r>
            <a:r>
              <a:rPr lang="tr-TR" sz="3600" dirty="0" smtClean="0">
                <a:solidFill>
                  <a:srgbClr val="990000"/>
                </a:solidFill>
              </a:rPr>
              <a:t> Kan Basıncı İzlemi</a:t>
            </a:r>
          </a:p>
        </p:txBody>
      </p:sp>
      <p:pic>
        <p:nvPicPr>
          <p:cNvPr id="186370" name="Picture 2" descr="http://www.cormedicalgroup.com/wp-content/uploads/2012/07/ABPM-on-man1.jpg"/>
          <p:cNvPicPr>
            <a:picLocks noChangeAspect="1" noChangeArrowheads="1"/>
          </p:cNvPicPr>
          <p:nvPr/>
        </p:nvPicPr>
        <p:blipFill>
          <a:blip r:embed="rId3" cstate="print"/>
          <a:srcRect/>
          <a:stretch>
            <a:fillRect/>
          </a:stretch>
        </p:blipFill>
        <p:spPr bwMode="auto">
          <a:xfrm>
            <a:off x="899592" y="1412776"/>
            <a:ext cx="2016224" cy="2915351"/>
          </a:xfrm>
          <a:prstGeom prst="rect">
            <a:avLst/>
          </a:prstGeom>
          <a:noFill/>
        </p:spPr>
      </p:pic>
      <p:pic>
        <p:nvPicPr>
          <p:cNvPr id="186372" name="Picture 4" descr="http://www.cormedicalgroup.com/wp-content/uploads/2012/07/ABPM-on-man-walking.jpg"/>
          <p:cNvPicPr>
            <a:picLocks noChangeAspect="1" noChangeArrowheads="1"/>
          </p:cNvPicPr>
          <p:nvPr/>
        </p:nvPicPr>
        <p:blipFill>
          <a:blip r:embed="rId4" cstate="print"/>
          <a:srcRect/>
          <a:stretch>
            <a:fillRect/>
          </a:stretch>
        </p:blipFill>
        <p:spPr bwMode="auto">
          <a:xfrm>
            <a:off x="3491880" y="1412776"/>
            <a:ext cx="2160240" cy="3137400"/>
          </a:xfrm>
          <a:prstGeom prst="rect">
            <a:avLst/>
          </a:prstGeom>
          <a:noFill/>
        </p:spPr>
      </p:pic>
      <p:pic>
        <p:nvPicPr>
          <p:cNvPr id="186374" name="Picture 6" descr="http://cardiologyforless.com/image.php?type=P&amp;id=1948"/>
          <p:cNvPicPr>
            <a:picLocks noChangeAspect="1" noChangeArrowheads="1"/>
          </p:cNvPicPr>
          <p:nvPr/>
        </p:nvPicPr>
        <p:blipFill>
          <a:blip r:embed="rId5" cstate="print"/>
          <a:srcRect/>
          <a:stretch>
            <a:fillRect/>
          </a:stretch>
        </p:blipFill>
        <p:spPr bwMode="auto">
          <a:xfrm>
            <a:off x="2267744" y="4869160"/>
            <a:ext cx="4680520" cy="1508021"/>
          </a:xfrm>
          <a:prstGeom prst="rect">
            <a:avLst/>
          </a:prstGeom>
          <a:noFill/>
        </p:spPr>
      </p:pic>
      <p:pic>
        <p:nvPicPr>
          <p:cNvPr id="186376" name="Picture 8" descr="http://d3515qaf3aty6m.cloudfront.net/38aced1e5134f3c03e5b393aef6ca880/gallery/1372033262-oscar4.jpg-jumbo.jpg"/>
          <p:cNvPicPr>
            <a:picLocks noChangeAspect="1" noChangeArrowheads="1"/>
          </p:cNvPicPr>
          <p:nvPr/>
        </p:nvPicPr>
        <p:blipFill>
          <a:blip r:embed="rId6" cstate="print"/>
          <a:srcRect/>
          <a:stretch>
            <a:fillRect/>
          </a:stretch>
        </p:blipFill>
        <p:spPr bwMode="auto">
          <a:xfrm>
            <a:off x="6300192" y="1484784"/>
            <a:ext cx="2520280" cy="25202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dirty="0" smtClean="0">
                <a:solidFill>
                  <a:srgbClr val="990000"/>
                </a:solidFill>
              </a:rPr>
              <a:t>Önem</a:t>
            </a:r>
          </a:p>
        </p:txBody>
      </p:sp>
      <p:sp>
        <p:nvSpPr>
          <p:cNvPr id="10243" name="Rectangle 3"/>
          <p:cNvSpPr>
            <a:spLocks noGrp="1" noChangeArrowheads="1"/>
          </p:cNvSpPr>
          <p:nvPr>
            <p:ph type="body" idx="1"/>
          </p:nvPr>
        </p:nvSpPr>
        <p:spPr>
          <a:xfrm>
            <a:off x="1908175" y="2205038"/>
            <a:ext cx="5976938" cy="3921125"/>
          </a:xfrm>
        </p:spPr>
        <p:txBody>
          <a:bodyPr/>
          <a:lstStyle/>
          <a:p>
            <a:pPr eaLnBrk="1" hangingPunct="1"/>
            <a:r>
              <a:rPr lang="tr-TR" dirty="0" smtClean="0">
                <a:solidFill>
                  <a:schemeClr val="tx1">
                    <a:lumMod val="95000"/>
                    <a:lumOff val="5000"/>
                  </a:schemeClr>
                </a:solidFill>
              </a:rPr>
              <a:t>Yüksek görülme sıklığı !</a:t>
            </a:r>
          </a:p>
          <a:p>
            <a:pPr eaLnBrk="1" hangingPunct="1"/>
            <a:endParaRPr lang="tr-TR" dirty="0" smtClean="0">
              <a:solidFill>
                <a:schemeClr val="tx1">
                  <a:lumMod val="95000"/>
                  <a:lumOff val="5000"/>
                </a:schemeClr>
              </a:solidFill>
            </a:endParaRPr>
          </a:p>
          <a:p>
            <a:pPr eaLnBrk="1" hangingPunct="1"/>
            <a:r>
              <a:rPr lang="tr-TR" dirty="0" smtClean="0">
                <a:solidFill>
                  <a:schemeClr val="tx1">
                    <a:lumMod val="95000"/>
                    <a:lumOff val="5000"/>
                  </a:schemeClr>
                </a:solidFill>
              </a:rPr>
              <a:t>Yüksek </a:t>
            </a:r>
            <a:r>
              <a:rPr lang="tr-TR" dirty="0" err="1" smtClean="0">
                <a:solidFill>
                  <a:schemeClr val="tx1">
                    <a:lumMod val="95000"/>
                    <a:lumOff val="5000"/>
                  </a:schemeClr>
                </a:solidFill>
              </a:rPr>
              <a:t>morbidite</a:t>
            </a:r>
            <a:r>
              <a:rPr lang="tr-TR" dirty="0" smtClean="0">
                <a:solidFill>
                  <a:schemeClr val="tx1">
                    <a:lumMod val="95000"/>
                    <a:lumOff val="5000"/>
                  </a:schemeClr>
                </a:solidFill>
              </a:rPr>
              <a:t> !!</a:t>
            </a:r>
          </a:p>
          <a:p>
            <a:pPr eaLnBrk="1" hangingPunct="1"/>
            <a:endParaRPr lang="tr-TR" dirty="0" smtClean="0">
              <a:solidFill>
                <a:schemeClr val="tx1">
                  <a:lumMod val="95000"/>
                  <a:lumOff val="5000"/>
                </a:schemeClr>
              </a:solidFill>
            </a:endParaRPr>
          </a:p>
          <a:p>
            <a:pPr eaLnBrk="1" hangingPunct="1"/>
            <a:r>
              <a:rPr lang="tr-TR" dirty="0" smtClean="0">
                <a:solidFill>
                  <a:schemeClr val="tx1">
                    <a:lumMod val="95000"/>
                    <a:lumOff val="5000"/>
                  </a:schemeClr>
                </a:solidFill>
              </a:rPr>
              <a:t>Yüksek </a:t>
            </a:r>
            <a:r>
              <a:rPr lang="tr-TR" dirty="0" err="1" smtClean="0">
                <a:solidFill>
                  <a:schemeClr val="tx1">
                    <a:lumMod val="95000"/>
                    <a:lumOff val="5000"/>
                  </a:schemeClr>
                </a:solidFill>
              </a:rPr>
              <a:t>mortalite</a:t>
            </a:r>
            <a:r>
              <a:rPr lang="tr-TR" dirty="0" smtClean="0">
                <a:solidFill>
                  <a:schemeClr val="tx1">
                    <a:lumMod val="95000"/>
                    <a:lumOff val="5000"/>
                  </a:schemeClr>
                </a:solidFill>
              </a:rPr>
              <a:t> !!!</a:t>
            </a:r>
          </a:p>
        </p:txBody>
      </p:sp>
      <p:pic>
        <p:nvPicPr>
          <p:cNvPr id="4" name="Picture 4"/>
          <p:cNvPicPr>
            <a:picLocks noChangeAspect="1" noChangeArrowheads="1"/>
          </p:cNvPicPr>
          <p:nvPr/>
        </p:nvPicPr>
        <p:blipFill>
          <a:blip r:embed="rId3" cstate="print"/>
          <a:srcRect/>
          <a:stretch>
            <a:fillRect/>
          </a:stretch>
        </p:blipFill>
        <p:spPr bwMode="auto">
          <a:xfrm>
            <a:off x="0" y="0"/>
            <a:ext cx="9001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sz="3600" smtClean="0">
                <a:solidFill>
                  <a:srgbClr val="990000"/>
                </a:solidFill>
              </a:rPr>
              <a:t>Ambulatuvar Kan Basıncı İzlemi</a:t>
            </a:r>
          </a:p>
        </p:txBody>
      </p:sp>
      <p:pic>
        <p:nvPicPr>
          <p:cNvPr id="39940" name="Picture 5"/>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pic>
        <p:nvPicPr>
          <p:cNvPr id="184322" name="Picture 2"/>
          <p:cNvPicPr>
            <a:picLocks noChangeAspect="1" noChangeArrowheads="1"/>
          </p:cNvPicPr>
          <p:nvPr/>
        </p:nvPicPr>
        <p:blipFill>
          <a:blip r:embed="rId4" cstate="print"/>
          <a:srcRect/>
          <a:stretch>
            <a:fillRect/>
          </a:stretch>
        </p:blipFill>
        <p:spPr bwMode="auto">
          <a:xfrm>
            <a:off x="1259632" y="1772816"/>
            <a:ext cx="7312496" cy="4540341"/>
          </a:xfrm>
          <a:prstGeom prst="rect">
            <a:avLst/>
          </a:prstGeom>
          <a:noFill/>
          <a:ln w="9525">
            <a:noFill/>
            <a:miter lim="800000"/>
            <a:headEnd/>
            <a:tailEnd/>
          </a:ln>
        </p:spPr>
      </p:pic>
      <p:sp>
        <p:nvSpPr>
          <p:cNvPr id="7" name="6 Aşağı Ok"/>
          <p:cNvSpPr/>
          <p:nvPr/>
        </p:nvSpPr>
        <p:spPr>
          <a:xfrm>
            <a:off x="6876256" y="3068960"/>
            <a:ext cx="216024" cy="83439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4323" name="Picture 3"/>
          <p:cNvPicPr>
            <a:picLocks noChangeAspect="1" noChangeArrowheads="1"/>
          </p:cNvPicPr>
          <p:nvPr/>
        </p:nvPicPr>
        <p:blipFill>
          <a:blip r:embed="rId5" cstate="print"/>
          <a:srcRect/>
          <a:stretch>
            <a:fillRect/>
          </a:stretch>
        </p:blipFill>
        <p:spPr bwMode="auto">
          <a:xfrm>
            <a:off x="6948264" y="6525344"/>
            <a:ext cx="2009775"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txBox="1">
            <a:spLocks noGrp="1"/>
          </p:cNvSpPr>
          <p:nvPr/>
        </p:nvSpPr>
        <p:spPr bwMode="auto">
          <a:xfrm>
            <a:off x="698500" y="6248400"/>
            <a:ext cx="7747000" cy="457200"/>
          </a:xfrm>
          <a:prstGeom prst="rect">
            <a:avLst/>
          </a:prstGeom>
          <a:noFill/>
          <a:ln w="9525">
            <a:noFill/>
            <a:miter lim="800000"/>
            <a:headEnd/>
            <a:tailEnd/>
          </a:ln>
        </p:spPr>
        <p:txBody>
          <a:bodyPr anchor="ctr"/>
          <a:lstStyle/>
          <a:p>
            <a:pPr algn="ctr" eaLnBrk="0" hangingPunct="0">
              <a:spcBef>
                <a:spcPct val="50000"/>
              </a:spcBef>
            </a:pPr>
            <a:r>
              <a:rPr lang="en-US" sz="1100">
                <a:solidFill>
                  <a:schemeClr val="bg1"/>
                </a:solidFill>
                <a:latin typeface="Tahoma" pitchFamily="34" charset="0"/>
              </a:rPr>
              <a:t>2009 </a:t>
            </a:r>
            <a:r>
              <a:rPr lang="en-US" sz="1100" b="1">
                <a:solidFill>
                  <a:schemeClr val="bg1"/>
                </a:solidFill>
                <a:latin typeface="Tahoma" pitchFamily="34" charset="0"/>
              </a:rPr>
              <a:t>C</a:t>
            </a:r>
            <a:r>
              <a:rPr lang="en-US" sz="1100">
                <a:solidFill>
                  <a:schemeClr val="bg1"/>
                </a:solidFill>
                <a:latin typeface="Tahoma" pitchFamily="34" charset="0"/>
              </a:rPr>
              <a:t>anadian </a:t>
            </a:r>
            <a:r>
              <a:rPr lang="en-US" sz="1100" b="1">
                <a:solidFill>
                  <a:schemeClr val="bg1"/>
                </a:solidFill>
                <a:latin typeface="Tahoma" pitchFamily="34" charset="0"/>
              </a:rPr>
              <a:t>H</a:t>
            </a:r>
            <a:r>
              <a:rPr lang="en-US" sz="1100">
                <a:solidFill>
                  <a:schemeClr val="bg1"/>
                </a:solidFill>
                <a:latin typeface="Tahoma" pitchFamily="34" charset="0"/>
              </a:rPr>
              <a:t>ypertension </a:t>
            </a:r>
            <a:r>
              <a:rPr lang="en-US" sz="1100" b="1">
                <a:solidFill>
                  <a:schemeClr val="bg1"/>
                </a:solidFill>
                <a:latin typeface="Tahoma" pitchFamily="34" charset="0"/>
              </a:rPr>
              <a:t>E</a:t>
            </a:r>
            <a:r>
              <a:rPr lang="en-US" sz="1100">
                <a:solidFill>
                  <a:schemeClr val="bg1"/>
                </a:solidFill>
                <a:latin typeface="Tahoma" pitchFamily="34" charset="0"/>
              </a:rPr>
              <a:t>ducation </a:t>
            </a:r>
            <a:r>
              <a:rPr lang="en-US" sz="1100" b="1">
                <a:solidFill>
                  <a:schemeClr val="bg1"/>
                </a:solidFill>
                <a:latin typeface="Tahoma" pitchFamily="34" charset="0"/>
              </a:rPr>
              <a:t>P</a:t>
            </a:r>
            <a:r>
              <a:rPr lang="en-US" sz="1100">
                <a:solidFill>
                  <a:schemeClr val="bg1"/>
                </a:solidFill>
                <a:latin typeface="Tahoma" pitchFamily="34" charset="0"/>
              </a:rPr>
              <a:t>rogram Recommendations</a:t>
            </a:r>
            <a:endParaRPr lang="en-US" sz="1400">
              <a:latin typeface="Times" pitchFamily="18" charset="0"/>
            </a:endParaRPr>
          </a:p>
        </p:txBody>
      </p:sp>
      <p:grpSp>
        <p:nvGrpSpPr>
          <p:cNvPr id="2" name="Group 52"/>
          <p:cNvGrpSpPr>
            <a:grpSpLocks/>
          </p:cNvGrpSpPr>
          <p:nvPr/>
        </p:nvGrpSpPr>
        <p:grpSpPr bwMode="auto">
          <a:xfrm>
            <a:off x="3497263" y="1276350"/>
            <a:ext cx="3019425" cy="4010025"/>
            <a:chOff x="2203" y="804"/>
            <a:chExt cx="1902" cy="2526"/>
          </a:xfrm>
        </p:grpSpPr>
        <p:sp>
          <p:nvSpPr>
            <p:cNvPr id="43051" name="Rectangle 5"/>
            <p:cNvSpPr>
              <a:spLocks noChangeArrowheads="1"/>
            </p:cNvSpPr>
            <p:nvPr/>
          </p:nvSpPr>
          <p:spPr bwMode="auto">
            <a:xfrm>
              <a:off x="2529" y="1486"/>
              <a:ext cx="1468" cy="179"/>
            </a:xfrm>
            <a:prstGeom prst="rect">
              <a:avLst/>
            </a:prstGeom>
            <a:solidFill>
              <a:srgbClr val="A3BEFB"/>
            </a:solidFill>
            <a:ln w="28575">
              <a:solidFill>
                <a:schemeClr val="accent1"/>
              </a:solidFill>
              <a:miter lim="800000"/>
              <a:headEnd/>
              <a:tailEnd/>
            </a:ln>
          </p:spPr>
          <p:txBody>
            <a:bodyPr>
              <a:spAutoFit/>
            </a:bodyPr>
            <a:lstStyle/>
            <a:p>
              <a:pPr algn="ctr" eaLnBrk="0" hangingPunct="0"/>
              <a:r>
                <a:rPr lang="en-US" sz="1200" b="1">
                  <a:ea typeface="ＭＳ Ｐゴシック" pitchFamily="34" charset="-128"/>
                </a:rPr>
                <a:t>ABPM </a:t>
              </a:r>
              <a:r>
                <a:rPr lang="en-US" sz="1200">
                  <a:ea typeface="ＭＳ Ｐゴシック" pitchFamily="34" charset="-128"/>
                </a:rPr>
                <a:t>(</a:t>
              </a:r>
              <a:r>
                <a:rPr lang="tr-TR" sz="1200"/>
                <a:t>mümkünse)</a:t>
              </a:r>
              <a:endParaRPr lang="en-US" sz="1200">
                <a:ea typeface="ＭＳ Ｐゴシック" pitchFamily="34" charset="-128"/>
              </a:endParaRPr>
            </a:p>
          </p:txBody>
        </p:sp>
        <p:cxnSp>
          <p:nvCxnSpPr>
            <p:cNvPr id="43052" name="AutoShape 10"/>
            <p:cNvCxnSpPr>
              <a:cxnSpLocks noChangeShapeType="1"/>
              <a:endCxn id="43051" idx="0"/>
            </p:cNvCxnSpPr>
            <p:nvPr/>
          </p:nvCxnSpPr>
          <p:spPr bwMode="auto">
            <a:xfrm rot="5400000">
              <a:off x="2923" y="1144"/>
              <a:ext cx="682" cy="2"/>
            </a:xfrm>
            <a:prstGeom prst="straightConnector1">
              <a:avLst/>
            </a:prstGeom>
            <a:noFill/>
            <a:ln w="9525">
              <a:solidFill>
                <a:schemeClr val="accent1"/>
              </a:solidFill>
              <a:round/>
              <a:headEnd/>
              <a:tailEnd/>
            </a:ln>
          </p:spPr>
        </p:cxnSp>
        <p:grpSp>
          <p:nvGrpSpPr>
            <p:cNvPr id="43053" name="Group 11"/>
            <p:cNvGrpSpPr>
              <a:grpSpLocks/>
            </p:cNvGrpSpPr>
            <p:nvPr/>
          </p:nvGrpSpPr>
          <p:grpSpPr bwMode="auto">
            <a:xfrm>
              <a:off x="2203" y="1684"/>
              <a:ext cx="1902" cy="1646"/>
              <a:chOff x="2203" y="1684"/>
              <a:chExt cx="1902" cy="1646"/>
            </a:xfrm>
          </p:grpSpPr>
          <p:sp>
            <p:nvSpPr>
              <p:cNvPr id="43054" name="Rectangle 12"/>
              <p:cNvSpPr>
                <a:spLocks noChangeArrowheads="1"/>
              </p:cNvSpPr>
              <p:nvPr/>
            </p:nvSpPr>
            <p:spPr bwMode="auto">
              <a:xfrm>
                <a:off x="3049" y="3036"/>
                <a:ext cx="1056" cy="256"/>
              </a:xfrm>
              <a:prstGeom prst="rect">
                <a:avLst/>
              </a:prstGeom>
              <a:solidFill>
                <a:schemeClr val="bg1"/>
              </a:solidFill>
              <a:ln w="9525">
                <a:solidFill>
                  <a:schemeClr val="bg1"/>
                </a:solidFill>
                <a:miter lim="800000"/>
                <a:headEnd/>
                <a:tailEnd/>
              </a:ln>
            </p:spPr>
            <p:txBody>
              <a:bodyPr>
                <a:spAutoFit/>
              </a:bodyPr>
              <a:lstStyle/>
              <a:p>
                <a:pPr algn="ctr" eaLnBrk="0" hangingPunct="0"/>
                <a:r>
                  <a:rPr lang="tr-TR" sz="2000" b="1">
                    <a:solidFill>
                      <a:srgbClr val="990000"/>
                    </a:solidFill>
                  </a:rPr>
                  <a:t>HT</a:t>
                </a:r>
                <a:endParaRPr lang="en-US" sz="2000" b="1">
                  <a:solidFill>
                    <a:srgbClr val="990000"/>
                  </a:solidFill>
                </a:endParaRPr>
              </a:p>
            </p:txBody>
          </p:sp>
          <p:sp>
            <p:nvSpPr>
              <p:cNvPr id="43055" name="Rectangle 13"/>
              <p:cNvSpPr>
                <a:spLocks noChangeArrowheads="1"/>
              </p:cNvSpPr>
              <p:nvPr/>
            </p:nvSpPr>
            <p:spPr bwMode="auto">
              <a:xfrm>
                <a:off x="3044" y="2024"/>
                <a:ext cx="1061" cy="784"/>
              </a:xfrm>
              <a:prstGeom prst="rect">
                <a:avLst/>
              </a:prstGeom>
              <a:solidFill>
                <a:srgbClr val="A3BEFB"/>
              </a:solidFill>
              <a:ln w="38100">
                <a:solidFill>
                  <a:schemeClr val="bg1"/>
                </a:solidFill>
                <a:miter lim="800000"/>
                <a:headEnd/>
                <a:tailEnd/>
              </a:ln>
            </p:spPr>
            <p:txBody>
              <a:bodyPr>
                <a:spAutoFit/>
              </a:bodyPr>
              <a:lstStyle/>
              <a:p>
                <a:pPr algn="ctr" eaLnBrk="0" hangingPunct="0"/>
                <a:r>
                  <a:rPr lang="tr-TR" sz="1200" b="1"/>
                  <a:t>Gündüz KB</a:t>
                </a:r>
                <a:endParaRPr lang="en-US" sz="1200"/>
              </a:p>
              <a:p>
                <a:pPr algn="ctr" eaLnBrk="0" hangingPunct="0"/>
                <a:r>
                  <a:rPr lang="en-US" sz="1200" b="1" u="sng"/>
                  <a:t>&gt;</a:t>
                </a:r>
                <a:r>
                  <a:rPr lang="en-US" sz="1200">
                    <a:ea typeface="ＭＳ Ｐゴシック" pitchFamily="34" charset="-128"/>
                  </a:rPr>
                  <a:t>135 </a:t>
                </a:r>
                <a:r>
                  <a:rPr lang="tr-TR" sz="1200"/>
                  <a:t>SKB</a:t>
                </a:r>
                <a:r>
                  <a:rPr lang="en-US" sz="1200">
                    <a:ea typeface="ＭＳ Ｐゴシック" pitchFamily="34" charset="-128"/>
                  </a:rPr>
                  <a:t> or</a:t>
                </a:r>
              </a:p>
              <a:p>
                <a:pPr algn="ctr" eaLnBrk="0" hangingPunct="0"/>
                <a:r>
                  <a:rPr lang="en-US" sz="1300" b="1" u="sng"/>
                  <a:t>&gt;</a:t>
                </a:r>
                <a:r>
                  <a:rPr lang="en-US" sz="1200">
                    <a:ea typeface="ＭＳ Ｐゴシック" pitchFamily="34" charset="-128"/>
                  </a:rPr>
                  <a:t>85 </a:t>
                </a:r>
                <a:r>
                  <a:rPr lang="tr-TR" sz="1200"/>
                  <a:t>DKB</a:t>
                </a:r>
                <a:r>
                  <a:rPr lang="en-US" sz="1200">
                    <a:ea typeface="ＭＳ Ｐゴシック" pitchFamily="34" charset="-128"/>
                  </a:rPr>
                  <a:t> or </a:t>
                </a:r>
              </a:p>
              <a:p>
                <a:pPr algn="ctr" eaLnBrk="0" hangingPunct="0"/>
                <a:r>
                  <a:rPr lang="en-US" sz="1200" b="1">
                    <a:ea typeface="ＭＳ Ｐゴシック" pitchFamily="34" charset="-128"/>
                  </a:rPr>
                  <a:t>24-</a:t>
                </a:r>
                <a:r>
                  <a:rPr lang="tr-TR" sz="1200" b="1"/>
                  <a:t>saat</a:t>
                </a:r>
                <a:endParaRPr lang="en-US" sz="1200"/>
              </a:p>
              <a:p>
                <a:pPr algn="ctr" eaLnBrk="0" hangingPunct="0"/>
                <a:r>
                  <a:rPr lang="en-US" sz="1300" b="1" u="sng"/>
                  <a:t>&gt;</a:t>
                </a:r>
                <a:r>
                  <a:rPr lang="en-US" sz="1200">
                    <a:ea typeface="ＭＳ Ｐゴシック" pitchFamily="34" charset="-128"/>
                  </a:rPr>
                  <a:t>130 </a:t>
                </a:r>
                <a:r>
                  <a:rPr lang="tr-TR" sz="1200"/>
                  <a:t>SKB</a:t>
                </a:r>
                <a:r>
                  <a:rPr lang="en-US" sz="1200">
                    <a:ea typeface="ＭＳ Ｐゴシック" pitchFamily="34" charset="-128"/>
                  </a:rPr>
                  <a:t> or</a:t>
                </a:r>
              </a:p>
              <a:p>
                <a:pPr algn="ctr" eaLnBrk="0" hangingPunct="0"/>
                <a:r>
                  <a:rPr lang="en-US" sz="1300" b="1" u="sng"/>
                  <a:t>&gt;</a:t>
                </a:r>
                <a:r>
                  <a:rPr lang="en-US" sz="1200">
                    <a:ea typeface="ＭＳ Ｐゴシック" pitchFamily="34" charset="-128"/>
                  </a:rPr>
                  <a:t>80 </a:t>
                </a:r>
                <a:r>
                  <a:rPr lang="tr-TR" sz="1200"/>
                  <a:t>DKB</a:t>
                </a:r>
                <a:endParaRPr lang="en-US" sz="1200"/>
              </a:p>
            </p:txBody>
          </p:sp>
          <p:sp>
            <p:nvSpPr>
              <p:cNvPr id="43056" name="Rectangle 14"/>
              <p:cNvSpPr>
                <a:spLocks noChangeArrowheads="1"/>
              </p:cNvSpPr>
              <p:nvPr/>
            </p:nvSpPr>
            <p:spPr bwMode="auto">
              <a:xfrm>
                <a:off x="2208" y="2024"/>
                <a:ext cx="769" cy="639"/>
              </a:xfrm>
              <a:prstGeom prst="rect">
                <a:avLst/>
              </a:prstGeom>
              <a:solidFill>
                <a:srgbClr val="A3BEFB"/>
              </a:solidFill>
              <a:ln w="38100">
                <a:solidFill>
                  <a:schemeClr val="bg1"/>
                </a:solidFill>
                <a:miter lim="800000"/>
                <a:headEnd/>
                <a:tailEnd/>
              </a:ln>
            </p:spPr>
            <p:txBody>
              <a:bodyPr>
                <a:spAutoFit/>
              </a:bodyPr>
              <a:lstStyle/>
              <a:p>
                <a:pPr algn="ctr" eaLnBrk="0" hangingPunct="0"/>
                <a:r>
                  <a:rPr lang="tr-TR" sz="1200" b="1"/>
                  <a:t>Gündüz</a:t>
                </a:r>
                <a:endParaRPr lang="en-US" sz="1200"/>
              </a:p>
              <a:p>
                <a:pPr algn="ctr" eaLnBrk="0" hangingPunct="0"/>
                <a:r>
                  <a:rPr lang="en-US" sz="1200">
                    <a:ea typeface="ＭＳ Ｐゴシック" pitchFamily="34" charset="-128"/>
                  </a:rPr>
                  <a:t>&lt;135/85</a:t>
                </a:r>
              </a:p>
              <a:p>
                <a:pPr algn="ctr" eaLnBrk="0" hangingPunct="0"/>
                <a:r>
                  <a:rPr lang="tr-TR" sz="1200"/>
                  <a:t>ve</a:t>
                </a:r>
                <a:endParaRPr lang="en-US" sz="1200"/>
              </a:p>
              <a:p>
                <a:pPr algn="ctr" eaLnBrk="0" hangingPunct="0"/>
                <a:r>
                  <a:rPr lang="en-US" sz="1200" b="1">
                    <a:ea typeface="ＭＳ Ｐゴシック" pitchFamily="34" charset="-128"/>
                  </a:rPr>
                  <a:t>24-</a:t>
                </a:r>
                <a:r>
                  <a:rPr lang="tr-TR" sz="1200" b="1"/>
                  <a:t>saat</a:t>
                </a:r>
                <a:endParaRPr lang="en-US" sz="1200"/>
              </a:p>
              <a:p>
                <a:pPr algn="ctr" eaLnBrk="0" hangingPunct="0"/>
                <a:r>
                  <a:rPr lang="en-US" sz="1200">
                    <a:ea typeface="ＭＳ Ｐゴシック" pitchFamily="34" charset="-128"/>
                  </a:rPr>
                  <a:t>&lt;130/80</a:t>
                </a:r>
              </a:p>
            </p:txBody>
          </p:sp>
          <p:sp>
            <p:nvSpPr>
              <p:cNvPr id="48178" name="Rectangle 15"/>
              <p:cNvSpPr>
                <a:spLocks noChangeArrowheads="1"/>
              </p:cNvSpPr>
              <p:nvPr/>
            </p:nvSpPr>
            <p:spPr bwMode="auto">
              <a:xfrm>
                <a:off x="2203" y="3036"/>
                <a:ext cx="776" cy="294"/>
              </a:xfrm>
              <a:prstGeom prst="rect">
                <a:avLst/>
              </a:prstGeom>
              <a:solidFill>
                <a:schemeClr val="accent1">
                  <a:lumMod val="50000"/>
                </a:schemeClr>
              </a:solidFill>
              <a:ln w="9525">
                <a:solidFill>
                  <a:schemeClr val="accent6"/>
                </a:solidFill>
                <a:miter lim="800000"/>
                <a:headEnd/>
                <a:tailEnd/>
              </a:ln>
            </p:spPr>
            <p:txBody>
              <a:bodyPr>
                <a:spAutoFit/>
              </a:bodyPr>
              <a:lstStyle/>
              <a:p>
                <a:pPr algn="ctr" eaLnBrk="0" hangingPunct="0">
                  <a:defRPr/>
                </a:pPr>
                <a:r>
                  <a:rPr lang="tr-TR" sz="1200" b="1" dirty="0">
                    <a:solidFill>
                      <a:schemeClr val="bg1"/>
                    </a:solidFill>
                    <a:latin typeface="Arial" charset="0"/>
                  </a:rPr>
                  <a:t>İzleme</a:t>
                </a:r>
              </a:p>
              <a:p>
                <a:pPr algn="ctr" eaLnBrk="0" hangingPunct="0">
                  <a:defRPr/>
                </a:pPr>
                <a:r>
                  <a:rPr lang="tr-TR" sz="1200" b="1" dirty="0">
                    <a:solidFill>
                      <a:schemeClr val="bg1"/>
                    </a:solidFill>
                    <a:latin typeface="Arial" charset="0"/>
                  </a:rPr>
                  <a:t>devam</a:t>
                </a:r>
                <a:endParaRPr lang="en-US" sz="1200" dirty="0">
                  <a:solidFill>
                    <a:schemeClr val="bg1"/>
                  </a:solidFill>
                  <a:latin typeface="Arial" charset="0"/>
                </a:endParaRPr>
              </a:p>
            </p:txBody>
          </p:sp>
          <p:cxnSp>
            <p:nvCxnSpPr>
              <p:cNvPr id="43058" name="AutoShape 16"/>
              <p:cNvCxnSpPr>
                <a:cxnSpLocks noChangeShapeType="1"/>
                <a:stCxn id="43055" idx="2"/>
                <a:endCxn id="43054" idx="0"/>
              </p:cNvCxnSpPr>
              <p:nvPr/>
            </p:nvCxnSpPr>
            <p:spPr bwMode="auto">
              <a:xfrm>
                <a:off x="3575" y="2778"/>
                <a:ext cx="2" cy="258"/>
              </a:xfrm>
              <a:prstGeom prst="straightConnector1">
                <a:avLst/>
              </a:prstGeom>
              <a:noFill/>
              <a:ln w="9525">
                <a:solidFill>
                  <a:schemeClr val="accent1"/>
                </a:solidFill>
                <a:round/>
                <a:headEnd/>
                <a:tailEnd type="triangle" w="med" len="med"/>
              </a:ln>
            </p:spPr>
          </p:cxnSp>
          <p:cxnSp>
            <p:nvCxnSpPr>
              <p:cNvPr id="43059" name="AutoShape 17"/>
              <p:cNvCxnSpPr>
                <a:cxnSpLocks noChangeShapeType="1"/>
                <a:stCxn id="43056" idx="2"/>
                <a:endCxn id="48178" idx="0"/>
              </p:cNvCxnSpPr>
              <p:nvPr/>
            </p:nvCxnSpPr>
            <p:spPr bwMode="auto">
              <a:xfrm flipH="1">
                <a:off x="2591" y="2548"/>
                <a:ext cx="2" cy="488"/>
              </a:xfrm>
              <a:prstGeom prst="straightConnector1">
                <a:avLst/>
              </a:prstGeom>
              <a:noFill/>
              <a:ln w="9525">
                <a:solidFill>
                  <a:schemeClr val="accent1"/>
                </a:solidFill>
                <a:round/>
                <a:headEnd/>
                <a:tailEnd type="triangle" w="med" len="med"/>
              </a:ln>
            </p:spPr>
          </p:cxnSp>
          <p:cxnSp>
            <p:nvCxnSpPr>
              <p:cNvPr id="43060" name="AutoShape 18"/>
              <p:cNvCxnSpPr>
                <a:cxnSpLocks noChangeShapeType="1"/>
                <a:stCxn id="43051" idx="2"/>
                <a:endCxn id="43056" idx="0"/>
              </p:cNvCxnSpPr>
              <p:nvPr/>
            </p:nvCxnSpPr>
            <p:spPr bwMode="auto">
              <a:xfrm flipH="1">
                <a:off x="2593" y="1684"/>
                <a:ext cx="670" cy="340"/>
              </a:xfrm>
              <a:prstGeom prst="straightConnector1">
                <a:avLst/>
              </a:prstGeom>
              <a:noFill/>
              <a:ln w="9525">
                <a:solidFill>
                  <a:schemeClr val="accent1"/>
                </a:solidFill>
                <a:round/>
                <a:headEnd/>
                <a:tailEnd/>
              </a:ln>
            </p:spPr>
          </p:cxnSp>
          <p:cxnSp>
            <p:nvCxnSpPr>
              <p:cNvPr id="43061" name="AutoShape 19"/>
              <p:cNvCxnSpPr>
                <a:cxnSpLocks noChangeShapeType="1"/>
                <a:stCxn id="43051" idx="2"/>
                <a:endCxn id="43055" idx="0"/>
              </p:cNvCxnSpPr>
              <p:nvPr/>
            </p:nvCxnSpPr>
            <p:spPr bwMode="auto">
              <a:xfrm>
                <a:off x="3263" y="1684"/>
                <a:ext cx="312" cy="340"/>
              </a:xfrm>
              <a:prstGeom prst="straightConnector1">
                <a:avLst/>
              </a:prstGeom>
              <a:noFill/>
              <a:ln w="9525">
                <a:solidFill>
                  <a:schemeClr val="accent1"/>
                </a:solidFill>
                <a:round/>
                <a:headEnd/>
                <a:tailEnd/>
              </a:ln>
            </p:spPr>
          </p:cxnSp>
        </p:grpSp>
      </p:grpSp>
      <p:grpSp>
        <p:nvGrpSpPr>
          <p:cNvPr id="4" name="Group 54"/>
          <p:cNvGrpSpPr>
            <a:grpSpLocks/>
          </p:cNvGrpSpPr>
          <p:nvPr/>
        </p:nvGrpSpPr>
        <p:grpSpPr bwMode="auto">
          <a:xfrm>
            <a:off x="395288" y="1276350"/>
            <a:ext cx="4787900" cy="4560888"/>
            <a:chOff x="240" y="803"/>
            <a:chExt cx="3016" cy="2873"/>
          </a:xfrm>
        </p:grpSpPr>
        <p:sp>
          <p:nvSpPr>
            <p:cNvPr id="676870" name="Rectangle 6"/>
            <p:cNvSpPr>
              <a:spLocks noChangeArrowheads="1"/>
            </p:cNvSpPr>
            <p:nvPr/>
          </p:nvSpPr>
          <p:spPr bwMode="auto">
            <a:xfrm>
              <a:off x="248" y="1486"/>
              <a:ext cx="1904" cy="179"/>
            </a:xfrm>
            <a:prstGeom prst="rect">
              <a:avLst/>
            </a:prstGeom>
            <a:solidFill>
              <a:srgbClr val="A3BEFB"/>
            </a:solidFill>
            <a:ln w="28575">
              <a:solidFill>
                <a:schemeClr val="accent1"/>
              </a:solidFill>
              <a:miter lim="800000"/>
              <a:headEnd/>
              <a:tailEnd/>
            </a:ln>
            <a:effectLst/>
          </p:spPr>
          <p:txBody>
            <a:bodyPr>
              <a:spAutoFit/>
            </a:bodyPr>
            <a:lstStyle/>
            <a:p>
              <a:pPr algn="ctr" eaLnBrk="0" hangingPunct="0">
                <a:defRPr/>
              </a:pPr>
              <a:r>
                <a:rPr lang="tr-TR" sz="1200" b="1" dirty="0">
                  <a:latin typeface="+mn-lt"/>
                </a:rPr>
                <a:t>Klinik KB</a:t>
              </a:r>
              <a:endParaRPr lang="en-US" sz="1200" b="1" dirty="0">
                <a:latin typeface="+mn-lt"/>
              </a:endParaRPr>
            </a:p>
          </p:txBody>
        </p:sp>
        <p:cxnSp>
          <p:nvCxnSpPr>
            <p:cNvPr id="43032" name="AutoShape 8"/>
            <p:cNvCxnSpPr>
              <a:cxnSpLocks noChangeShapeType="1"/>
              <a:endCxn id="676870" idx="0"/>
            </p:cNvCxnSpPr>
            <p:nvPr/>
          </p:nvCxnSpPr>
          <p:spPr bwMode="auto">
            <a:xfrm rot="5400000">
              <a:off x="1886" y="117"/>
              <a:ext cx="683" cy="2056"/>
            </a:xfrm>
            <a:prstGeom prst="straightConnector1">
              <a:avLst/>
            </a:prstGeom>
            <a:noFill/>
            <a:ln w="9525">
              <a:solidFill>
                <a:schemeClr val="accent1"/>
              </a:solidFill>
              <a:round/>
              <a:headEnd/>
              <a:tailEnd/>
            </a:ln>
          </p:spPr>
        </p:cxnSp>
        <p:grpSp>
          <p:nvGrpSpPr>
            <p:cNvPr id="43033" name="Group 20"/>
            <p:cNvGrpSpPr>
              <a:grpSpLocks/>
            </p:cNvGrpSpPr>
            <p:nvPr/>
          </p:nvGrpSpPr>
          <p:grpSpPr bwMode="auto">
            <a:xfrm>
              <a:off x="240" y="1696"/>
              <a:ext cx="1920" cy="1980"/>
              <a:chOff x="240" y="1696"/>
              <a:chExt cx="1920" cy="1980"/>
            </a:xfrm>
          </p:grpSpPr>
          <p:sp>
            <p:nvSpPr>
              <p:cNvPr id="43034" name="Rectangle 21"/>
              <p:cNvSpPr>
                <a:spLocks noChangeArrowheads="1"/>
              </p:cNvSpPr>
              <p:nvPr/>
            </p:nvSpPr>
            <p:spPr bwMode="auto">
              <a:xfrm>
                <a:off x="240" y="1712"/>
                <a:ext cx="1920" cy="1964"/>
              </a:xfrm>
              <a:prstGeom prst="rect">
                <a:avLst/>
              </a:prstGeom>
              <a:solidFill>
                <a:schemeClr val="accent1"/>
              </a:solidFill>
              <a:ln w="38100">
                <a:solidFill>
                  <a:schemeClr val="bg1"/>
                </a:solidFill>
                <a:miter lim="800000"/>
                <a:headEnd/>
                <a:tailEnd/>
              </a:ln>
            </p:spPr>
            <p:txBody>
              <a:bodyPr wrap="none" anchor="ctr"/>
              <a:lstStyle/>
              <a:p>
                <a:pPr algn="ctr" eaLnBrk="0" hangingPunct="0">
                  <a:spcBef>
                    <a:spcPct val="50000"/>
                  </a:spcBef>
                </a:pPr>
                <a:endParaRPr lang="en-US" sz="1300">
                  <a:latin typeface="Verdana" pitchFamily="34" charset="0"/>
                </a:endParaRPr>
              </a:p>
            </p:txBody>
          </p:sp>
          <p:sp>
            <p:nvSpPr>
              <p:cNvPr id="43035" name="Rectangle 22"/>
              <p:cNvSpPr>
                <a:spLocks noChangeArrowheads="1"/>
              </p:cNvSpPr>
              <p:nvPr/>
            </p:nvSpPr>
            <p:spPr bwMode="auto">
              <a:xfrm>
                <a:off x="1396" y="2893"/>
                <a:ext cx="716" cy="256"/>
              </a:xfrm>
              <a:prstGeom prst="rect">
                <a:avLst/>
              </a:prstGeom>
              <a:solidFill>
                <a:schemeClr val="bg1"/>
              </a:solidFill>
              <a:ln w="9525">
                <a:solidFill>
                  <a:schemeClr val="bg1"/>
                </a:solidFill>
                <a:miter lim="800000"/>
                <a:headEnd/>
                <a:tailEnd/>
              </a:ln>
            </p:spPr>
            <p:txBody>
              <a:bodyPr anchor="ctr">
                <a:spAutoFit/>
              </a:bodyPr>
              <a:lstStyle/>
              <a:p>
                <a:pPr algn="ctr" eaLnBrk="0" hangingPunct="0"/>
                <a:r>
                  <a:rPr lang="tr-TR" sz="2000" b="1">
                    <a:solidFill>
                      <a:srgbClr val="990000"/>
                    </a:solidFill>
                  </a:rPr>
                  <a:t>HT</a:t>
                </a:r>
                <a:endParaRPr lang="en-US" sz="2000" b="1">
                  <a:solidFill>
                    <a:srgbClr val="990000"/>
                  </a:solidFill>
                </a:endParaRPr>
              </a:p>
            </p:txBody>
          </p:sp>
          <p:sp>
            <p:nvSpPr>
              <p:cNvPr id="43036" name="Rectangle 23"/>
              <p:cNvSpPr>
                <a:spLocks noChangeArrowheads="1"/>
              </p:cNvSpPr>
              <p:nvPr/>
            </p:nvSpPr>
            <p:spPr bwMode="auto">
              <a:xfrm>
                <a:off x="240" y="1696"/>
                <a:ext cx="1239" cy="192"/>
              </a:xfrm>
              <a:prstGeom prst="rect">
                <a:avLst/>
              </a:prstGeom>
              <a:noFill/>
              <a:ln w="9525">
                <a:noFill/>
                <a:miter lim="800000"/>
                <a:headEnd/>
                <a:tailEnd/>
              </a:ln>
            </p:spPr>
            <p:txBody>
              <a:bodyPr wrap="none" anchor="ctr">
                <a:spAutoFit/>
              </a:bodyPr>
              <a:lstStyle/>
              <a:p>
                <a:pPr eaLnBrk="0" hangingPunct="0"/>
                <a:r>
                  <a:rPr lang="en-US" sz="1400" b="1">
                    <a:ea typeface="ＭＳ Ｐゴシック" pitchFamily="34" charset="-128"/>
                  </a:rPr>
                  <a:t>Hi</a:t>
                </a:r>
                <a:r>
                  <a:rPr lang="tr-TR" sz="1400" b="1"/>
                  <a:t>pertansiy</a:t>
                </a:r>
                <a:r>
                  <a:rPr lang="en-US" sz="1400" b="1">
                    <a:ea typeface="ＭＳ Ｐゴシック" pitchFamily="34" charset="-128"/>
                  </a:rPr>
                  <a:t>on vi</a:t>
                </a:r>
                <a:r>
                  <a:rPr lang="tr-TR" sz="1400" b="1"/>
                  <a:t>z</a:t>
                </a:r>
                <a:r>
                  <a:rPr lang="en-US" sz="1400" b="1">
                    <a:ea typeface="ＭＳ Ｐゴシック" pitchFamily="34" charset="-128"/>
                  </a:rPr>
                  <a:t>it 3</a:t>
                </a:r>
                <a:r>
                  <a:rPr lang="en-US" sz="1400" b="1">
                    <a:latin typeface="Verdana" pitchFamily="34" charset="0"/>
                    <a:ea typeface="ＭＳ Ｐゴシック" pitchFamily="34" charset="-128"/>
                  </a:rPr>
                  <a:t> </a:t>
                </a:r>
              </a:p>
            </p:txBody>
          </p:sp>
          <p:sp>
            <p:nvSpPr>
              <p:cNvPr id="43037" name="Rectangle 24"/>
              <p:cNvSpPr>
                <a:spLocks noChangeArrowheads="1"/>
              </p:cNvSpPr>
              <p:nvPr/>
            </p:nvSpPr>
            <p:spPr bwMode="auto">
              <a:xfrm>
                <a:off x="280" y="1869"/>
                <a:ext cx="736" cy="308"/>
              </a:xfrm>
              <a:prstGeom prst="rect">
                <a:avLst/>
              </a:prstGeom>
              <a:noFill/>
              <a:ln w="9525">
                <a:noFill/>
                <a:miter lim="800000"/>
                <a:headEnd/>
                <a:tailEnd/>
              </a:ln>
            </p:spPr>
            <p:txBody>
              <a:bodyPr anchor="ctr">
                <a:spAutoFit/>
              </a:bodyPr>
              <a:lstStyle/>
              <a:p>
                <a:pPr eaLnBrk="0" hangingPunct="0"/>
                <a:r>
                  <a:rPr lang="en-US" sz="1300" b="1" u="sng"/>
                  <a:t>&gt;</a:t>
                </a:r>
                <a:r>
                  <a:rPr lang="en-US" sz="1200" b="1">
                    <a:ea typeface="ＭＳ Ｐゴシック" pitchFamily="34" charset="-128"/>
                  </a:rPr>
                  <a:t>160 S</a:t>
                </a:r>
                <a:r>
                  <a:rPr lang="tr-TR" sz="1200" b="1"/>
                  <a:t>KB</a:t>
                </a:r>
                <a:r>
                  <a:rPr lang="en-US" sz="1200" b="1">
                    <a:ea typeface="ＭＳ Ｐゴシック" pitchFamily="34" charset="-128"/>
                  </a:rPr>
                  <a:t> </a:t>
                </a:r>
                <a:r>
                  <a:rPr lang="en-US" sz="1300" b="1" u="sng"/>
                  <a:t>&gt;</a:t>
                </a:r>
                <a:r>
                  <a:rPr lang="en-US" sz="1200" b="1">
                    <a:ea typeface="ＭＳ Ｐゴシック" pitchFamily="34" charset="-128"/>
                  </a:rPr>
                  <a:t>100 D</a:t>
                </a:r>
                <a:r>
                  <a:rPr lang="tr-TR" sz="1200" b="1"/>
                  <a:t>KB</a:t>
                </a:r>
                <a:endParaRPr lang="en-US" sz="1200" b="1"/>
              </a:p>
            </p:txBody>
          </p:sp>
          <p:sp>
            <p:nvSpPr>
              <p:cNvPr id="43038" name="Rectangle 25"/>
              <p:cNvSpPr>
                <a:spLocks noChangeArrowheads="1"/>
              </p:cNvSpPr>
              <p:nvPr/>
            </p:nvSpPr>
            <p:spPr bwMode="auto">
              <a:xfrm>
                <a:off x="280" y="2813"/>
                <a:ext cx="760" cy="423"/>
              </a:xfrm>
              <a:prstGeom prst="rect">
                <a:avLst/>
              </a:prstGeom>
              <a:noFill/>
              <a:ln w="9525">
                <a:noFill/>
                <a:miter lim="800000"/>
                <a:headEnd/>
                <a:tailEnd/>
              </a:ln>
            </p:spPr>
            <p:txBody>
              <a:bodyPr anchor="ctr">
                <a:spAutoFit/>
              </a:bodyPr>
              <a:lstStyle/>
              <a:p>
                <a:pPr eaLnBrk="0" hangingPunct="0"/>
                <a:r>
                  <a:rPr lang="en-US" sz="1300" b="1" u="sng">
                    <a:latin typeface="Verdana" pitchFamily="34" charset="0"/>
                  </a:rPr>
                  <a:t>&gt;</a:t>
                </a:r>
                <a:r>
                  <a:rPr lang="en-US" sz="1200" b="1">
                    <a:latin typeface="Verdana" pitchFamily="34" charset="0"/>
                    <a:ea typeface="ＭＳ Ｐゴシック" pitchFamily="34" charset="-128"/>
                  </a:rPr>
                  <a:t>140 </a:t>
                </a:r>
                <a:r>
                  <a:rPr lang="en-US" sz="1200" b="1">
                    <a:ea typeface="ＭＳ Ｐゴシック" pitchFamily="34" charset="-128"/>
                  </a:rPr>
                  <a:t>S</a:t>
                </a:r>
                <a:r>
                  <a:rPr lang="tr-TR" sz="1200" b="1"/>
                  <a:t>KB</a:t>
                </a:r>
                <a:r>
                  <a:rPr lang="en-US" sz="1200" b="1">
                    <a:latin typeface="Verdana" pitchFamily="34" charset="0"/>
                    <a:ea typeface="ＭＳ Ｐゴシック" pitchFamily="34" charset="-128"/>
                  </a:rPr>
                  <a:t> </a:t>
                </a:r>
                <a:r>
                  <a:rPr lang="tr-TR" sz="1200" b="1">
                    <a:latin typeface="Verdana" pitchFamily="34" charset="0"/>
                  </a:rPr>
                  <a:t>veya</a:t>
                </a:r>
                <a:endParaRPr lang="en-US" sz="1200" b="1">
                  <a:latin typeface="Verdana" pitchFamily="34" charset="0"/>
                </a:endParaRPr>
              </a:p>
              <a:p>
                <a:pPr eaLnBrk="0" hangingPunct="0"/>
                <a:r>
                  <a:rPr lang="en-US" sz="1300" b="1" u="sng">
                    <a:latin typeface="Verdana" pitchFamily="34" charset="0"/>
                  </a:rPr>
                  <a:t>&gt;</a:t>
                </a:r>
                <a:r>
                  <a:rPr lang="en-US" sz="1200" b="1">
                    <a:latin typeface="Verdana" pitchFamily="34" charset="0"/>
                    <a:ea typeface="ＭＳ Ｐゴシック" pitchFamily="34" charset="-128"/>
                  </a:rPr>
                  <a:t>90 D</a:t>
                </a:r>
                <a:r>
                  <a:rPr lang="tr-TR" sz="1200" b="1">
                    <a:latin typeface="Verdana" pitchFamily="34" charset="0"/>
                  </a:rPr>
                  <a:t>KB</a:t>
                </a:r>
                <a:endParaRPr lang="en-US" sz="1200" b="1">
                  <a:latin typeface="Verdana" pitchFamily="34" charset="0"/>
                </a:endParaRPr>
              </a:p>
            </p:txBody>
          </p:sp>
          <p:sp>
            <p:nvSpPr>
              <p:cNvPr id="43039" name="Rectangle 26"/>
              <p:cNvSpPr>
                <a:spLocks noChangeArrowheads="1"/>
              </p:cNvSpPr>
              <p:nvPr/>
            </p:nvSpPr>
            <p:spPr bwMode="auto">
              <a:xfrm>
                <a:off x="280" y="3290"/>
                <a:ext cx="583" cy="288"/>
              </a:xfrm>
              <a:prstGeom prst="rect">
                <a:avLst/>
              </a:prstGeom>
              <a:noFill/>
              <a:ln w="9525">
                <a:noFill/>
                <a:miter lim="800000"/>
                <a:headEnd/>
                <a:tailEnd/>
              </a:ln>
            </p:spPr>
            <p:txBody>
              <a:bodyPr anchor="ctr">
                <a:spAutoFit/>
              </a:bodyPr>
              <a:lstStyle/>
              <a:p>
                <a:pPr eaLnBrk="0" hangingPunct="0"/>
                <a:r>
                  <a:rPr lang="en-US" sz="1200" b="1">
                    <a:latin typeface="Verdana" pitchFamily="34" charset="0"/>
                    <a:ea typeface="ＭＳ Ｐゴシック" pitchFamily="34" charset="-128"/>
                  </a:rPr>
                  <a:t>&lt;</a:t>
                </a:r>
                <a:r>
                  <a:rPr lang="tr-TR" sz="1200" b="1">
                    <a:latin typeface="Verdana" pitchFamily="34" charset="0"/>
                  </a:rPr>
                  <a:t>1</a:t>
                </a:r>
                <a:r>
                  <a:rPr lang="en-US" sz="1200" b="1">
                    <a:ea typeface="ＭＳ Ｐゴシック" pitchFamily="34" charset="-128"/>
                  </a:rPr>
                  <a:t>40</a:t>
                </a:r>
                <a:r>
                  <a:rPr lang="en-US" sz="1200" b="1">
                    <a:latin typeface="Verdana" pitchFamily="34" charset="0"/>
                    <a:ea typeface="ＭＳ Ｐゴシック" pitchFamily="34" charset="-128"/>
                  </a:rPr>
                  <a:t>/ 90</a:t>
                </a:r>
              </a:p>
            </p:txBody>
          </p:sp>
          <p:sp>
            <p:nvSpPr>
              <p:cNvPr id="43040" name="Rectangle 27"/>
              <p:cNvSpPr>
                <a:spLocks noChangeArrowheads="1"/>
              </p:cNvSpPr>
              <p:nvPr/>
            </p:nvSpPr>
            <p:spPr bwMode="auto">
              <a:xfrm>
                <a:off x="1397" y="1905"/>
                <a:ext cx="716" cy="256"/>
              </a:xfrm>
              <a:prstGeom prst="rect">
                <a:avLst/>
              </a:prstGeom>
              <a:solidFill>
                <a:schemeClr val="bg1"/>
              </a:solidFill>
              <a:ln w="9525">
                <a:solidFill>
                  <a:schemeClr val="bg1"/>
                </a:solidFill>
                <a:miter lim="800000"/>
                <a:headEnd/>
                <a:tailEnd/>
              </a:ln>
            </p:spPr>
            <p:txBody>
              <a:bodyPr anchor="ctr">
                <a:spAutoFit/>
              </a:bodyPr>
              <a:lstStyle/>
              <a:p>
                <a:pPr algn="ctr" eaLnBrk="0" hangingPunct="0"/>
                <a:r>
                  <a:rPr lang="tr-TR" sz="2000" b="1">
                    <a:solidFill>
                      <a:srgbClr val="990000"/>
                    </a:solidFill>
                  </a:rPr>
                  <a:t>HT</a:t>
                </a:r>
                <a:endParaRPr lang="en-US" sz="2000" b="1">
                  <a:solidFill>
                    <a:srgbClr val="990000"/>
                  </a:solidFill>
                </a:endParaRPr>
              </a:p>
            </p:txBody>
          </p:sp>
          <p:sp>
            <p:nvSpPr>
              <p:cNvPr id="48162" name="Rectangle 28"/>
              <p:cNvSpPr>
                <a:spLocks noChangeArrowheads="1"/>
              </p:cNvSpPr>
              <p:nvPr/>
            </p:nvSpPr>
            <p:spPr bwMode="auto">
              <a:xfrm>
                <a:off x="1399" y="3275"/>
                <a:ext cx="712" cy="294"/>
              </a:xfrm>
              <a:prstGeom prst="rect">
                <a:avLst/>
              </a:prstGeom>
              <a:solidFill>
                <a:schemeClr val="accent1">
                  <a:lumMod val="50000"/>
                </a:schemeClr>
              </a:solidFill>
              <a:ln w="9525">
                <a:solidFill>
                  <a:schemeClr val="accent6"/>
                </a:solidFill>
                <a:miter lim="800000"/>
                <a:headEnd/>
                <a:tailEnd/>
              </a:ln>
            </p:spPr>
            <p:txBody>
              <a:bodyPr anchor="ctr">
                <a:spAutoFit/>
              </a:bodyPr>
              <a:lstStyle/>
              <a:p>
                <a:pPr algn="ctr" eaLnBrk="0" hangingPunct="0">
                  <a:defRPr/>
                </a:pPr>
                <a:r>
                  <a:rPr lang="tr-TR" sz="1200" b="1" dirty="0">
                    <a:solidFill>
                      <a:schemeClr val="bg1"/>
                    </a:solidFill>
                    <a:latin typeface="Arial" charset="0"/>
                  </a:rPr>
                  <a:t>İzleme devam</a:t>
                </a:r>
                <a:endParaRPr lang="en-US" sz="1200" dirty="0">
                  <a:solidFill>
                    <a:schemeClr val="bg1"/>
                  </a:solidFill>
                  <a:latin typeface="Arial" charset="0"/>
                </a:endParaRPr>
              </a:p>
            </p:txBody>
          </p:sp>
          <p:sp>
            <p:nvSpPr>
              <p:cNvPr id="43042" name="Rectangle 29"/>
              <p:cNvSpPr>
                <a:spLocks noChangeArrowheads="1"/>
              </p:cNvSpPr>
              <p:nvPr/>
            </p:nvSpPr>
            <p:spPr bwMode="auto">
              <a:xfrm>
                <a:off x="280" y="2232"/>
                <a:ext cx="671" cy="173"/>
              </a:xfrm>
              <a:prstGeom prst="rect">
                <a:avLst/>
              </a:prstGeom>
              <a:noFill/>
              <a:ln w="9525">
                <a:noFill/>
                <a:miter lim="800000"/>
                <a:headEnd/>
                <a:tailEnd/>
              </a:ln>
            </p:spPr>
            <p:txBody>
              <a:bodyPr anchor="ctr">
                <a:spAutoFit/>
              </a:bodyPr>
              <a:lstStyle/>
              <a:p>
                <a:pPr eaLnBrk="0" hangingPunct="0"/>
                <a:r>
                  <a:rPr lang="en-US" sz="1200" b="1">
                    <a:ea typeface="ＭＳ Ｐゴシック" pitchFamily="34" charset="-128"/>
                  </a:rPr>
                  <a:t>&lt;160/ 100</a:t>
                </a:r>
              </a:p>
            </p:txBody>
          </p:sp>
          <p:sp>
            <p:nvSpPr>
              <p:cNvPr id="43043" name="Rectangle 30"/>
              <p:cNvSpPr>
                <a:spLocks noChangeArrowheads="1"/>
              </p:cNvSpPr>
              <p:nvPr/>
            </p:nvSpPr>
            <p:spPr bwMode="auto">
              <a:xfrm>
                <a:off x="240" y="2608"/>
                <a:ext cx="1306" cy="192"/>
              </a:xfrm>
              <a:prstGeom prst="rect">
                <a:avLst/>
              </a:prstGeom>
              <a:noFill/>
              <a:ln w="9525">
                <a:noFill/>
                <a:miter lim="800000"/>
                <a:headEnd/>
                <a:tailEnd/>
              </a:ln>
            </p:spPr>
            <p:txBody>
              <a:bodyPr wrap="none" anchor="ctr">
                <a:spAutoFit/>
              </a:bodyPr>
              <a:lstStyle/>
              <a:p>
                <a:pPr eaLnBrk="0" hangingPunct="0"/>
                <a:r>
                  <a:rPr lang="en-US" sz="1400" b="1">
                    <a:ea typeface="ＭＳ Ｐゴシック" pitchFamily="34" charset="-128"/>
                  </a:rPr>
                  <a:t>Hypertension visit 4-5 </a:t>
                </a:r>
              </a:p>
            </p:txBody>
          </p:sp>
          <p:sp>
            <p:nvSpPr>
              <p:cNvPr id="43044" name="Line 31"/>
              <p:cNvSpPr>
                <a:spLocks noChangeShapeType="1"/>
              </p:cNvSpPr>
              <p:nvPr/>
            </p:nvSpPr>
            <p:spPr bwMode="auto">
              <a:xfrm>
                <a:off x="944" y="2320"/>
                <a:ext cx="0" cy="192"/>
              </a:xfrm>
              <a:prstGeom prst="line">
                <a:avLst/>
              </a:prstGeom>
              <a:noFill/>
              <a:ln w="9525">
                <a:solidFill>
                  <a:schemeClr val="tx1"/>
                </a:solidFill>
                <a:round/>
                <a:headEnd/>
                <a:tailEnd type="triangle" w="med" len="med"/>
              </a:ln>
            </p:spPr>
            <p:txBody>
              <a:bodyPr anchor="ctr"/>
              <a:lstStyle/>
              <a:p>
                <a:endParaRPr lang="tr-TR"/>
              </a:p>
            </p:txBody>
          </p:sp>
          <p:sp>
            <p:nvSpPr>
              <p:cNvPr id="43045" name="Rectangle 32"/>
              <p:cNvSpPr>
                <a:spLocks noChangeArrowheads="1"/>
              </p:cNvSpPr>
              <p:nvPr/>
            </p:nvSpPr>
            <p:spPr bwMode="auto">
              <a:xfrm>
                <a:off x="1397" y="2192"/>
                <a:ext cx="716" cy="256"/>
              </a:xfrm>
              <a:prstGeom prst="rect">
                <a:avLst/>
              </a:prstGeom>
              <a:solidFill>
                <a:srgbClr val="A3BEFB"/>
              </a:solidFill>
              <a:ln w="9525">
                <a:solidFill>
                  <a:srgbClr val="A3BEFB"/>
                </a:solidFill>
                <a:miter lim="800000"/>
                <a:headEnd/>
                <a:tailEnd/>
              </a:ln>
            </p:spPr>
            <p:txBody>
              <a:bodyPr anchor="ctr">
                <a:spAutoFit/>
              </a:bodyPr>
              <a:lstStyle/>
              <a:p>
                <a:pPr algn="ctr" eaLnBrk="0" hangingPunct="0"/>
                <a:r>
                  <a:rPr lang="en-US" sz="1000" b="1">
                    <a:ea typeface="ＭＳ Ｐゴシック" pitchFamily="34" charset="-128"/>
                  </a:rPr>
                  <a:t>ABPM </a:t>
                </a:r>
                <a:r>
                  <a:rPr lang="tr-TR" sz="1000" b="1"/>
                  <a:t> veya</a:t>
                </a:r>
                <a:r>
                  <a:rPr lang="en-US" sz="1000" b="1">
                    <a:ea typeface="ＭＳ Ｐゴシック" pitchFamily="34" charset="-128"/>
                  </a:rPr>
                  <a:t> </a:t>
                </a:r>
                <a:endParaRPr lang="tr-TR" sz="1000" b="1"/>
              </a:p>
              <a:p>
                <a:pPr algn="ctr" eaLnBrk="0" hangingPunct="0"/>
                <a:r>
                  <a:rPr lang="tr-TR" sz="1000" b="1"/>
                  <a:t>Ev KB ölçümü</a:t>
                </a:r>
                <a:endParaRPr lang="en-US" sz="1000" b="1"/>
              </a:p>
            </p:txBody>
          </p:sp>
          <p:sp>
            <p:nvSpPr>
              <p:cNvPr id="43046" name="Rectangle 33"/>
              <p:cNvSpPr>
                <a:spLocks noChangeArrowheads="1"/>
              </p:cNvSpPr>
              <p:nvPr/>
            </p:nvSpPr>
            <p:spPr bwMode="auto">
              <a:xfrm>
                <a:off x="978" y="2300"/>
                <a:ext cx="368" cy="173"/>
              </a:xfrm>
              <a:prstGeom prst="rect">
                <a:avLst/>
              </a:prstGeom>
              <a:noFill/>
              <a:ln w="9525">
                <a:noFill/>
                <a:miter lim="800000"/>
                <a:headEnd/>
                <a:tailEnd/>
              </a:ln>
            </p:spPr>
            <p:txBody>
              <a:bodyPr wrap="none">
                <a:spAutoFit/>
              </a:bodyPr>
              <a:lstStyle/>
              <a:p>
                <a:pPr eaLnBrk="0" hangingPunct="0"/>
                <a:r>
                  <a:rPr lang="tr-TR" sz="1200" b="1">
                    <a:latin typeface="Verdana" pitchFamily="34" charset="0"/>
                  </a:rPr>
                  <a:t>veya</a:t>
                </a:r>
                <a:endParaRPr lang="en-US" sz="1200" b="1">
                  <a:latin typeface="Verdana" pitchFamily="34" charset="0"/>
                </a:endParaRPr>
              </a:p>
            </p:txBody>
          </p:sp>
          <p:sp>
            <p:nvSpPr>
              <p:cNvPr id="43047" name="Line 34"/>
              <p:cNvSpPr>
                <a:spLocks noChangeShapeType="1"/>
              </p:cNvSpPr>
              <p:nvPr/>
            </p:nvSpPr>
            <p:spPr bwMode="auto">
              <a:xfrm>
                <a:off x="948" y="2316"/>
                <a:ext cx="432" cy="0"/>
              </a:xfrm>
              <a:prstGeom prst="line">
                <a:avLst/>
              </a:prstGeom>
              <a:noFill/>
              <a:ln w="9525">
                <a:solidFill>
                  <a:schemeClr val="tx1"/>
                </a:solidFill>
                <a:round/>
                <a:headEnd/>
                <a:tailEnd type="triangle" w="med" len="med"/>
              </a:ln>
            </p:spPr>
            <p:txBody>
              <a:bodyPr wrap="none" anchor="ctr"/>
              <a:lstStyle/>
              <a:p>
                <a:endParaRPr lang="tr-TR"/>
              </a:p>
            </p:txBody>
          </p:sp>
          <p:sp>
            <p:nvSpPr>
              <p:cNvPr id="43048" name="Line 35"/>
              <p:cNvSpPr>
                <a:spLocks noChangeShapeType="1"/>
              </p:cNvSpPr>
              <p:nvPr/>
            </p:nvSpPr>
            <p:spPr bwMode="auto">
              <a:xfrm>
                <a:off x="948" y="2028"/>
                <a:ext cx="432" cy="0"/>
              </a:xfrm>
              <a:prstGeom prst="line">
                <a:avLst/>
              </a:prstGeom>
              <a:noFill/>
              <a:ln w="9525">
                <a:solidFill>
                  <a:schemeClr val="tx1"/>
                </a:solidFill>
                <a:round/>
                <a:headEnd/>
                <a:tailEnd type="triangle" w="med" len="med"/>
              </a:ln>
            </p:spPr>
            <p:txBody>
              <a:bodyPr wrap="none" anchor="ctr"/>
              <a:lstStyle/>
              <a:p>
                <a:endParaRPr lang="tr-TR"/>
              </a:p>
            </p:txBody>
          </p:sp>
          <p:sp>
            <p:nvSpPr>
              <p:cNvPr id="43049" name="Line 36"/>
              <p:cNvSpPr>
                <a:spLocks noChangeShapeType="1"/>
              </p:cNvSpPr>
              <p:nvPr/>
            </p:nvSpPr>
            <p:spPr bwMode="auto">
              <a:xfrm>
                <a:off x="948" y="3020"/>
                <a:ext cx="432" cy="0"/>
              </a:xfrm>
              <a:prstGeom prst="line">
                <a:avLst/>
              </a:prstGeom>
              <a:noFill/>
              <a:ln w="9525">
                <a:solidFill>
                  <a:schemeClr val="tx1"/>
                </a:solidFill>
                <a:round/>
                <a:headEnd/>
                <a:tailEnd type="triangle" w="med" len="med"/>
              </a:ln>
            </p:spPr>
            <p:txBody>
              <a:bodyPr wrap="none" anchor="ctr"/>
              <a:lstStyle/>
              <a:p>
                <a:endParaRPr lang="tr-TR"/>
              </a:p>
            </p:txBody>
          </p:sp>
          <p:sp>
            <p:nvSpPr>
              <p:cNvPr id="43050" name="Line 37"/>
              <p:cNvSpPr>
                <a:spLocks noChangeShapeType="1"/>
              </p:cNvSpPr>
              <p:nvPr/>
            </p:nvSpPr>
            <p:spPr bwMode="auto">
              <a:xfrm>
                <a:off x="952" y="3416"/>
                <a:ext cx="432" cy="0"/>
              </a:xfrm>
              <a:prstGeom prst="line">
                <a:avLst/>
              </a:prstGeom>
              <a:noFill/>
              <a:ln w="9525">
                <a:solidFill>
                  <a:schemeClr val="tx1"/>
                </a:solidFill>
                <a:round/>
                <a:headEnd/>
                <a:tailEnd type="triangle" w="med" len="med"/>
              </a:ln>
            </p:spPr>
            <p:txBody>
              <a:bodyPr wrap="none" anchor="ctr"/>
              <a:lstStyle/>
              <a:p>
                <a:endParaRPr lang="tr-TR"/>
              </a:p>
            </p:txBody>
          </p:sp>
        </p:grpSp>
      </p:grpSp>
      <p:grpSp>
        <p:nvGrpSpPr>
          <p:cNvPr id="6" name="Group 53"/>
          <p:cNvGrpSpPr>
            <a:grpSpLocks/>
          </p:cNvGrpSpPr>
          <p:nvPr/>
        </p:nvGrpSpPr>
        <p:grpSpPr bwMode="auto">
          <a:xfrm>
            <a:off x="5183188" y="1274763"/>
            <a:ext cx="3673475" cy="4073525"/>
            <a:chOff x="3275" y="802"/>
            <a:chExt cx="2314" cy="2566"/>
          </a:xfrm>
        </p:grpSpPr>
        <p:sp>
          <p:nvSpPr>
            <p:cNvPr id="43016" name="Rectangle 7"/>
            <p:cNvSpPr>
              <a:spLocks noChangeArrowheads="1"/>
            </p:cNvSpPr>
            <p:nvPr/>
          </p:nvSpPr>
          <p:spPr bwMode="auto">
            <a:xfrm>
              <a:off x="4265" y="1486"/>
              <a:ext cx="1300" cy="179"/>
            </a:xfrm>
            <a:prstGeom prst="rect">
              <a:avLst/>
            </a:prstGeom>
            <a:solidFill>
              <a:srgbClr val="A3BEFB"/>
            </a:solidFill>
            <a:ln w="28575">
              <a:solidFill>
                <a:schemeClr val="accent1"/>
              </a:solidFill>
              <a:miter lim="800000"/>
              <a:headEnd/>
              <a:tailEnd/>
            </a:ln>
          </p:spPr>
          <p:txBody>
            <a:bodyPr>
              <a:spAutoFit/>
            </a:bodyPr>
            <a:lstStyle/>
            <a:p>
              <a:pPr algn="ctr" eaLnBrk="0" hangingPunct="0"/>
              <a:r>
                <a:rPr lang="tr-TR" sz="1200" b="1"/>
                <a:t>Ev</a:t>
              </a:r>
              <a:r>
                <a:rPr lang="en-US" sz="1200" b="1">
                  <a:ea typeface="ＭＳ Ｐゴシック" pitchFamily="34" charset="-128"/>
                </a:rPr>
                <a:t> </a:t>
              </a:r>
              <a:r>
                <a:rPr lang="tr-TR" sz="1200" b="1"/>
                <a:t>KB ölçümü</a:t>
              </a:r>
              <a:endParaRPr lang="en-US" sz="1200" b="1"/>
            </a:p>
          </p:txBody>
        </p:sp>
        <p:cxnSp>
          <p:nvCxnSpPr>
            <p:cNvPr id="43017" name="AutoShape 9"/>
            <p:cNvCxnSpPr>
              <a:cxnSpLocks noChangeShapeType="1"/>
              <a:endCxn id="43016" idx="0"/>
            </p:cNvCxnSpPr>
            <p:nvPr/>
          </p:nvCxnSpPr>
          <p:spPr bwMode="auto">
            <a:xfrm rot="16200000" flipH="1">
              <a:off x="3753" y="324"/>
              <a:ext cx="683" cy="1640"/>
            </a:xfrm>
            <a:prstGeom prst="straightConnector1">
              <a:avLst/>
            </a:prstGeom>
            <a:noFill/>
            <a:ln w="9525">
              <a:solidFill>
                <a:schemeClr val="accent1"/>
              </a:solidFill>
              <a:round/>
              <a:headEnd/>
              <a:tailEnd/>
            </a:ln>
          </p:spPr>
        </p:cxnSp>
        <p:sp>
          <p:nvSpPr>
            <p:cNvPr id="43018" name="Rectangle 39"/>
            <p:cNvSpPr>
              <a:spLocks noChangeArrowheads="1"/>
            </p:cNvSpPr>
            <p:nvPr/>
          </p:nvSpPr>
          <p:spPr bwMode="auto">
            <a:xfrm>
              <a:off x="4941" y="2019"/>
              <a:ext cx="611" cy="189"/>
            </a:xfrm>
            <a:prstGeom prst="rect">
              <a:avLst/>
            </a:prstGeom>
            <a:solidFill>
              <a:srgbClr val="A3BEFB"/>
            </a:solidFill>
            <a:ln w="38100">
              <a:solidFill>
                <a:schemeClr val="bg1"/>
              </a:solidFill>
              <a:miter lim="800000"/>
              <a:headEnd/>
              <a:tailEnd/>
            </a:ln>
          </p:spPr>
          <p:txBody>
            <a:bodyPr anchor="ctr">
              <a:spAutoFit/>
            </a:bodyPr>
            <a:lstStyle/>
            <a:p>
              <a:pPr algn="ctr" eaLnBrk="0" hangingPunct="0"/>
              <a:r>
                <a:rPr lang="en-US" sz="1300" b="1" u="sng">
                  <a:latin typeface="Verdana" pitchFamily="34" charset="0"/>
                </a:rPr>
                <a:t>&gt;</a:t>
              </a:r>
              <a:r>
                <a:rPr lang="en-US" sz="1200">
                  <a:latin typeface="Verdana" pitchFamily="34" charset="0"/>
                  <a:ea typeface="ＭＳ Ｐゴシック" pitchFamily="34" charset="-128"/>
                </a:rPr>
                <a:t>135/85</a:t>
              </a:r>
            </a:p>
          </p:txBody>
        </p:sp>
        <p:sp>
          <p:nvSpPr>
            <p:cNvPr id="43019" name="Rectangle 40"/>
            <p:cNvSpPr>
              <a:spLocks noChangeArrowheads="1"/>
            </p:cNvSpPr>
            <p:nvPr/>
          </p:nvSpPr>
          <p:spPr bwMode="auto">
            <a:xfrm>
              <a:off x="4264" y="2024"/>
              <a:ext cx="618" cy="179"/>
            </a:xfrm>
            <a:prstGeom prst="rect">
              <a:avLst/>
            </a:prstGeom>
            <a:solidFill>
              <a:srgbClr val="A3BEFB"/>
            </a:solidFill>
            <a:ln w="38100">
              <a:solidFill>
                <a:schemeClr val="bg1"/>
              </a:solidFill>
              <a:miter lim="800000"/>
              <a:headEnd/>
              <a:tailEnd/>
            </a:ln>
          </p:spPr>
          <p:txBody>
            <a:bodyPr anchor="ctr">
              <a:spAutoFit/>
            </a:bodyPr>
            <a:lstStyle/>
            <a:p>
              <a:pPr algn="ctr" eaLnBrk="0" hangingPunct="0"/>
              <a:r>
                <a:rPr lang="en-US" sz="1200">
                  <a:latin typeface="Verdana" pitchFamily="34" charset="0"/>
                  <a:ea typeface="ＭＳ Ｐゴシック" pitchFamily="34" charset="-128"/>
                </a:rPr>
                <a:t> &lt; 135/85</a:t>
              </a:r>
            </a:p>
          </p:txBody>
        </p:sp>
        <p:sp>
          <p:nvSpPr>
            <p:cNvPr id="43020" name="Rectangle 41"/>
            <p:cNvSpPr>
              <a:spLocks noChangeArrowheads="1"/>
            </p:cNvSpPr>
            <p:nvPr/>
          </p:nvSpPr>
          <p:spPr bwMode="auto">
            <a:xfrm>
              <a:off x="4953" y="3036"/>
              <a:ext cx="636" cy="256"/>
            </a:xfrm>
            <a:prstGeom prst="rect">
              <a:avLst/>
            </a:prstGeom>
            <a:solidFill>
              <a:schemeClr val="bg1"/>
            </a:solidFill>
            <a:ln w="9525">
              <a:solidFill>
                <a:schemeClr val="bg1"/>
              </a:solidFill>
              <a:miter lim="800000"/>
              <a:headEnd/>
              <a:tailEnd/>
            </a:ln>
          </p:spPr>
          <p:txBody>
            <a:bodyPr anchor="ctr">
              <a:spAutoFit/>
            </a:bodyPr>
            <a:lstStyle/>
            <a:p>
              <a:pPr algn="ctr" eaLnBrk="0" hangingPunct="0"/>
              <a:r>
                <a:rPr lang="tr-TR" sz="2000" b="1">
                  <a:solidFill>
                    <a:srgbClr val="990000"/>
                  </a:solidFill>
                </a:rPr>
                <a:t>HT</a:t>
              </a:r>
              <a:endParaRPr lang="en-US" sz="2000" b="1">
                <a:solidFill>
                  <a:srgbClr val="990000"/>
                </a:solidFill>
              </a:endParaRPr>
            </a:p>
          </p:txBody>
        </p:sp>
        <p:sp>
          <p:nvSpPr>
            <p:cNvPr id="48142" name="Rectangle 42"/>
            <p:cNvSpPr>
              <a:spLocks noChangeArrowheads="1"/>
            </p:cNvSpPr>
            <p:nvPr/>
          </p:nvSpPr>
          <p:spPr bwMode="auto">
            <a:xfrm>
              <a:off x="4223" y="3074"/>
              <a:ext cx="692" cy="294"/>
            </a:xfrm>
            <a:prstGeom prst="rect">
              <a:avLst/>
            </a:prstGeom>
            <a:solidFill>
              <a:schemeClr val="accent1">
                <a:lumMod val="50000"/>
              </a:schemeClr>
            </a:solidFill>
            <a:ln w="9525">
              <a:solidFill>
                <a:schemeClr val="accent6"/>
              </a:solidFill>
              <a:miter lim="800000"/>
              <a:headEnd/>
              <a:tailEnd/>
            </a:ln>
          </p:spPr>
          <p:txBody>
            <a:bodyPr anchor="ctr">
              <a:spAutoFit/>
            </a:bodyPr>
            <a:lstStyle/>
            <a:p>
              <a:pPr algn="ctr">
                <a:defRPr/>
              </a:pPr>
              <a:r>
                <a:rPr lang="tr-TR" sz="1200" b="1" dirty="0">
                  <a:solidFill>
                    <a:schemeClr val="bg1"/>
                  </a:solidFill>
                  <a:latin typeface="Arial" charset="0"/>
                </a:rPr>
                <a:t>İzleme</a:t>
              </a:r>
            </a:p>
            <a:p>
              <a:pPr algn="ctr">
                <a:defRPr/>
              </a:pPr>
              <a:r>
                <a:rPr lang="tr-TR" sz="1200" b="1" dirty="0">
                  <a:solidFill>
                    <a:schemeClr val="bg1"/>
                  </a:solidFill>
                  <a:latin typeface="Arial" charset="0"/>
                </a:rPr>
                <a:t>devam</a:t>
              </a:r>
              <a:endParaRPr lang="en-US" sz="1200" b="1" dirty="0">
                <a:solidFill>
                  <a:schemeClr val="bg1"/>
                </a:solidFill>
                <a:latin typeface="Arial" charset="0"/>
              </a:endParaRPr>
            </a:p>
          </p:txBody>
        </p:sp>
        <p:cxnSp>
          <p:nvCxnSpPr>
            <p:cNvPr id="43022" name="AutoShape 43"/>
            <p:cNvCxnSpPr>
              <a:cxnSpLocks noChangeShapeType="1"/>
              <a:stCxn id="43016" idx="2"/>
              <a:endCxn id="43019" idx="0"/>
            </p:cNvCxnSpPr>
            <p:nvPr/>
          </p:nvCxnSpPr>
          <p:spPr bwMode="auto">
            <a:xfrm flipH="1">
              <a:off x="4573" y="1668"/>
              <a:ext cx="342" cy="355"/>
            </a:xfrm>
            <a:prstGeom prst="straightConnector1">
              <a:avLst/>
            </a:prstGeom>
            <a:noFill/>
            <a:ln w="9525">
              <a:solidFill>
                <a:schemeClr val="accent1"/>
              </a:solidFill>
              <a:round/>
              <a:headEnd/>
              <a:tailEnd/>
            </a:ln>
          </p:spPr>
        </p:cxnSp>
        <p:cxnSp>
          <p:nvCxnSpPr>
            <p:cNvPr id="43023" name="AutoShape 44"/>
            <p:cNvCxnSpPr>
              <a:cxnSpLocks noChangeShapeType="1"/>
              <a:stCxn id="43016" idx="2"/>
              <a:endCxn id="43018" idx="0"/>
            </p:cNvCxnSpPr>
            <p:nvPr/>
          </p:nvCxnSpPr>
          <p:spPr bwMode="auto">
            <a:xfrm>
              <a:off x="4915" y="1668"/>
              <a:ext cx="332" cy="355"/>
            </a:xfrm>
            <a:prstGeom prst="straightConnector1">
              <a:avLst/>
            </a:prstGeom>
            <a:noFill/>
            <a:ln w="9525">
              <a:solidFill>
                <a:schemeClr val="accent1"/>
              </a:solidFill>
              <a:round/>
              <a:headEnd/>
              <a:tailEnd/>
            </a:ln>
          </p:spPr>
        </p:cxnSp>
        <p:cxnSp>
          <p:nvCxnSpPr>
            <p:cNvPr id="43024" name="AutoShape 45"/>
            <p:cNvCxnSpPr>
              <a:cxnSpLocks noChangeShapeType="1"/>
              <a:stCxn id="43019" idx="2"/>
              <a:endCxn id="48142" idx="0"/>
            </p:cNvCxnSpPr>
            <p:nvPr/>
          </p:nvCxnSpPr>
          <p:spPr bwMode="auto">
            <a:xfrm flipH="1">
              <a:off x="4569" y="2205"/>
              <a:ext cx="4" cy="807"/>
            </a:xfrm>
            <a:prstGeom prst="straightConnector1">
              <a:avLst/>
            </a:prstGeom>
            <a:noFill/>
            <a:ln w="9525">
              <a:solidFill>
                <a:schemeClr val="accent1"/>
              </a:solidFill>
              <a:round/>
              <a:headEnd/>
              <a:tailEnd type="triangle" w="med" len="med"/>
            </a:ln>
          </p:spPr>
        </p:cxnSp>
        <p:grpSp>
          <p:nvGrpSpPr>
            <p:cNvPr id="43025" name="Group 46"/>
            <p:cNvGrpSpPr>
              <a:grpSpLocks/>
            </p:cNvGrpSpPr>
            <p:nvPr/>
          </p:nvGrpSpPr>
          <p:grpSpPr bwMode="auto">
            <a:xfrm>
              <a:off x="4032" y="1584"/>
              <a:ext cx="536" cy="920"/>
              <a:chOff x="4032" y="1584"/>
              <a:chExt cx="536" cy="920"/>
            </a:xfrm>
          </p:grpSpPr>
          <p:sp>
            <p:nvSpPr>
              <p:cNvPr id="43028" name="Line 47"/>
              <p:cNvSpPr>
                <a:spLocks noChangeShapeType="1"/>
              </p:cNvSpPr>
              <p:nvPr/>
            </p:nvSpPr>
            <p:spPr bwMode="auto">
              <a:xfrm flipH="1">
                <a:off x="4248" y="2504"/>
                <a:ext cx="320" cy="0"/>
              </a:xfrm>
              <a:prstGeom prst="line">
                <a:avLst/>
              </a:prstGeom>
              <a:noFill/>
              <a:ln w="9525">
                <a:solidFill>
                  <a:schemeClr val="accent1"/>
                </a:solidFill>
                <a:round/>
                <a:headEnd/>
                <a:tailEnd/>
              </a:ln>
            </p:spPr>
            <p:txBody>
              <a:bodyPr wrap="none" anchor="ctr"/>
              <a:lstStyle/>
              <a:p>
                <a:endParaRPr lang="tr-TR"/>
              </a:p>
            </p:txBody>
          </p:sp>
          <p:sp>
            <p:nvSpPr>
              <p:cNvPr id="43029" name="Line 48"/>
              <p:cNvSpPr>
                <a:spLocks noChangeShapeType="1"/>
              </p:cNvSpPr>
              <p:nvPr/>
            </p:nvSpPr>
            <p:spPr bwMode="auto">
              <a:xfrm flipH="1" flipV="1">
                <a:off x="4168" y="1584"/>
                <a:ext cx="76" cy="920"/>
              </a:xfrm>
              <a:prstGeom prst="line">
                <a:avLst/>
              </a:prstGeom>
              <a:noFill/>
              <a:ln w="9525">
                <a:solidFill>
                  <a:schemeClr val="accent1"/>
                </a:solidFill>
                <a:round/>
                <a:headEnd/>
                <a:tailEnd/>
              </a:ln>
            </p:spPr>
            <p:txBody>
              <a:bodyPr wrap="none" anchor="ctr"/>
              <a:lstStyle/>
              <a:p>
                <a:endParaRPr lang="tr-TR"/>
              </a:p>
            </p:txBody>
          </p:sp>
          <p:sp>
            <p:nvSpPr>
              <p:cNvPr id="43030" name="Line 49"/>
              <p:cNvSpPr>
                <a:spLocks noChangeShapeType="1"/>
              </p:cNvSpPr>
              <p:nvPr/>
            </p:nvSpPr>
            <p:spPr bwMode="auto">
              <a:xfrm flipH="1">
                <a:off x="4032" y="1584"/>
                <a:ext cx="136" cy="0"/>
              </a:xfrm>
              <a:prstGeom prst="line">
                <a:avLst/>
              </a:prstGeom>
              <a:noFill/>
              <a:ln w="9525">
                <a:solidFill>
                  <a:schemeClr val="accent1"/>
                </a:solidFill>
                <a:round/>
                <a:headEnd/>
                <a:tailEnd type="triangle" w="med" len="med"/>
              </a:ln>
            </p:spPr>
            <p:txBody>
              <a:bodyPr wrap="none" anchor="ctr"/>
              <a:lstStyle/>
              <a:p>
                <a:endParaRPr lang="tr-TR"/>
              </a:p>
            </p:txBody>
          </p:sp>
        </p:grpSp>
        <p:cxnSp>
          <p:nvCxnSpPr>
            <p:cNvPr id="43026" name="AutoShape 50"/>
            <p:cNvCxnSpPr>
              <a:cxnSpLocks noChangeShapeType="1"/>
              <a:stCxn id="43018" idx="2"/>
              <a:endCxn id="43020" idx="0"/>
            </p:cNvCxnSpPr>
            <p:nvPr/>
          </p:nvCxnSpPr>
          <p:spPr bwMode="auto">
            <a:xfrm>
              <a:off x="5247" y="2205"/>
              <a:ext cx="24" cy="809"/>
            </a:xfrm>
            <a:prstGeom prst="straightConnector1">
              <a:avLst/>
            </a:prstGeom>
            <a:noFill/>
            <a:ln w="9525">
              <a:solidFill>
                <a:schemeClr val="accent1"/>
              </a:solidFill>
              <a:round/>
              <a:headEnd/>
              <a:tailEnd type="triangle" w="med" len="med"/>
            </a:ln>
          </p:spPr>
        </p:cxnSp>
        <p:sp>
          <p:nvSpPr>
            <p:cNvPr id="43027" name="Rectangle 51"/>
            <p:cNvSpPr>
              <a:spLocks noChangeArrowheads="1"/>
            </p:cNvSpPr>
            <p:nvPr/>
          </p:nvSpPr>
          <p:spPr bwMode="auto">
            <a:xfrm>
              <a:off x="4280" y="2290"/>
              <a:ext cx="328" cy="173"/>
            </a:xfrm>
            <a:prstGeom prst="rect">
              <a:avLst/>
            </a:prstGeom>
            <a:noFill/>
            <a:ln w="9525">
              <a:noFill/>
              <a:miter lim="800000"/>
              <a:headEnd/>
              <a:tailEnd/>
            </a:ln>
          </p:spPr>
          <p:txBody>
            <a:bodyPr wrap="none">
              <a:spAutoFit/>
            </a:bodyPr>
            <a:lstStyle/>
            <a:p>
              <a:pPr eaLnBrk="0" hangingPunct="0"/>
              <a:r>
                <a:rPr lang="tr-TR" sz="1200" b="1">
                  <a:solidFill>
                    <a:schemeClr val="bg1"/>
                  </a:solidFill>
                </a:rPr>
                <a:t>veya</a:t>
              </a:r>
              <a:endParaRPr lang="en-US" sz="1200" b="1">
                <a:solidFill>
                  <a:schemeClr val="bg1"/>
                </a:solidFill>
              </a:endParaRPr>
            </a:p>
          </p:txBody>
        </p:sp>
      </p:grpSp>
      <p:pic>
        <p:nvPicPr>
          <p:cNvPr id="43014" name="Picture 56"/>
          <p:cNvPicPr>
            <a:picLocks noChangeAspect="1" noChangeArrowheads="1"/>
          </p:cNvPicPr>
          <p:nvPr/>
        </p:nvPicPr>
        <p:blipFill>
          <a:blip r:embed="rId3" cstate="print"/>
          <a:srcRect/>
          <a:stretch>
            <a:fillRect/>
          </a:stretch>
        </p:blipFill>
        <p:spPr bwMode="auto">
          <a:xfrm>
            <a:off x="0" y="0"/>
            <a:ext cx="323850" cy="6858000"/>
          </a:xfrm>
          <a:prstGeom prst="rect">
            <a:avLst/>
          </a:prstGeom>
          <a:noFill/>
          <a:ln w="9525">
            <a:noFill/>
            <a:miter lim="800000"/>
            <a:headEnd/>
            <a:tailEnd/>
          </a:ln>
        </p:spPr>
      </p:pic>
      <p:sp>
        <p:nvSpPr>
          <p:cNvPr id="64" name="63 Metin kutusu"/>
          <p:cNvSpPr txBox="1"/>
          <p:nvPr/>
        </p:nvSpPr>
        <p:spPr>
          <a:xfrm>
            <a:off x="3857625" y="857250"/>
            <a:ext cx="2619375" cy="400050"/>
          </a:xfrm>
          <a:prstGeom prst="rect">
            <a:avLst/>
          </a:prstGeom>
          <a:solidFill>
            <a:schemeClr val="accent6">
              <a:lumMod val="40000"/>
              <a:lumOff val="60000"/>
            </a:schemeClr>
          </a:solidFill>
        </p:spPr>
        <p:txBody>
          <a:bodyPr>
            <a:spAutoFit/>
          </a:bodyPr>
          <a:lstStyle/>
          <a:p>
            <a:pPr>
              <a:defRPr/>
            </a:pPr>
            <a:r>
              <a:rPr lang="tr-TR" sz="2000" dirty="0">
                <a:latin typeface="+mj-lt"/>
              </a:rPr>
              <a:t>KB</a:t>
            </a:r>
            <a:r>
              <a:rPr lang="en-US" sz="2000" dirty="0">
                <a:latin typeface="+mj-lt"/>
                <a:ea typeface="MS PGothic" pitchFamily="34" charset="-128"/>
              </a:rPr>
              <a:t>: 140-179 / 90-109</a:t>
            </a:r>
            <a:endParaRPr lang="tr-TR" sz="20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455613"/>
            <a:ext cx="8229600" cy="962025"/>
          </a:xfrm>
        </p:spPr>
        <p:txBody>
          <a:bodyPr/>
          <a:lstStyle/>
          <a:p>
            <a:pPr eaLnBrk="1" hangingPunct="1"/>
            <a:r>
              <a:rPr lang="tr-TR" sz="3600" dirty="0" smtClean="0">
                <a:solidFill>
                  <a:srgbClr val="990000"/>
                </a:solidFill>
              </a:rPr>
              <a:t>Beyaz önlük hipertansiyonu ??</a:t>
            </a:r>
            <a:endParaRPr lang="en-US" sz="3600" dirty="0" smtClean="0">
              <a:solidFill>
                <a:srgbClr val="990000"/>
              </a:solidFill>
            </a:endParaRPr>
          </a:p>
        </p:txBody>
      </p:sp>
      <p:sp>
        <p:nvSpPr>
          <p:cNvPr id="44035" name="Rectangle 3"/>
          <p:cNvSpPr>
            <a:spLocks noGrp="1" noChangeArrowheads="1"/>
          </p:cNvSpPr>
          <p:nvPr>
            <p:ph type="body" idx="1"/>
          </p:nvPr>
        </p:nvSpPr>
        <p:spPr>
          <a:xfrm>
            <a:off x="971550" y="2205038"/>
            <a:ext cx="7715250" cy="3921125"/>
          </a:xfrm>
        </p:spPr>
        <p:txBody>
          <a:bodyPr/>
          <a:lstStyle/>
          <a:p>
            <a:pPr eaLnBrk="1" hangingPunct="1">
              <a:lnSpc>
                <a:spcPct val="80000"/>
              </a:lnSpc>
            </a:pPr>
            <a:r>
              <a:rPr lang="tr-TR" sz="2400" dirty="0" smtClean="0">
                <a:solidFill>
                  <a:schemeClr val="bg2">
                    <a:lumMod val="50000"/>
                  </a:schemeClr>
                </a:solidFill>
              </a:rPr>
              <a:t>Hekim tarafından yapılan ölçümlerde </a:t>
            </a:r>
            <a:r>
              <a:rPr lang="tr-TR" sz="2400" dirty="0" smtClean="0">
                <a:solidFill>
                  <a:schemeClr val="bg2">
                    <a:lumMod val="50000"/>
                  </a:schemeClr>
                </a:solidFill>
                <a:sym typeface="Symbol" pitchFamily="18" charset="2"/>
              </a:rPr>
              <a:t>140/90mmHg ; normal gündüz </a:t>
            </a:r>
            <a:r>
              <a:rPr lang="tr-TR" sz="2400" dirty="0" err="1" smtClean="0">
                <a:solidFill>
                  <a:schemeClr val="bg2">
                    <a:lumMod val="50000"/>
                  </a:schemeClr>
                </a:solidFill>
                <a:sym typeface="Symbol" pitchFamily="18" charset="2"/>
              </a:rPr>
              <a:t>ambulatuar</a:t>
            </a:r>
            <a:r>
              <a:rPr lang="tr-TR" sz="2400" dirty="0" smtClean="0">
                <a:solidFill>
                  <a:schemeClr val="bg2">
                    <a:lumMod val="50000"/>
                  </a:schemeClr>
                </a:solidFill>
                <a:sym typeface="Symbol" pitchFamily="18" charset="2"/>
              </a:rPr>
              <a:t> ölçümlerinde &lt;135/85mmHg</a:t>
            </a:r>
          </a:p>
          <a:p>
            <a:pPr eaLnBrk="1" hangingPunct="1">
              <a:lnSpc>
                <a:spcPct val="80000"/>
              </a:lnSpc>
            </a:pPr>
            <a:r>
              <a:rPr lang="tr-TR" sz="2400" dirty="0" smtClean="0">
                <a:solidFill>
                  <a:schemeClr val="bg2">
                    <a:lumMod val="50000"/>
                  </a:schemeClr>
                </a:solidFill>
                <a:sym typeface="Symbol" pitchFamily="18" charset="2"/>
              </a:rPr>
              <a:t>Genel popülasyonda %15-30, g</a:t>
            </a:r>
            <a:r>
              <a:rPr lang="tr-TR" sz="2400" dirty="0" smtClean="0">
                <a:solidFill>
                  <a:schemeClr val="bg2">
                    <a:lumMod val="50000"/>
                  </a:schemeClr>
                </a:solidFill>
              </a:rPr>
              <a:t>ebelerde %30</a:t>
            </a:r>
          </a:p>
          <a:p>
            <a:pPr eaLnBrk="1" hangingPunct="1">
              <a:lnSpc>
                <a:spcPct val="80000"/>
              </a:lnSpc>
            </a:pPr>
            <a:r>
              <a:rPr lang="tr-TR" sz="2400" dirty="0" smtClean="0">
                <a:solidFill>
                  <a:schemeClr val="bg2">
                    <a:lumMod val="50000"/>
                  </a:schemeClr>
                </a:solidFill>
              </a:rPr>
              <a:t>Bu hastalarda; </a:t>
            </a:r>
          </a:p>
          <a:p>
            <a:pPr eaLnBrk="1" hangingPunct="1">
              <a:lnSpc>
                <a:spcPct val="80000"/>
              </a:lnSpc>
              <a:buFontTx/>
              <a:buNone/>
            </a:pPr>
            <a:r>
              <a:rPr lang="tr-TR" sz="2400" dirty="0" smtClean="0">
                <a:solidFill>
                  <a:schemeClr val="bg2">
                    <a:lumMod val="50000"/>
                  </a:schemeClr>
                </a:solidFill>
              </a:rPr>
              <a:t>    </a:t>
            </a:r>
            <a:r>
              <a:rPr lang="tr-TR" sz="1600" dirty="0" smtClean="0">
                <a:solidFill>
                  <a:schemeClr val="bg2">
                    <a:lumMod val="50000"/>
                  </a:schemeClr>
                </a:solidFill>
              </a:rPr>
              <a:t>-  Damar direnci yüksek olma eğilimindedir</a:t>
            </a:r>
          </a:p>
          <a:p>
            <a:pPr eaLnBrk="1" hangingPunct="1">
              <a:lnSpc>
                <a:spcPct val="80000"/>
              </a:lnSpc>
              <a:buFontTx/>
              <a:buNone/>
            </a:pPr>
            <a:r>
              <a:rPr lang="tr-TR" sz="1600" dirty="0" smtClean="0">
                <a:solidFill>
                  <a:schemeClr val="bg2">
                    <a:lumMod val="50000"/>
                  </a:schemeClr>
                </a:solidFill>
              </a:rPr>
              <a:t>      -  Sol </a:t>
            </a:r>
            <a:r>
              <a:rPr lang="tr-TR" sz="1600" dirty="0" err="1" smtClean="0">
                <a:solidFill>
                  <a:schemeClr val="bg2">
                    <a:lumMod val="50000"/>
                  </a:schemeClr>
                </a:solidFill>
              </a:rPr>
              <a:t>ventrikül</a:t>
            </a:r>
            <a:r>
              <a:rPr lang="tr-TR" sz="1600" dirty="0" smtClean="0">
                <a:solidFill>
                  <a:schemeClr val="bg2">
                    <a:lumMod val="50000"/>
                  </a:schemeClr>
                </a:solidFill>
              </a:rPr>
              <a:t> </a:t>
            </a:r>
            <a:r>
              <a:rPr lang="tr-TR" sz="1600" dirty="0" err="1" smtClean="0">
                <a:solidFill>
                  <a:schemeClr val="bg2">
                    <a:lumMod val="50000"/>
                  </a:schemeClr>
                </a:solidFill>
              </a:rPr>
              <a:t>diyastolik</a:t>
            </a:r>
            <a:r>
              <a:rPr lang="tr-TR" sz="1600" dirty="0" smtClean="0">
                <a:solidFill>
                  <a:schemeClr val="bg2">
                    <a:lumMod val="50000"/>
                  </a:schemeClr>
                </a:solidFill>
              </a:rPr>
              <a:t> işlev bozukluğu kanıtları bulunabilir</a:t>
            </a:r>
          </a:p>
          <a:p>
            <a:pPr eaLnBrk="1" hangingPunct="1">
              <a:buFontTx/>
              <a:buNone/>
            </a:pPr>
            <a:r>
              <a:rPr lang="tr-TR" sz="1600" dirty="0" smtClean="0">
                <a:solidFill>
                  <a:schemeClr val="bg2">
                    <a:lumMod val="50000"/>
                  </a:schemeClr>
                </a:solidFill>
              </a:rPr>
              <a:t>      -  Hipertansiyonun erken evresindeki hastaları andırırlar; </a:t>
            </a:r>
            <a:r>
              <a:rPr lang="tr-TR" sz="1600" dirty="0" err="1" smtClean="0">
                <a:solidFill>
                  <a:schemeClr val="bg2">
                    <a:lumMod val="50000"/>
                  </a:schemeClr>
                </a:solidFill>
              </a:rPr>
              <a:t>insülin</a:t>
            </a:r>
            <a:r>
              <a:rPr lang="tr-TR" sz="1600" dirty="0" smtClean="0">
                <a:solidFill>
                  <a:schemeClr val="bg2">
                    <a:lumMod val="50000"/>
                  </a:schemeClr>
                </a:solidFill>
              </a:rPr>
              <a:t>    direncinde artma vardır ve </a:t>
            </a:r>
            <a:r>
              <a:rPr lang="tr-TR" sz="1600" dirty="0" err="1" smtClean="0">
                <a:solidFill>
                  <a:schemeClr val="bg2">
                    <a:lumMod val="50000"/>
                  </a:schemeClr>
                </a:solidFill>
              </a:rPr>
              <a:t>lipid</a:t>
            </a:r>
            <a:r>
              <a:rPr lang="tr-TR" sz="1600" dirty="0" smtClean="0">
                <a:solidFill>
                  <a:schemeClr val="bg2">
                    <a:lumMod val="50000"/>
                  </a:schemeClr>
                </a:solidFill>
              </a:rPr>
              <a:t> düzeyleri daha yüksek olma eğilimindedirler </a:t>
            </a:r>
          </a:p>
          <a:p>
            <a:pPr eaLnBrk="1" hangingPunct="1">
              <a:buFontTx/>
              <a:buNone/>
            </a:pPr>
            <a:r>
              <a:rPr lang="tr-TR" sz="1600" dirty="0" smtClean="0">
                <a:solidFill>
                  <a:schemeClr val="bg2">
                    <a:lumMod val="50000"/>
                  </a:schemeClr>
                </a:solidFill>
              </a:rPr>
              <a:t> </a:t>
            </a:r>
            <a:r>
              <a:rPr lang="en-US" sz="1600" dirty="0" smtClean="0">
                <a:solidFill>
                  <a:schemeClr val="bg2">
                    <a:lumMod val="50000"/>
                  </a:schemeClr>
                </a:solidFill>
                <a:latin typeface="Times New Roman" pitchFamily="18" charset="0"/>
                <a:cs typeface="Times New Roman" pitchFamily="18" charset="0"/>
              </a:rPr>
              <a:t>    </a:t>
            </a:r>
            <a:r>
              <a:rPr lang="tr-TR" sz="1600" dirty="0" smtClean="0">
                <a:solidFill>
                  <a:schemeClr val="bg2">
                    <a:lumMod val="50000"/>
                  </a:schemeClr>
                </a:solidFill>
                <a:latin typeface="Times New Roman" pitchFamily="18" charset="0"/>
              </a:rPr>
              <a:t>   </a:t>
            </a:r>
            <a:r>
              <a:rPr lang="en-US" sz="1600" dirty="0" smtClean="0">
                <a:solidFill>
                  <a:schemeClr val="bg2">
                    <a:lumMod val="50000"/>
                  </a:schemeClr>
                </a:solidFill>
                <a:latin typeface="Tahoma" pitchFamily="34" charset="0"/>
                <a:cs typeface="Times New Roman" pitchFamily="18" charset="0"/>
              </a:rPr>
              <a:t>- </a:t>
            </a:r>
            <a:r>
              <a:rPr lang="en-US" sz="1600" dirty="0" smtClean="0">
                <a:solidFill>
                  <a:schemeClr val="bg2">
                    <a:lumMod val="50000"/>
                  </a:schemeClr>
                </a:solidFill>
                <a:latin typeface="Tahoma" pitchFamily="34" charset="0"/>
                <a:cs typeface="Arial" pitchFamily="34" charset="0"/>
              </a:rPr>
              <a:t>Kan </a:t>
            </a:r>
            <a:r>
              <a:rPr lang="en-US" sz="1600" dirty="0" err="1" smtClean="0">
                <a:solidFill>
                  <a:schemeClr val="bg2">
                    <a:lumMod val="50000"/>
                  </a:schemeClr>
                </a:solidFill>
                <a:latin typeface="Tahoma" pitchFamily="34" charset="0"/>
                <a:cs typeface="Arial" pitchFamily="34" charset="0"/>
              </a:rPr>
              <a:t>basıncı</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evde</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ve</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muayenehanede</a:t>
            </a:r>
            <a:r>
              <a:rPr lang="en-US" sz="1600" dirty="0" smtClean="0">
                <a:solidFill>
                  <a:schemeClr val="bg2">
                    <a:lumMod val="50000"/>
                  </a:schemeClr>
                </a:solidFill>
                <a:latin typeface="Tahoma" pitchFamily="34" charset="0"/>
                <a:cs typeface="Arial" pitchFamily="34" charset="0"/>
              </a:rPr>
              <a:t> normal </a:t>
            </a:r>
            <a:r>
              <a:rPr lang="en-US" sz="1600" dirty="0" err="1" smtClean="0">
                <a:solidFill>
                  <a:schemeClr val="bg2">
                    <a:lumMod val="50000"/>
                  </a:schemeClr>
                </a:solidFill>
                <a:latin typeface="Tahoma" pitchFamily="34" charset="0"/>
                <a:cs typeface="Arial" pitchFamily="34" charset="0"/>
              </a:rPr>
              <a:t>bulunanlara</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göre</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beyaz</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önlük</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hipertansiyonu</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bulunanların</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çoğu</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obez</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ve</a:t>
            </a:r>
            <a:r>
              <a:rPr lang="en-US" sz="1600" dirty="0" smtClean="0">
                <a:solidFill>
                  <a:schemeClr val="bg2">
                    <a:lumMod val="50000"/>
                  </a:schemeClr>
                </a:solidFill>
                <a:latin typeface="Tahoma" pitchFamily="34" charset="0"/>
                <a:cs typeface="Arial" pitchFamily="34" charset="0"/>
              </a:rPr>
              <a:t> </a:t>
            </a:r>
            <a:r>
              <a:rPr lang="en-US" sz="1600" dirty="0" err="1" smtClean="0">
                <a:solidFill>
                  <a:schemeClr val="bg2">
                    <a:lumMod val="50000"/>
                  </a:schemeClr>
                </a:solidFill>
                <a:latin typeface="Tahoma" pitchFamily="34" charset="0"/>
                <a:cs typeface="Arial" pitchFamily="34" charset="0"/>
              </a:rPr>
              <a:t>diyabetlidir</a:t>
            </a:r>
            <a:r>
              <a:rPr lang="en-US" sz="1600" dirty="0" smtClean="0">
                <a:solidFill>
                  <a:schemeClr val="bg2">
                    <a:lumMod val="50000"/>
                  </a:schemeClr>
                </a:solidFill>
                <a:latin typeface="Tahoma" pitchFamily="34" charset="0"/>
                <a:cs typeface="Arial" pitchFamily="34" charset="0"/>
              </a:rPr>
              <a:t>.</a:t>
            </a:r>
            <a:endParaRPr lang="en-US" sz="1600" dirty="0" smtClean="0">
              <a:solidFill>
                <a:schemeClr val="bg2">
                  <a:lumMod val="50000"/>
                </a:schemeClr>
              </a:solidFill>
              <a:latin typeface="Tahoma" pitchFamily="34" charset="0"/>
              <a:cs typeface="Times New Roman" pitchFamily="18" charset="0"/>
            </a:endParaRPr>
          </a:p>
          <a:p>
            <a:pPr eaLnBrk="1" hangingPunct="1">
              <a:lnSpc>
                <a:spcPct val="80000"/>
              </a:lnSpc>
              <a:buFontTx/>
              <a:buNone/>
            </a:pPr>
            <a:endParaRPr lang="en-US" sz="1600" dirty="0" smtClean="0">
              <a:solidFill>
                <a:schemeClr val="bg2">
                  <a:lumMod val="50000"/>
                </a:schemeClr>
              </a:solidFill>
              <a:latin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501900" y="1854200"/>
            <a:ext cx="4572000" cy="3276600"/>
          </a:xfrm>
          <a:prstGeom prst="rect">
            <a:avLst/>
          </a:prstGeom>
          <a:solidFill>
            <a:schemeClr val="accent2">
              <a:lumMod val="75000"/>
            </a:schemeClr>
          </a:solidFill>
          <a:ln w="38100">
            <a:solidFill>
              <a:schemeClr val="accent2"/>
            </a:solidFill>
            <a:miter lim="800000"/>
            <a:headEnd/>
            <a:tailEnd/>
          </a:ln>
        </p:spPr>
        <p:txBody>
          <a:bodyPr/>
          <a:lstStyle/>
          <a:p>
            <a:pPr algn="ctr" eaLnBrk="0" hangingPunct="0">
              <a:spcBef>
                <a:spcPct val="50000"/>
              </a:spcBef>
            </a:pPr>
            <a:endParaRPr lang="tr-TR" sz="1300">
              <a:latin typeface="Verdana" pitchFamily="34" charset="0"/>
            </a:endParaRPr>
          </a:p>
        </p:txBody>
      </p:sp>
      <p:sp>
        <p:nvSpPr>
          <p:cNvPr id="45059" name="Rectangle 5"/>
          <p:cNvSpPr>
            <a:spLocks noChangeArrowheads="1"/>
          </p:cNvSpPr>
          <p:nvPr/>
        </p:nvSpPr>
        <p:spPr bwMode="auto">
          <a:xfrm>
            <a:off x="3684588" y="5749925"/>
            <a:ext cx="2286000" cy="274638"/>
          </a:xfrm>
          <a:prstGeom prst="rect">
            <a:avLst/>
          </a:prstGeom>
          <a:noFill/>
          <a:ln w="9525">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bg1"/>
                </a:solidFill>
                <a:latin typeface="Arial Black" pitchFamily="34" charset="0"/>
                <a:sym typeface="Arial Black" pitchFamily="34" charset="0"/>
              </a:rPr>
              <a:t> </a:t>
            </a:r>
            <a:r>
              <a:rPr lang="tr-TR" dirty="0">
                <a:solidFill>
                  <a:schemeClr val="accent2">
                    <a:lumMod val="75000"/>
                  </a:schemeClr>
                </a:solidFill>
                <a:latin typeface="Arial Black" pitchFamily="34" charset="0"/>
                <a:sym typeface="Arial Black" pitchFamily="34" charset="0"/>
              </a:rPr>
              <a:t>Klinik </a:t>
            </a:r>
            <a:r>
              <a:rPr lang="en-US" dirty="0">
                <a:solidFill>
                  <a:schemeClr val="accent2">
                    <a:lumMod val="75000"/>
                  </a:schemeClr>
                </a:solidFill>
                <a:latin typeface="Arial Black" pitchFamily="34" charset="0"/>
                <a:sym typeface="Arial Black" pitchFamily="34" charset="0"/>
              </a:rPr>
              <a:t>S</a:t>
            </a:r>
            <a:r>
              <a:rPr lang="tr-TR" dirty="0">
                <a:solidFill>
                  <a:schemeClr val="accent2">
                    <a:lumMod val="75000"/>
                  </a:schemeClr>
                </a:solidFill>
                <a:latin typeface="Arial Black" pitchFamily="34" charset="0"/>
                <a:sym typeface="Arial Black" pitchFamily="34" charset="0"/>
              </a:rPr>
              <a:t>KB</a:t>
            </a:r>
            <a:r>
              <a:rPr lang="en-US" dirty="0">
                <a:solidFill>
                  <a:schemeClr val="accent2">
                    <a:lumMod val="75000"/>
                  </a:schemeClr>
                </a:solidFill>
                <a:latin typeface="Arial Black" pitchFamily="34" charset="0"/>
                <a:sym typeface="Arial Black" pitchFamily="34" charset="0"/>
              </a:rPr>
              <a:t> mmHg</a:t>
            </a:r>
          </a:p>
        </p:txBody>
      </p:sp>
      <p:sp>
        <p:nvSpPr>
          <p:cNvPr id="45060" name="Rectangle 6"/>
          <p:cNvSpPr>
            <a:spLocks noChangeArrowheads="1"/>
          </p:cNvSpPr>
          <p:nvPr/>
        </p:nvSpPr>
        <p:spPr bwMode="auto">
          <a:xfrm rot="-5400000">
            <a:off x="219076" y="3414712"/>
            <a:ext cx="2794000" cy="549275"/>
          </a:xfrm>
          <a:prstGeom prst="rect">
            <a:avLst/>
          </a:prstGeom>
          <a:noFill/>
          <a:ln w="9525">
            <a:noFill/>
            <a:miter lim="800000"/>
            <a:headEnd/>
            <a:tailEnd/>
          </a:ln>
        </p:spPr>
        <p:txBody>
          <a:bodyPr wrap="none" lIns="0" tIns="0" rIns="0" bIns="0">
            <a:spAutoFit/>
          </a:bodyPr>
          <a:lstStyle/>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dirty="0">
                <a:solidFill>
                  <a:schemeClr val="accent2">
                    <a:lumMod val="75000"/>
                  </a:schemeClr>
                </a:solidFill>
                <a:latin typeface="Arial Black" pitchFamily="34" charset="0"/>
                <a:sym typeface="Arial Black" pitchFamily="34" charset="0"/>
              </a:rPr>
              <a:t>Ev yada Gündüz</a:t>
            </a:r>
            <a:r>
              <a:rPr lang="en-US" dirty="0">
                <a:solidFill>
                  <a:schemeClr val="accent2">
                    <a:lumMod val="75000"/>
                  </a:schemeClr>
                </a:solidFill>
                <a:latin typeface="Arial Black" pitchFamily="34" charset="0"/>
                <a:sym typeface="Arial Black" pitchFamily="34" charset="0"/>
              </a:rPr>
              <a:t> ABPM</a:t>
            </a:r>
          </a:p>
          <a:p>
            <a: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chemeClr val="accent2">
                    <a:lumMod val="75000"/>
                  </a:schemeClr>
                </a:solidFill>
                <a:latin typeface="Arial Black" pitchFamily="34" charset="0"/>
                <a:sym typeface="Arial Black" pitchFamily="34" charset="0"/>
              </a:rPr>
              <a:t> S</a:t>
            </a:r>
            <a:r>
              <a:rPr lang="tr-TR" dirty="0">
                <a:solidFill>
                  <a:schemeClr val="accent2">
                    <a:lumMod val="75000"/>
                  </a:schemeClr>
                </a:solidFill>
                <a:latin typeface="Arial Black" pitchFamily="34" charset="0"/>
                <a:sym typeface="Arial Black" pitchFamily="34" charset="0"/>
              </a:rPr>
              <a:t>KB</a:t>
            </a:r>
            <a:r>
              <a:rPr lang="en-US" dirty="0">
                <a:solidFill>
                  <a:schemeClr val="accent2">
                    <a:lumMod val="75000"/>
                  </a:schemeClr>
                </a:solidFill>
                <a:latin typeface="Arial Black" pitchFamily="34" charset="0"/>
                <a:sym typeface="Arial Black" pitchFamily="34" charset="0"/>
              </a:rPr>
              <a:t> mmHg</a:t>
            </a:r>
          </a:p>
        </p:txBody>
      </p:sp>
      <p:sp>
        <p:nvSpPr>
          <p:cNvPr id="45061" name="Rectangle 7"/>
          <p:cNvSpPr>
            <a:spLocks noChangeArrowheads="1"/>
          </p:cNvSpPr>
          <p:nvPr/>
        </p:nvSpPr>
        <p:spPr bwMode="auto">
          <a:xfrm>
            <a:off x="4859338" y="2708275"/>
            <a:ext cx="1512887" cy="488950"/>
          </a:xfrm>
          <a:prstGeom prst="rect">
            <a:avLst/>
          </a:prstGeom>
          <a:noFill/>
          <a:ln w="9525">
            <a:noFill/>
            <a:miter lim="800000"/>
            <a:headEnd/>
            <a:tailEnd/>
          </a:ln>
        </p:spPr>
        <p:txBody>
          <a:bodyPr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sz="1600" b="1">
                <a:solidFill>
                  <a:schemeClr val="bg1"/>
                </a:solidFill>
                <a:sym typeface="Arial Black" pitchFamily="34" charset="0"/>
              </a:rPr>
              <a:t>Gerçek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sz="1600" b="1">
                <a:solidFill>
                  <a:schemeClr val="bg1"/>
                </a:solidFill>
                <a:sym typeface="Arial Black" pitchFamily="34" charset="0"/>
              </a:rPr>
              <a:t>Hipertansif</a:t>
            </a:r>
            <a:endParaRPr lang="en-US" sz="1600" b="1">
              <a:solidFill>
                <a:schemeClr val="bg1"/>
              </a:solidFill>
              <a:sym typeface="Arial Black" pitchFamily="34" charset="0"/>
            </a:endParaRPr>
          </a:p>
        </p:txBody>
      </p:sp>
      <p:sp>
        <p:nvSpPr>
          <p:cNvPr id="45062" name="Rectangle 8"/>
          <p:cNvSpPr>
            <a:spLocks noChangeArrowheads="1"/>
          </p:cNvSpPr>
          <p:nvPr/>
        </p:nvSpPr>
        <p:spPr bwMode="auto">
          <a:xfrm>
            <a:off x="2700338" y="4292600"/>
            <a:ext cx="1600200" cy="425450"/>
          </a:xfrm>
          <a:prstGeom prst="rect">
            <a:avLst/>
          </a:prstGeom>
          <a:noFill/>
          <a:ln w="9525">
            <a:noFill/>
            <a:miter lim="800000"/>
            <a:headEnd/>
            <a:tailEnd/>
          </a:ln>
        </p:spPr>
        <p:txBody>
          <a:bodyPr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sz="1400">
                <a:solidFill>
                  <a:schemeClr val="bg1"/>
                </a:solidFill>
                <a:latin typeface="Arial Black" pitchFamily="34" charset="0"/>
                <a:sym typeface="Arial Black" pitchFamily="34" charset="0"/>
              </a:rPr>
              <a:t>Gerçek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sz="1400">
                <a:solidFill>
                  <a:schemeClr val="bg1"/>
                </a:solidFill>
                <a:latin typeface="Arial Black" pitchFamily="34" charset="0"/>
                <a:sym typeface="Arial Black" pitchFamily="34" charset="0"/>
              </a:rPr>
              <a:t>Normotensif</a:t>
            </a:r>
            <a:endParaRPr lang="en-US" sz="1400">
              <a:solidFill>
                <a:schemeClr val="bg1"/>
              </a:solidFill>
              <a:latin typeface="Arial Black" pitchFamily="34" charset="0"/>
              <a:sym typeface="Arial Black" pitchFamily="34" charset="0"/>
            </a:endParaRPr>
          </a:p>
        </p:txBody>
      </p:sp>
      <p:sp>
        <p:nvSpPr>
          <p:cNvPr id="45063" name="Rectangle 9"/>
          <p:cNvSpPr>
            <a:spLocks noChangeArrowheads="1"/>
          </p:cNvSpPr>
          <p:nvPr/>
        </p:nvSpPr>
        <p:spPr bwMode="auto">
          <a:xfrm>
            <a:off x="4800600" y="4308475"/>
            <a:ext cx="1473200" cy="425450"/>
          </a:xfrm>
          <a:prstGeom prst="rect">
            <a:avLst/>
          </a:prstGeom>
          <a:noFill/>
          <a:ln w="9525">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sz="1400">
                <a:solidFill>
                  <a:schemeClr val="bg1"/>
                </a:solidFill>
                <a:latin typeface="Arial Black" pitchFamily="34" charset="0"/>
                <a:sym typeface="Arial Black" pitchFamily="34" charset="0"/>
              </a:rPr>
              <a:t>Beyaz Önlük </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tr-TR" sz="1400">
                <a:solidFill>
                  <a:schemeClr val="bg1"/>
                </a:solidFill>
                <a:latin typeface="Arial Black" pitchFamily="34" charset="0"/>
                <a:sym typeface="Arial Black" pitchFamily="34" charset="0"/>
              </a:rPr>
              <a:t>Hipertansiyonu</a:t>
            </a:r>
            <a:endParaRPr lang="en-US" sz="1400">
              <a:solidFill>
                <a:schemeClr val="bg1"/>
              </a:solidFill>
              <a:latin typeface="Arial Black" pitchFamily="34" charset="0"/>
              <a:sym typeface="Arial Black" pitchFamily="34" charset="0"/>
            </a:endParaRPr>
          </a:p>
        </p:txBody>
      </p:sp>
      <p:sp>
        <p:nvSpPr>
          <p:cNvPr id="45064" name="Rectangle 10"/>
          <p:cNvSpPr>
            <a:spLocks noChangeArrowheads="1"/>
          </p:cNvSpPr>
          <p:nvPr/>
        </p:nvSpPr>
        <p:spPr bwMode="auto">
          <a:xfrm>
            <a:off x="2743200" y="2720975"/>
            <a:ext cx="1354138" cy="488950"/>
          </a:xfrm>
          <a:prstGeom prst="rect">
            <a:avLst/>
          </a:prstGeom>
          <a:noFill/>
          <a:ln w="9525">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b="1">
                <a:solidFill>
                  <a:schemeClr val="bg1"/>
                </a:solidFill>
                <a:sym typeface="Arial Black" pitchFamily="34" charset="0"/>
              </a:rPr>
              <a:t>Maske</a:t>
            </a:r>
            <a:r>
              <a:rPr lang="tr-TR" sz="1600" b="1">
                <a:solidFill>
                  <a:schemeClr val="bg1"/>
                </a:solidFill>
                <a:sym typeface="Arial Black" pitchFamily="34" charset="0"/>
              </a:rPr>
              <a:t>lenmiş</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b="1">
                <a:solidFill>
                  <a:schemeClr val="bg1"/>
                </a:solidFill>
                <a:sym typeface="Arial Black" pitchFamily="34" charset="0"/>
              </a:rPr>
              <a:t>H</a:t>
            </a:r>
            <a:r>
              <a:rPr lang="tr-TR" sz="1600" b="1">
                <a:solidFill>
                  <a:schemeClr val="bg1"/>
                </a:solidFill>
                <a:sym typeface="Arial Black" pitchFamily="34" charset="0"/>
              </a:rPr>
              <a:t>ipertansiyon</a:t>
            </a:r>
            <a:endParaRPr lang="en-US" sz="1600" b="1">
              <a:solidFill>
                <a:schemeClr val="bg1"/>
              </a:solidFill>
              <a:sym typeface="Arial Black" pitchFamily="34" charset="0"/>
            </a:endParaRPr>
          </a:p>
        </p:txBody>
      </p:sp>
      <p:sp>
        <p:nvSpPr>
          <p:cNvPr id="45065" name="Line 16"/>
          <p:cNvSpPr>
            <a:spLocks noChangeShapeType="1"/>
          </p:cNvSpPr>
          <p:nvPr/>
        </p:nvSpPr>
        <p:spPr bwMode="auto">
          <a:xfrm>
            <a:off x="4267200" y="1854200"/>
            <a:ext cx="0" cy="3263900"/>
          </a:xfrm>
          <a:prstGeom prst="line">
            <a:avLst/>
          </a:prstGeom>
          <a:noFill/>
          <a:ln w="38100">
            <a:solidFill>
              <a:schemeClr val="accent2"/>
            </a:solidFill>
            <a:round/>
            <a:headEnd/>
            <a:tailEnd/>
          </a:ln>
        </p:spPr>
        <p:txBody>
          <a:bodyPr/>
          <a:lstStyle/>
          <a:p>
            <a:endParaRPr lang="tr-TR"/>
          </a:p>
        </p:txBody>
      </p:sp>
      <p:sp>
        <p:nvSpPr>
          <p:cNvPr id="45066" name="Rectangle 20"/>
          <p:cNvSpPr>
            <a:spLocks noChangeArrowheads="1"/>
          </p:cNvSpPr>
          <p:nvPr/>
        </p:nvSpPr>
        <p:spPr bwMode="auto">
          <a:xfrm>
            <a:off x="1908175" y="3813175"/>
            <a:ext cx="404813" cy="244475"/>
          </a:xfrm>
          <a:prstGeom prst="rect">
            <a:avLst/>
          </a:prstGeom>
          <a:noFill/>
          <a:ln w="9525">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chemeClr val="accent2">
                    <a:lumMod val="75000"/>
                  </a:schemeClr>
                </a:solidFill>
                <a:latin typeface="Arial Black" pitchFamily="34" charset="0"/>
                <a:sym typeface="Arial Black" pitchFamily="34" charset="0"/>
              </a:rPr>
              <a:t>135</a:t>
            </a:r>
          </a:p>
        </p:txBody>
      </p:sp>
      <p:sp>
        <p:nvSpPr>
          <p:cNvPr id="45067" name="Rectangle 25"/>
          <p:cNvSpPr>
            <a:spLocks noChangeArrowheads="1"/>
          </p:cNvSpPr>
          <p:nvPr/>
        </p:nvSpPr>
        <p:spPr bwMode="auto">
          <a:xfrm>
            <a:off x="4013200" y="5207000"/>
            <a:ext cx="406400" cy="244475"/>
          </a:xfrm>
          <a:prstGeom prst="rect">
            <a:avLst/>
          </a:prstGeom>
          <a:noFill/>
          <a:ln w="9525">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chemeClr val="accent2">
                    <a:lumMod val="75000"/>
                  </a:schemeClr>
                </a:solidFill>
                <a:latin typeface="Arial Black" pitchFamily="34" charset="0"/>
                <a:sym typeface="Arial Black" pitchFamily="34" charset="0"/>
              </a:rPr>
              <a:t>140</a:t>
            </a:r>
          </a:p>
        </p:txBody>
      </p:sp>
      <p:sp>
        <p:nvSpPr>
          <p:cNvPr id="45068" name="Line 29"/>
          <p:cNvSpPr>
            <a:spLocks noChangeShapeType="1"/>
          </p:cNvSpPr>
          <p:nvPr/>
        </p:nvSpPr>
        <p:spPr bwMode="auto">
          <a:xfrm>
            <a:off x="2425700" y="2489200"/>
            <a:ext cx="152400" cy="0"/>
          </a:xfrm>
          <a:prstGeom prst="line">
            <a:avLst/>
          </a:prstGeom>
          <a:noFill/>
          <a:ln w="25400">
            <a:solidFill>
              <a:schemeClr val="accent2"/>
            </a:solidFill>
            <a:round/>
            <a:headEnd/>
            <a:tailEnd/>
          </a:ln>
        </p:spPr>
        <p:txBody>
          <a:bodyPr/>
          <a:lstStyle/>
          <a:p>
            <a:endParaRPr lang="tr-TR"/>
          </a:p>
        </p:txBody>
      </p:sp>
      <p:sp>
        <p:nvSpPr>
          <p:cNvPr id="45069" name="Line 30"/>
          <p:cNvSpPr>
            <a:spLocks noChangeShapeType="1"/>
          </p:cNvSpPr>
          <p:nvPr/>
        </p:nvSpPr>
        <p:spPr bwMode="auto">
          <a:xfrm>
            <a:off x="2425700" y="3111500"/>
            <a:ext cx="152400" cy="0"/>
          </a:xfrm>
          <a:prstGeom prst="line">
            <a:avLst/>
          </a:prstGeom>
          <a:noFill/>
          <a:ln w="25400">
            <a:solidFill>
              <a:schemeClr val="accent2"/>
            </a:solidFill>
            <a:round/>
            <a:headEnd/>
            <a:tailEnd/>
          </a:ln>
        </p:spPr>
        <p:txBody>
          <a:bodyPr/>
          <a:lstStyle/>
          <a:p>
            <a:endParaRPr lang="tr-TR"/>
          </a:p>
        </p:txBody>
      </p:sp>
      <p:sp>
        <p:nvSpPr>
          <p:cNvPr id="45070" name="Line 31"/>
          <p:cNvSpPr>
            <a:spLocks noChangeShapeType="1"/>
          </p:cNvSpPr>
          <p:nvPr/>
        </p:nvSpPr>
        <p:spPr bwMode="auto">
          <a:xfrm>
            <a:off x="2425700" y="3784600"/>
            <a:ext cx="152400" cy="0"/>
          </a:xfrm>
          <a:prstGeom prst="line">
            <a:avLst/>
          </a:prstGeom>
          <a:noFill/>
          <a:ln w="25400">
            <a:solidFill>
              <a:schemeClr val="accent2"/>
            </a:solidFill>
            <a:round/>
            <a:headEnd/>
            <a:tailEnd/>
          </a:ln>
        </p:spPr>
        <p:txBody>
          <a:bodyPr/>
          <a:lstStyle/>
          <a:p>
            <a:endParaRPr lang="tr-TR"/>
          </a:p>
        </p:txBody>
      </p:sp>
      <p:sp>
        <p:nvSpPr>
          <p:cNvPr id="45071" name="Line 32"/>
          <p:cNvSpPr>
            <a:spLocks noChangeShapeType="1"/>
          </p:cNvSpPr>
          <p:nvPr/>
        </p:nvSpPr>
        <p:spPr bwMode="auto">
          <a:xfrm>
            <a:off x="2425700" y="4432300"/>
            <a:ext cx="152400" cy="0"/>
          </a:xfrm>
          <a:prstGeom prst="line">
            <a:avLst/>
          </a:prstGeom>
          <a:noFill/>
          <a:ln w="25400">
            <a:solidFill>
              <a:schemeClr val="accent2"/>
            </a:solidFill>
            <a:round/>
            <a:headEnd/>
            <a:tailEnd/>
          </a:ln>
        </p:spPr>
        <p:txBody>
          <a:bodyPr/>
          <a:lstStyle/>
          <a:p>
            <a:endParaRPr lang="tr-TR"/>
          </a:p>
        </p:txBody>
      </p:sp>
      <p:sp>
        <p:nvSpPr>
          <p:cNvPr id="45072" name="Line 33"/>
          <p:cNvSpPr>
            <a:spLocks noChangeShapeType="1"/>
          </p:cNvSpPr>
          <p:nvPr/>
        </p:nvSpPr>
        <p:spPr bwMode="auto">
          <a:xfrm>
            <a:off x="2425700" y="5130800"/>
            <a:ext cx="152400" cy="0"/>
          </a:xfrm>
          <a:prstGeom prst="line">
            <a:avLst/>
          </a:prstGeom>
          <a:noFill/>
          <a:ln w="25400">
            <a:solidFill>
              <a:schemeClr val="accent2"/>
            </a:solidFill>
            <a:round/>
            <a:headEnd/>
            <a:tailEnd/>
          </a:ln>
        </p:spPr>
        <p:txBody>
          <a:bodyPr/>
          <a:lstStyle/>
          <a:p>
            <a:endParaRPr lang="tr-TR"/>
          </a:p>
        </p:txBody>
      </p:sp>
      <p:sp>
        <p:nvSpPr>
          <p:cNvPr id="45073" name="Line 34"/>
          <p:cNvSpPr>
            <a:spLocks noChangeShapeType="1"/>
          </p:cNvSpPr>
          <p:nvPr/>
        </p:nvSpPr>
        <p:spPr bwMode="auto">
          <a:xfrm>
            <a:off x="2501900" y="5080000"/>
            <a:ext cx="0" cy="127000"/>
          </a:xfrm>
          <a:prstGeom prst="line">
            <a:avLst/>
          </a:prstGeom>
          <a:noFill/>
          <a:ln w="25400">
            <a:solidFill>
              <a:schemeClr val="accent2"/>
            </a:solidFill>
            <a:round/>
            <a:headEnd/>
            <a:tailEnd/>
          </a:ln>
        </p:spPr>
        <p:txBody>
          <a:bodyPr/>
          <a:lstStyle/>
          <a:p>
            <a:endParaRPr lang="tr-TR"/>
          </a:p>
        </p:txBody>
      </p:sp>
      <p:sp>
        <p:nvSpPr>
          <p:cNvPr id="45074" name="Line 35"/>
          <p:cNvSpPr>
            <a:spLocks noChangeShapeType="1"/>
          </p:cNvSpPr>
          <p:nvPr/>
        </p:nvSpPr>
        <p:spPr bwMode="auto">
          <a:xfrm>
            <a:off x="3352800" y="5067300"/>
            <a:ext cx="0" cy="127000"/>
          </a:xfrm>
          <a:prstGeom prst="line">
            <a:avLst/>
          </a:prstGeom>
          <a:noFill/>
          <a:ln w="25400">
            <a:solidFill>
              <a:schemeClr val="accent2"/>
            </a:solidFill>
            <a:round/>
            <a:headEnd/>
            <a:tailEnd/>
          </a:ln>
        </p:spPr>
        <p:txBody>
          <a:bodyPr/>
          <a:lstStyle/>
          <a:p>
            <a:endParaRPr lang="tr-TR"/>
          </a:p>
        </p:txBody>
      </p:sp>
      <p:sp>
        <p:nvSpPr>
          <p:cNvPr id="45075" name="Line 36"/>
          <p:cNvSpPr>
            <a:spLocks noChangeShapeType="1"/>
          </p:cNvSpPr>
          <p:nvPr/>
        </p:nvSpPr>
        <p:spPr bwMode="auto">
          <a:xfrm>
            <a:off x="4267200" y="5067300"/>
            <a:ext cx="0" cy="127000"/>
          </a:xfrm>
          <a:prstGeom prst="line">
            <a:avLst/>
          </a:prstGeom>
          <a:noFill/>
          <a:ln w="25400">
            <a:solidFill>
              <a:schemeClr val="accent2"/>
            </a:solidFill>
            <a:round/>
            <a:headEnd/>
            <a:tailEnd/>
          </a:ln>
        </p:spPr>
        <p:txBody>
          <a:bodyPr/>
          <a:lstStyle/>
          <a:p>
            <a:endParaRPr lang="tr-TR"/>
          </a:p>
        </p:txBody>
      </p:sp>
      <p:sp>
        <p:nvSpPr>
          <p:cNvPr id="45076" name="Line 37"/>
          <p:cNvSpPr>
            <a:spLocks noChangeShapeType="1"/>
          </p:cNvSpPr>
          <p:nvPr/>
        </p:nvSpPr>
        <p:spPr bwMode="auto">
          <a:xfrm>
            <a:off x="5207000" y="5067300"/>
            <a:ext cx="0" cy="127000"/>
          </a:xfrm>
          <a:prstGeom prst="line">
            <a:avLst/>
          </a:prstGeom>
          <a:noFill/>
          <a:ln w="25400">
            <a:solidFill>
              <a:schemeClr val="accent2"/>
            </a:solidFill>
            <a:round/>
            <a:headEnd/>
            <a:tailEnd/>
          </a:ln>
        </p:spPr>
        <p:txBody>
          <a:bodyPr/>
          <a:lstStyle/>
          <a:p>
            <a:endParaRPr lang="tr-TR"/>
          </a:p>
        </p:txBody>
      </p:sp>
      <p:sp>
        <p:nvSpPr>
          <p:cNvPr id="45077" name="Line 38"/>
          <p:cNvSpPr>
            <a:spLocks noChangeShapeType="1"/>
          </p:cNvSpPr>
          <p:nvPr/>
        </p:nvSpPr>
        <p:spPr bwMode="auto">
          <a:xfrm>
            <a:off x="6096000" y="5054600"/>
            <a:ext cx="0" cy="127000"/>
          </a:xfrm>
          <a:prstGeom prst="line">
            <a:avLst/>
          </a:prstGeom>
          <a:noFill/>
          <a:ln w="25400">
            <a:solidFill>
              <a:schemeClr val="accent2"/>
            </a:solidFill>
            <a:round/>
            <a:headEnd/>
            <a:tailEnd/>
          </a:ln>
        </p:spPr>
        <p:txBody>
          <a:bodyPr/>
          <a:lstStyle/>
          <a:p>
            <a:endParaRPr lang="tr-TR"/>
          </a:p>
        </p:txBody>
      </p:sp>
      <p:sp>
        <p:nvSpPr>
          <p:cNvPr id="45078" name="Line 39"/>
          <p:cNvSpPr>
            <a:spLocks noChangeShapeType="1"/>
          </p:cNvSpPr>
          <p:nvPr/>
        </p:nvSpPr>
        <p:spPr bwMode="auto">
          <a:xfrm>
            <a:off x="7073900" y="5054600"/>
            <a:ext cx="0" cy="127000"/>
          </a:xfrm>
          <a:prstGeom prst="line">
            <a:avLst/>
          </a:prstGeom>
          <a:noFill/>
          <a:ln w="25400">
            <a:solidFill>
              <a:schemeClr val="accent2"/>
            </a:solidFill>
            <a:round/>
            <a:headEnd/>
            <a:tailEnd/>
          </a:ln>
        </p:spPr>
        <p:txBody>
          <a:bodyPr/>
          <a:lstStyle/>
          <a:p>
            <a:endParaRPr lang="tr-TR"/>
          </a:p>
        </p:txBody>
      </p:sp>
      <p:grpSp>
        <p:nvGrpSpPr>
          <p:cNvPr id="45079" name="Group 40"/>
          <p:cNvGrpSpPr>
            <a:grpSpLocks/>
          </p:cNvGrpSpPr>
          <p:nvPr/>
        </p:nvGrpSpPr>
        <p:grpSpPr bwMode="auto">
          <a:xfrm>
            <a:off x="2489200" y="3800475"/>
            <a:ext cx="5135563" cy="244475"/>
            <a:chOff x="1568" y="2394"/>
            <a:chExt cx="3235" cy="154"/>
          </a:xfrm>
        </p:grpSpPr>
        <p:sp>
          <p:nvSpPr>
            <p:cNvPr id="45084" name="Line 41"/>
            <p:cNvSpPr>
              <a:spLocks noChangeShapeType="1"/>
            </p:cNvSpPr>
            <p:nvPr/>
          </p:nvSpPr>
          <p:spPr bwMode="auto">
            <a:xfrm>
              <a:off x="1568" y="2472"/>
              <a:ext cx="2880" cy="0"/>
            </a:xfrm>
            <a:prstGeom prst="line">
              <a:avLst/>
            </a:prstGeom>
            <a:noFill/>
            <a:ln w="38100">
              <a:solidFill>
                <a:schemeClr val="accent2"/>
              </a:solidFill>
              <a:round/>
              <a:headEnd/>
              <a:tailEnd/>
            </a:ln>
          </p:spPr>
          <p:txBody>
            <a:bodyPr/>
            <a:lstStyle/>
            <a:p>
              <a:endParaRPr lang="tr-TR"/>
            </a:p>
          </p:txBody>
        </p:sp>
        <p:sp>
          <p:nvSpPr>
            <p:cNvPr id="45085" name="Rectangle 42"/>
            <p:cNvSpPr>
              <a:spLocks noChangeArrowheads="1"/>
            </p:cNvSpPr>
            <p:nvPr/>
          </p:nvSpPr>
          <p:spPr bwMode="auto">
            <a:xfrm>
              <a:off x="4547" y="2394"/>
              <a:ext cx="256" cy="154"/>
            </a:xfrm>
            <a:prstGeom prst="rect">
              <a:avLst/>
            </a:prstGeom>
            <a:noFill/>
            <a:ln w="9525">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chemeClr val="accent2">
                      <a:lumMod val="75000"/>
                    </a:schemeClr>
                  </a:solidFill>
                  <a:latin typeface="Arial Black" pitchFamily="34" charset="0"/>
                  <a:sym typeface="Arial Black" pitchFamily="34" charset="0"/>
                </a:rPr>
                <a:t>135</a:t>
              </a:r>
            </a:p>
          </p:txBody>
        </p:sp>
      </p:grpSp>
      <p:sp>
        <p:nvSpPr>
          <p:cNvPr id="45080" name="Rectangle 44"/>
          <p:cNvSpPr>
            <a:spLocks noChangeArrowheads="1"/>
          </p:cNvSpPr>
          <p:nvPr/>
        </p:nvSpPr>
        <p:spPr bwMode="auto">
          <a:xfrm>
            <a:off x="4057650" y="1441450"/>
            <a:ext cx="406400" cy="244475"/>
          </a:xfrm>
          <a:prstGeom prst="rect">
            <a:avLst/>
          </a:prstGeom>
          <a:noFill/>
          <a:ln w="9525">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600" dirty="0">
                <a:solidFill>
                  <a:schemeClr val="accent2">
                    <a:lumMod val="75000"/>
                  </a:schemeClr>
                </a:solidFill>
                <a:latin typeface="Arial Black" pitchFamily="34" charset="0"/>
                <a:sym typeface="Arial Black" pitchFamily="34" charset="0"/>
              </a:rPr>
              <a:t>140</a:t>
            </a:r>
          </a:p>
        </p:txBody>
      </p:sp>
      <p:sp>
        <p:nvSpPr>
          <p:cNvPr id="45081" name="Rectangle 45"/>
          <p:cNvSpPr>
            <a:spLocks noChangeArrowheads="1"/>
          </p:cNvSpPr>
          <p:nvPr/>
        </p:nvSpPr>
        <p:spPr bwMode="auto">
          <a:xfrm>
            <a:off x="6156176" y="6453336"/>
            <a:ext cx="2733675" cy="152400"/>
          </a:xfrm>
          <a:prstGeom prst="rect">
            <a:avLst/>
          </a:prstGeom>
          <a:noFill/>
          <a:ln w="9525">
            <a:noFill/>
            <a:miter lim="800000"/>
            <a:headEnd/>
            <a:tailEnd/>
          </a:ln>
        </p:spPr>
        <p:txBody>
          <a:bodyPr wrap="none" lIns="0" tIns="0" rIns="0" bIns="0">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000" i="1" dirty="0">
                <a:solidFill>
                  <a:schemeClr val="bg2"/>
                </a:solidFill>
                <a:latin typeface="Tahoma" pitchFamily="34" charset="0"/>
                <a:cs typeface="Arial" pitchFamily="34" charset="0"/>
                <a:sym typeface="Arial" pitchFamily="34" charset="0"/>
              </a:rPr>
              <a:t>Pickering et al. Hypertension 2002: 40: 795-796.</a:t>
            </a:r>
          </a:p>
        </p:txBody>
      </p:sp>
      <p:sp>
        <p:nvSpPr>
          <p:cNvPr id="29" name="Rectangle 50"/>
          <p:cNvSpPr txBox="1">
            <a:spLocks noChangeArrowheads="1"/>
          </p:cNvSpPr>
          <p:nvPr/>
        </p:nvSpPr>
        <p:spPr>
          <a:xfrm>
            <a:off x="642938" y="285750"/>
            <a:ext cx="8229600" cy="1143000"/>
          </a:xfrm>
          <a:prstGeom prst="rect">
            <a:avLst/>
          </a:prstGeom>
        </p:spPr>
        <p:txBody>
          <a:bodyPr/>
          <a:lstStyle/>
          <a:p>
            <a:pPr algn="ctr" eaLnBrk="0" hangingPunct="0">
              <a:defRPr/>
            </a:pPr>
            <a:r>
              <a:rPr lang="tr-TR" sz="4400" kern="0" dirty="0">
                <a:solidFill>
                  <a:srgbClr val="990000"/>
                </a:solidFill>
                <a:ea typeface="+mj-ea"/>
                <a:cs typeface="+mj-cs"/>
              </a:rPr>
              <a:t>Maskelenmiş hipertansiyon </a:t>
            </a:r>
            <a:endParaRPr lang="en-US" sz="4400" kern="0" dirty="0">
              <a:solidFill>
                <a:srgbClr val="990000"/>
              </a:solidFill>
              <a:ea typeface="+mj-ea"/>
              <a:cs typeface="+mj-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0"/>
          <p:cNvSpPr>
            <a:spLocks noGrp="1" noChangeArrowheads="1"/>
          </p:cNvSpPr>
          <p:nvPr>
            <p:ph type="title"/>
          </p:nvPr>
        </p:nvSpPr>
        <p:spPr>
          <a:xfrm>
            <a:off x="642938" y="285750"/>
            <a:ext cx="8229600" cy="1143000"/>
          </a:xfrm>
        </p:spPr>
        <p:txBody>
          <a:bodyPr/>
          <a:lstStyle/>
          <a:p>
            <a:r>
              <a:rPr lang="tr-TR" smtClean="0">
                <a:solidFill>
                  <a:srgbClr val="990000"/>
                </a:solidFill>
              </a:rPr>
              <a:t>Maskelenmiş hipertansiyonun prognozu</a:t>
            </a:r>
            <a:endParaRPr lang="en-US" smtClean="0">
              <a:solidFill>
                <a:srgbClr val="990000"/>
              </a:solidFill>
            </a:endParaRPr>
          </a:p>
        </p:txBody>
      </p:sp>
      <p:sp>
        <p:nvSpPr>
          <p:cNvPr id="46083" name="Rectangle 3"/>
          <p:cNvSpPr>
            <a:spLocks noChangeArrowheads="1"/>
          </p:cNvSpPr>
          <p:nvPr/>
        </p:nvSpPr>
        <p:spPr bwMode="auto">
          <a:xfrm>
            <a:off x="611560" y="1556792"/>
            <a:ext cx="7848600" cy="481013"/>
          </a:xfrm>
          <a:prstGeom prst="rect">
            <a:avLst/>
          </a:prstGeom>
          <a:noFill/>
          <a:ln w="9525">
            <a:noFill/>
            <a:miter lim="800000"/>
            <a:headEnd/>
            <a:tailEnd/>
          </a:ln>
        </p:spPr>
        <p:txBody>
          <a:bodyPr/>
          <a:lstStyle/>
          <a:p>
            <a:pPr algn="ctr">
              <a:spcBef>
                <a:spcPct val="20000"/>
              </a:spcBef>
              <a:buFont typeface="Times" pitchFamily="18" charset="0"/>
              <a:buNone/>
            </a:pPr>
            <a:r>
              <a:rPr lang="tr-TR" b="1" dirty="0" err="1">
                <a:solidFill>
                  <a:schemeClr val="accent2">
                    <a:lumMod val="75000"/>
                  </a:schemeClr>
                </a:solidFill>
                <a:cs typeface="Arial" pitchFamily="34" charset="0"/>
              </a:rPr>
              <a:t>Hipertansif</a:t>
            </a:r>
            <a:r>
              <a:rPr lang="tr-TR" b="1" dirty="0">
                <a:solidFill>
                  <a:schemeClr val="accent2">
                    <a:lumMod val="75000"/>
                  </a:schemeClr>
                </a:solidFill>
                <a:cs typeface="Arial" pitchFamily="34" charset="0"/>
              </a:rPr>
              <a:t> hastaların yaklaşık 10 maskelenmiş hipertansiyon</a:t>
            </a:r>
            <a:r>
              <a:rPr lang="en-US" b="1" dirty="0">
                <a:solidFill>
                  <a:schemeClr val="accent2">
                    <a:lumMod val="75000"/>
                  </a:schemeClr>
                </a:solidFill>
                <a:cs typeface="Arial" pitchFamily="34" charset="0"/>
              </a:rPr>
              <a:t>  </a:t>
            </a:r>
          </a:p>
        </p:txBody>
      </p:sp>
      <p:sp>
        <p:nvSpPr>
          <p:cNvPr id="46084" name="Line 4"/>
          <p:cNvSpPr>
            <a:spLocks noChangeShapeType="1"/>
          </p:cNvSpPr>
          <p:nvPr/>
        </p:nvSpPr>
        <p:spPr bwMode="auto">
          <a:xfrm>
            <a:off x="2241550" y="4816475"/>
            <a:ext cx="5072063" cy="1588"/>
          </a:xfrm>
          <a:prstGeom prst="line">
            <a:avLst/>
          </a:prstGeom>
          <a:noFill/>
          <a:ln w="15875">
            <a:solidFill>
              <a:srgbClr val="0070C0"/>
            </a:solidFill>
            <a:round/>
            <a:headEnd/>
            <a:tailEnd/>
          </a:ln>
        </p:spPr>
        <p:txBody>
          <a:bodyPr/>
          <a:lstStyle/>
          <a:p>
            <a:endParaRPr lang="tr-TR"/>
          </a:p>
        </p:txBody>
      </p:sp>
      <p:sp>
        <p:nvSpPr>
          <p:cNvPr id="46085" name="Line 5"/>
          <p:cNvSpPr>
            <a:spLocks noChangeShapeType="1"/>
          </p:cNvSpPr>
          <p:nvPr/>
        </p:nvSpPr>
        <p:spPr bwMode="auto">
          <a:xfrm>
            <a:off x="2241550" y="4386263"/>
            <a:ext cx="5072063" cy="1587"/>
          </a:xfrm>
          <a:prstGeom prst="line">
            <a:avLst/>
          </a:prstGeom>
          <a:noFill/>
          <a:ln w="15875">
            <a:solidFill>
              <a:srgbClr val="0070C0"/>
            </a:solidFill>
            <a:round/>
            <a:headEnd/>
            <a:tailEnd/>
          </a:ln>
        </p:spPr>
        <p:txBody>
          <a:bodyPr/>
          <a:lstStyle/>
          <a:p>
            <a:endParaRPr lang="tr-TR"/>
          </a:p>
        </p:txBody>
      </p:sp>
      <p:sp>
        <p:nvSpPr>
          <p:cNvPr id="46086" name="Line 6"/>
          <p:cNvSpPr>
            <a:spLocks noChangeShapeType="1"/>
          </p:cNvSpPr>
          <p:nvPr/>
        </p:nvSpPr>
        <p:spPr bwMode="auto">
          <a:xfrm>
            <a:off x="2241550" y="3941763"/>
            <a:ext cx="5072063" cy="1587"/>
          </a:xfrm>
          <a:prstGeom prst="line">
            <a:avLst/>
          </a:prstGeom>
          <a:noFill/>
          <a:ln w="15875">
            <a:solidFill>
              <a:srgbClr val="0070C0"/>
            </a:solidFill>
            <a:round/>
            <a:headEnd/>
            <a:tailEnd/>
          </a:ln>
        </p:spPr>
        <p:txBody>
          <a:bodyPr/>
          <a:lstStyle/>
          <a:p>
            <a:endParaRPr lang="tr-TR"/>
          </a:p>
        </p:txBody>
      </p:sp>
      <p:sp>
        <p:nvSpPr>
          <p:cNvPr id="46087" name="Line 7"/>
          <p:cNvSpPr>
            <a:spLocks noChangeShapeType="1"/>
          </p:cNvSpPr>
          <p:nvPr/>
        </p:nvSpPr>
        <p:spPr bwMode="auto">
          <a:xfrm>
            <a:off x="2241550" y="3511550"/>
            <a:ext cx="5072063" cy="1588"/>
          </a:xfrm>
          <a:prstGeom prst="line">
            <a:avLst/>
          </a:prstGeom>
          <a:noFill/>
          <a:ln w="15875">
            <a:solidFill>
              <a:srgbClr val="0070C0"/>
            </a:solidFill>
            <a:round/>
            <a:headEnd/>
            <a:tailEnd/>
          </a:ln>
        </p:spPr>
        <p:txBody>
          <a:bodyPr/>
          <a:lstStyle/>
          <a:p>
            <a:endParaRPr lang="tr-TR"/>
          </a:p>
        </p:txBody>
      </p:sp>
      <p:sp>
        <p:nvSpPr>
          <p:cNvPr id="46088" name="Line 8"/>
          <p:cNvSpPr>
            <a:spLocks noChangeShapeType="1"/>
          </p:cNvSpPr>
          <p:nvPr/>
        </p:nvSpPr>
        <p:spPr bwMode="auto">
          <a:xfrm>
            <a:off x="2241550" y="3068638"/>
            <a:ext cx="5072063" cy="1587"/>
          </a:xfrm>
          <a:prstGeom prst="line">
            <a:avLst/>
          </a:prstGeom>
          <a:noFill/>
          <a:ln w="15875">
            <a:solidFill>
              <a:srgbClr val="0070C0"/>
            </a:solidFill>
            <a:round/>
            <a:headEnd/>
            <a:tailEnd/>
          </a:ln>
        </p:spPr>
        <p:txBody>
          <a:bodyPr/>
          <a:lstStyle/>
          <a:p>
            <a:endParaRPr lang="tr-TR"/>
          </a:p>
        </p:txBody>
      </p:sp>
      <p:sp>
        <p:nvSpPr>
          <p:cNvPr id="46089" name="Line 9"/>
          <p:cNvSpPr>
            <a:spLocks noChangeShapeType="1"/>
          </p:cNvSpPr>
          <p:nvPr/>
        </p:nvSpPr>
        <p:spPr bwMode="auto">
          <a:xfrm>
            <a:off x="2241550" y="2638425"/>
            <a:ext cx="5072063" cy="1588"/>
          </a:xfrm>
          <a:prstGeom prst="line">
            <a:avLst/>
          </a:prstGeom>
          <a:noFill/>
          <a:ln w="15875">
            <a:solidFill>
              <a:srgbClr val="0070C0"/>
            </a:solidFill>
            <a:round/>
            <a:headEnd/>
            <a:tailEnd/>
          </a:ln>
        </p:spPr>
        <p:txBody>
          <a:bodyPr/>
          <a:lstStyle/>
          <a:p>
            <a:endParaRPr lang="tr-TR"/>
          </a:p>
        </p:txBody>
      </p:sp>
      <p:sp>
        <p:nvSpPr>
          <p:cNvPr id="46090" name="Line 10"/>
          <p:cNvSpPr>
            <a:spLocks noChangeShapeType="1"/>
          </p:cNvSpPr>
          <p:nvPr/>
        </p:nvSpPr>
        <p:spPr bwMode="auto">
          <a:xfrm>
            <a:off x="2241550" y="2193925"/>
            <a:ext cx="5072063" cy="1588"/>
          </a:xfrm>
          <a:prstGeom prst="line">
            <a:avLst/>
          </a:prstGeom>
          <a:noFill/>
          <a:ln w="15875">
            <a:solidFill>
              <a:srgbClr val="0070C0"/>
            </a:solidFill>
            <a:round/>
            <a:headEnd/>
            <a:tailEnd/>
          </a:ln>
        </p:spPr>
        <p:txBody>
          <a:bodyPr/>
          <a:lstStyle/>
          <a:p>
            <a:endParaRPr lang="tr-TR"/>
          </a:p>
        </p:txBody>
      </p:sp>
      <p:sp>
        <p:nvSpPr>
          <p:cNvPr id="26634" name="Rectangle 11"/>
          <p:cNvSpPr>
            <a:spLocks noChangeArrowheads="1"/>
          </p:cNvSpPr>
          <p:nvPr/>
        </p:nvSpPr>
        <p:spPr bwMode="auto">
          <a:xfrm>
            <a:off x="2378075" y="4284663"/>
            <a:ext cx="981075" cy="974725"/>
          </a:xfrm>
          <a:prstGeom prst="rect">
            <a:avLst/>
          </a:prstGeom>
          <a:solidFill>
            <a:schemeClr val="accent6"/>
          </a:solidFill>
          <a:ln w="15875">
            <a:noFill/>
            <a:miter lim="800000"/>
            <a:headEnd/>
            <a:tailEnd/>
          </a:ln>
        </p:spPr>
        <p:txBody>
          <a:bodyPr/>
          <a:lstStyle/>
          <a:p>
            <a:pPr>
              <a:spcBef>
                <a:spcPct val="50000"/>
              </a:spcBef>
              <a:defRPr/>
            </a:pPr>
            <a:endParaRPr lang="en-CA" sz="1300">
              <a:solidFill>
                <a:srgbClr val="000000"/>
              </a:solidFill>
              <a:latin typeface="Times New Roman" pitchFamily="18" charset="0"/>
              <a:cs typeface="Arial" pitchFamily="34" charset="0"/>
            </a:endParaRPr>
          </a:p>
        </p:txBody>
      </p:sp>
      <p:sp>
        <p:nvSpPr>
          <p:cNvPr id="26635" name="Rectangle 12"/>
          <p:cNvSpPr>
            <a:spLocks noChangeArrowheads="1"/>
          </p:cNvSpPr>
          <p:nvPr/>
        </p:nvSpPr>
        <p:spPr bwMode="auto">
          <a:xfrm>
            <a:off x="3644900" y="4195763"/>
            <a:ext cx="982663" cy="1063625"/>
          </a:xfrm>
          <a:prstGeom prst="rect">
            <a:avLst/>
          </a:prstGeom>
          <a:solidFill>
            <a:schemeClr val="accent6"/>
          </a:solidFill>
          <a:ln w="15875">
            <a:noFill/>
            <a:miter lim="800000"/>
            <a:headEnd/>
            <a:tailEnd/>
          </a:ln>
        </p:spPr>
        <p:txBody>
          <a:bodyPr/>
          <a:lstStyle/>
          <a:p>
            <a:pPr>
              <a:spcBef>
                <a:spcPct val="50000"/>
              </a:spcBef>
              <a:defRPr/>
            </a:pPr>
            <a:endParaRPr lang="en-CA" sz="1300">
              <a:solidFill>
                <a:srgbClr val="000000"/>
              </a:solidFill>
              <a:latin typeface="Times New Roman" pitchFamily="18" charset="0"/>
              <a:cs typeface="Arial" pitchFamily="34" charset="0"/>
            </a:endParaRPr>
          </a:p>
        </p:txBody>
      </p:sp>
      <p:sp>
        <p:nvSpPr>
          <p:cNvPr id="26636" name="Rectangle 13"/>
          <p:cNvSpPr>
            <a:spLocks noChangeArrowheads="1"/>
          </p:cNvSpPr>
          <p:nvPr/>
        </p:nvSpPr>
        <p:spPr bwMode="auto">
          <a:xfrm>
            <a:off x="4913313" y="3017838"/>
            <a:ext cx="981075" cy="2241550"/>
          </a:xfrm>
          <a:prstGeom prst="rect">
            <a:avLst/>
          </a:prstGeom>
          <a:solidFill>
            <a:schemeClr val="accent6"/>
          </a:solidFill>
          <a:ln w="15875">
            <a:noFill/>
            <a:miter lim="800000"/>
            <a:headEnd/>
            <a:tailEnd/>
          </a:ln>
        </p:spPr>
        <p:txBody>
          <a:bodyPr/>
          <a:lstStyle/>
          <a:p>
            <a:pPr>
              <a:spcBef>
                <a:spcPct val="50000"/>
              </a:spcBef>
              <a:defRPr/>
            </a:pPr>
            <a:endParaRPr lang="en-CA" sz="1300">
              <a:solidFill>
                <a:srgbClr val="000000"/>
              </a:solidFill>
              <a:latin typeface="Times New Roman" pitchFamily="18" charset="0"/>
              <a:cs typeface="Arial" pitchFamily="34" charset="0"/>
            </a:endParaRPr>
          </a:p>
        </p:txBody>
      </p:sp>
      <p:sp>
        <p:nvSpPr>
          <p:cNvPr id="26637" name="Rectangle 14"/>
          <p:cNvSpPr>
            <a:spLocks noChangeArrowheads="1"/>
          </p:cNvSpPr>
          <p:nvPr/>
        </p:nvSpPr>
        <p:spPr bwMode="auto">
          <a:xfrm>
            <a:off x="6181725" y="2574925"/>
            <a:ext cx="981075" cy="2684463"/>
          </a:xfrm>
          <a:prstGeom prst="rect">
            <a:avLst/>
          </a:prstGeom>
          <a:solidFill>
            <a:schemeClr val="accent6"/>
          </a:solidFill>
          <a:ln w="15875">
            <a:noFill/>
            <a:miter lim="800000"/>
            <a:headEnd/>
            <a:tailEnd/>
          </a:ln>
          <a:effectLst>
            <a:outerShdw blurRad="63500" sx="102000" sy="102000" algn="ctr" rotWithShape="0">
              <a:prstClr val="black">
                <a:alpha val="40000"/>
              </a:prstClr>
            </a:outerShdw>
          </a:effectLst>
        </p:spPr>
        <p:txBody>
          <a:bodyPr/>
          <a:lstStyle/>
          <a:p>
            <a:pPr>
              <a:spcBef>
                <a:spcPct val="50000"/>
              </a:spcBef>
              <a:defRPr/>
            </a:pPr>
            <a:endParaRPr lang="en-CA" sz="1300">
              <a:solidFill>
                <a:srgbClr val="000000"/>
              </a:solidFill>
              <a:latin typeface="Times New Roman" pitchFamily="18" charset="0"/>
              <a:cs typeface="Arial" pitchFamily="34" charset="0"/>
            </a:endParaRPr>
          </a:p>
        </p:txBody>
      </p:sp>
      <p:sp>
        <p:nvSpPr>
          <p:cNvPr id="46095" name="Line 15"/>
          <p:cNvSpPr>
            <a:spLocks noChangeShapeType="1"/>
          </p:cNvSpPr>
          <p:nvPr/>
        </p:nvSpPr>
        <p:spPr bwMode="auto">
          <a:xfrm>
            <a:off x="2241550" y="2193925"/>
            <a:ext cx="1588" cy="3065463"/>
          </a:xfrm>
          <a:prstGeom prst="line">
            <a:avLst/>
          </a:prstGeom>
          <a:noFill/>
          <a:ln w="15875">
            <a:solidFill>
              <a:schemeClr val="bg1"/>
            </a:solidFill>
            <a:round/>
            <a:headEnd/>
            <a:tailEnd/>
          </a:ln>
        </p:spPr>
        <p:txBody>
          <a:bodyPr/>
          <a:lstStyle/>
          <a:p>
            <a:endParaRPr lang="tr-TR"/>
          </a:p>
        </p:txBody>
      </p:sp>
      <p:sp>
        <p:nvSpPr>
          <p:cNvPr id="46096" name="Line 16"/>
          <p:cNvSpPr>
            <a:spLocks noChangeShapeType="1"/>
          </p:cNvSpPr>
          <p:nvPr/>
        </p:nvSpPr>
        <p:spPr bwMode="auto">
          <a:xfrm>
            <a:off x="2165350" y="5259388"/>
            <a:ext cx="76200" cy="1587"/>
          </a:xfrm>
          <a:prstGeom prst="line">
            <a:avLst/>
          </a:prstGeom>
          <a:noFill/>
          <a:ln w="15875">
            <a:solidFill>
              <a:schemeClr val="bg1"/>
            </a:solidFill>
            <a:round/>
            <a:headEnd/>
            <a:tailEnd/>
          </a:ln>
        </p:spPr>
        <p:txBody>
          <a:bodyPr/>
          <a:lstStyle/>
          <a:p>
            <a:endParaRPr lang="tr-TR"/>
          </a:p>
        </p:txBody>
      </p:sp>
      <p:sp>
        <p:nvSpPr>
          <p:cNvPr id="46097" name="Line 17"/>
          <p:cNvSpPr>
            <a:spLocks noChangeShapeType="1"/>
          </p:cNvSpPr>
          <p:nvPr/>
        </p:nvSpPr>
        <p:spPr bwMode="auto">
          <a:xfrm>
            <a:off x="2165350" y="4816475"/>
            <a:ext cx="76200" cy="1588"/>
          </a:xfrm>
          <a:prstGeom prst="line">
            <a:avLst/>
          </a:prstGeom>
          <a:noFill/>
          <a:ln w="15875">
            <a:solidFill>
              <a:schemeClr val="bg1"/>
            </a:solidFill>
            <a:round/>
            <a:headEnd/>
            <a:tailEnd/>
          </a:ln>
        </p:spPr>
        <p:txBody>
          <a:bodyPr/>
          <a:lstStyle/>
          <a:p>
            <a:endParaRPr lang="tr-TR"/>
          </a:p>
        </p:txBody>
      </p:sp>
      <p:sp>
        <p:nvSpPr>
          <p:cNvPr id="46098" name="Line 18"/>
          <p:cNvSpPr>
            <a:spLocks noChangeShapeType="1"/>
          </p:cNvSpPr>
          <p:nvPr/>
        </p:nvSpPr>
        <p:spPr bwMode="auto">
          <a:xfrm>
            <a:off x="2165350" y="4386263"/>
            <a:ext cx="76200" cy="1587"/>
          </a:xfrm>
          <a:prstGeom prst="line">
            <a:avLst/>
          </a:prstGeom>
          <a:noFill/>
          <a:ln w="15875">
            <a:solidFill>
              <a:schemeClr val="bg1"/>
            </a:solidFill>
            <a:round/>
            <a:headEnd/>
            <a:tailEnd/>
          </a:ln>
        </p:spPr>
        <p:txBody>
          <a:bodyPr/>
          <a:lstStyle/>
          <a:p>
            <a:endParaRPr lang="tr-TR"/>
          </a:p>
        </p:txBody>
      </p:sp>
      <p:sp>
        <p:nvSpPr>
          <p:cNvPr id="46099" name="Line 19"/>
          <p:cNvSpPr>
            <a:spLocks noChangeShapeType="1"/>
          </p:cNvSpPr>
          <p:nvPr/>
        </p:nvSpPr>
        <p:spPr bwMode="auto">
          <a:xfrm>
            <a:off x="2165350" y="3941763"/>
            <a:ext cx="76200" cy="1587"/>
          </a:xfrm>
          <a:prstGeom prst="line">
            <a:avLst/>
          </a:prstGeom>
          <a:noFill/>
          <a:ln w="15875">
            <a:solidFill>
              <a:schemeClr val="bg1"/>
            </a:solidFill>
            <a:round/>
            <a:headEnd/>
            <a:tailEnd/>
          </a:ln>
        </p:spPr>
        <p:txBody>
          <a:bodyPr/>
          <a:lstStyle/>
          <a:p>
            <a:endParaRPr lang="tr-TR"/>
          </a:p>
        </p:txBody>
      </p:sp>
      <p:sp>
        <p:nvSpPr>
          <p:cNvPr id="46100" name="Line 20"/>
          <p:cNvSpPr>
            <a:spLocks noChangeShapeType="1"/>
          </p:cNvSpPr>
          <p:nvPr/>
        </p:nvSpPr>
        <p:spPr bwMode="auto">
          <a:xfrm>
            <a:off x="2165350" y="3511550"/>
            <a:ext cx="76200" cy="1588"/>
          </a:xfrm>
          <a:prstGeom prst="line">
            <a:avLst/>
          </a:prstGeom>
          <a:noFill/>
          <a:ln w="15875">
            <a:solidFill>
              <a:schemeClr val="bg1"/>
            </a:solidFill>
            <a:round/>
            <a:headEnd/>
            <a:tailEnd/>
          </a:ln>
        </p:spPr>
        <p:txBody>
          <a:bodyPr/>
          <a:lstStyle/>
          <a:p>
            <a:endParaRPr lang="tr-TR"/>
          </a:p>
        </p:txBody>
      </p:sp>
      <p:sp>
        <p:nvSpPr>
          <p:cNvPr id="46101" name="Line 21"/>
          <p:cNvSpPr>
            <a:spLocks noChangeShapeType="1"/>
          </p:cNvSpPr>
          <p:nvPr/>
        </p:nvSpPr>
        <p:spPr bwMode="auto">
          <a:xfrm>
            <a:off x="2165350" y="3068638"/>
            <a:ext cx="76200" cy="1587"/>
          </a:xfrm>
          <a:prstGeom prst="line">
            <a:avLst/>
          </a:prstGeom>
          <a:noFill/>
          <a:ln w="15875">
            <a:solidFill>
              <a:schemeClr val="bg1"/>
            </a:solidFill>
            <a:round/>
            <a:headEnd/>
            <a:tailEnd/>
          </a:ln>
        </p:spPr>
        <p:txBody>
          <a:bodyPr/>
          <a:lstStyle/>
          <a:p>
            <a:endParaRPr lang="tr-TR"/>
          </a:p>
        </p:txBody>
      </p:sp>
      <p:sp>
        <p:nvSpPr>
          <p:cNvPr id="46102" name="Line 22"/>
          <p:cNvSpPr>
            <a:spLocks noChangeShapeType="1"/>
          </p:cNvSpPr>
          <p:nvPr/>
        </p:nvSpPr>
        <p:spPr bwMode="auto">
          <a:xfrm>
            <a:off x="2165350" y="2638425"/>
            <a:ext cx="76200" cy="1588"/>
          </a:xfrm>
          <a:prstGeom prst="line">
            <a:avLst/>
          </a:prstGeom>
          <a:noFill/>
          <a:ln w="15875">
            <a:solidFill>
              <a:schemeClr val="bg1"/>
            </a:solidFill>
            <a:round/>
            <a:headEnd/>
            <a:tailEnd/>
          </a:ln>
        </p:spPr>
        <p:txBody>
          <a:bodyPr/>
          <a:lstStyle/>
          <a:p>
            <a:endParaRPr lang="tr-TR"/>
          </a:p>
        </p:txBody>
      </p:sp>
      <p:sp>
        <p:nvSpPr>
          <p:cNvPr id="46103" name="Line 23"/>
          <p:cNvSpPr>
            <a:spLocks noChangeShapeType="1"/>
          </p:cNvSpPr>
          <p:nvPr/>
        </p:nvSpPr>
        <p:spPr bwMode="auto">
          <a:xfrm>
            <a:off x="2165350" y="2193925"/>
            <a:ext cx="76200" cy="1588"/>
          </a:xfrm>
          <a:prstGeom prst="line">
            <a:avLst/>
          </a:prstGeom>
          <a:noFill/>
          <a:ln w="15875">
            <a:solidFill>
              <a:schemeClr val="bg1"/>
            </a:solidFill>
            <a:round/>
            <a:headEnd/>
            <a:tailEnd/>
          </a:ln>
        </p:spPr>
        <p:txBody>
          <a:bodyPr/>
          <a:lstStyle/>
          <a:p>
            <a:endParaRPr lang="tr-TR"/>
          </a:p>
        </p:txBody>
      </p:sp>
      <p:sp>
        <p:nvSpPr>
          <p:cNvPr id="46104" name="Line 24"/>
          <p:cNvSpPr>
            <a:spLocks noChangeShapeType="1"/>
          </p:cNvSpPr>
          <p:nvPr/>
        </p:nvSpPr>
        <p:spPr bwMode="auto">
          <a:xfrm>
            <a:off x="2241550" y="5259388"/>
            <a:ext cx="5072063" cy="1587"/>
          </a:xfrm>
          <a:prstGeom prst="line">
            <a:avLst/>
          </a:prstGeom>
          <a:noFill/>
          <a:ln w="15875">
            <a:solidFill>
              <a:srgbClr val="FFFFFF"/>
            </a:solidFill>
            <a:round/>
            <a:headEnd/>
            <a:tailEnd/>
          </a:ln>
        </p:spPr>
        <p:txBody>
          <a:bodyPr/>
          <a:lstStyle/>
          <a:p>
            <a:endParaRPr lang="tr-TR"/>
          </a:p>
        </p:txBody>
      </p:sp>
      <p:sp>
        <p:nvSpPr>
          <p:cNvPr id="46105" name="Line 25"/>
          <p:cNvSpPr>
            <a:spLocks noChangeShapeType="1"/>
          </p:cNvSpPr>
          <p:nvPr/>
        </p:nvSpPr>
        <p:spPr bwMode="auto">
          <a:xfrm flipV="1">
            <a:off x="2241550" y="5259388"/>
            <a:ext cx="1588" cy="50800"/>
          </a:xfrm>
          <a:prstGeom prst="line">
            <a:avLst/>
          </a:prstGeom>
          <a:noFill/>
          <a:ln w="15875">
            <a:solidFill>
              <a:schemeClr val="bg1"/>
            </a:solidFill>
            <a:round/>
            <a:headEnd/>
            <a:tailEnd/>
          </a:ln>
        </p:spPr>
        <p:txBody>
          <a:bodyPr/>
          <a:lstStyle/>
          <a:p>
            <a:endParaRPr lang="tr-TR"/>
          </a:p>
        </p:txBody>
      </p:sp>
      <p:sp>
        <p:nvSpPr>
          <p:cNvPr id="46106" name="Line 26"/>
          <p:cNvSpPr>
            <a:spLocks noChangeShapeType="1"/>
          </p:cNvSpPr>
          <p:nvPr/>
        </p:nvSpPr>
        <p:spPr bwMode="auto">
          <a:xfrm flipV="1">
            <a:off x="3509963" y="5259388"/>
            <a:ext cx="1587" cy="50800"/>
          </a:xfrm>
          <a:prstGeom prst="line">
            <a:avLst/>
          </a:prstGeom>
          <a:noFill/>
          <a:ln w="15875">
            <a:solidFill>
              <a:srgbClr val="FFFFFF"/>
            </a:solidFill>
            <a:round/>
            <a:headEnd/>
            <a:tailEnd/>
          </a:ln>
        </p:spPr>
        <p:txBody>
          <a:bodyPr/>
          <a:lstStyle/>
          <a:p>
            <a:endParaRPr lang="tr-TR"/>
          </a:p>
        </p:txBody>
      </p:sp>
      <p:sp>
        <p:nvSpPr>
          <p:cNvPr id="46107" name="Line 27"/>
          <p:cNvSpPr>
            <a:spLocks noChangeShapeType="1"/>
          </p:cNvSpPr>
          <p:nvPr/>
        </p:nvSpPr>
        <p:spPr bwMode="auto">
          <a:xfrm flipV="1">
            <a:off x="4778375" y="5259388"/>
            <a:ext cx="1588" cy="50800"/>
          </a:xfrm>
          <a:prstGeom prst="line">
            <a:avLst/>
          </a:prstGeom>
          <a:noFill/>
          <a:ln w="15875">
            <a:solidFill>
              <a:srgbClr val="FFFFFF"/>
            </a:solidFill>
            <a:round/>
            <a:headEnd/>
            <a:tailEnd/>
          </a:ln>
        </p:spPr>
        <p:txBody>
          <a:bodyPr/>
          <a:lstStyle/>
          <a:p>
            <a:endParaRPr lang="tr-TR"/>
          </a:p>
        </p:txBody>
      </p:sp>
      <p:sp>
        <p:nvSpPr>
          <p:cNvPr id="46108" name="Line 28"/>
          <p:cNvSpPr>
            <a:spLocks noChangeShapeType="1"/>
          </p:cNvSpPr>
          <p:nvPr/>
        </p:nvSpPr>
        <p:spPr bwMode="auto">
          <a:xfrm flipV="1">
            <a:off x="6046788" y="5259388"/>
            <a:ext cx="1587" cy="50800"/>
          </a:xfrm>
          <a:prstGeom prst="line">
            <a:avLst/>
          </a:prstGeom>
          <a:noFill/>
          <a:ln w="15875">
            <a:solidFill>
              <a:srgbClr val="FFFFFF"/>
            </a:solidFill>
            <a:round/>
            <a:headEnd/>
            <a:tailEnd/>
          </a:ln>
        </p:spPr>
        <p:txBody>
          <a:bodyPr/>
          <a:lstStyle/>
          <a:p>
            <a:endParaRPr lang="tr-TR"/>
          </a:p>
        </p:txBody>
      </p:sp>
      <p:sp>
        <p:nvSpPr>
          <p:cNvPr id="46109" name="Line 29"/>
          <p:cNvSpPr>
            <a:spLocks noChangeShapeType="1"/>
          </p:cNvSpPr>
          <p:nvPr/>
        </p:nvSpPr>
        <p:spPr bwMode="auto">
          <a:xfrm flipV="1">
            <a:off x="7313613" y="5259388"/>
            <a:ext cx="1587" cy="50800"/>
          </a:xfrm>
          <a:prstGeom prst="line">
            <a:avLst/>
          </a:prstGeom>
          <a:noFill/>
          <a:ln w="15875">
            <a:solidFill>
              <a:srgbClr val="FFFFFF"/>
            </a:solidFill>
            <a:round/>
            <a:headEnd/>
            <a:tailEnd/>
          </a:ln>
        </p:spPr>
        <p:txBody>
          <a:bodyPr/>
          <a:lstStyle/>
          <a:p>
            <a:endParaRPr lang="tr-TR"/>
          </a:p>
        </p:txBody>
      </p:sp>
      <p:sp>
        <p:nvSpPr>
          <p:cNvPr id="46110" name="Rectangle 30"/>
          <p:cNvSpPr>
            <a:spLocks noChangeArrowheads="1"/>
          </p:cNvSpPr>
          <p:nvPr/>
        </p:nvSpPr>
        <p:spPr bwMode="auto">
          <a:xfrm>
            <a:off x="2111375" y="5138738"/>
            <a:ext cx="98425" cy="212725"/>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0</a:t>
            </a:r>
          </a:p>
        </p:txBody>
      </p:sp>
      <p:sp>
        <p:nvSpPr>
          <p:cNvPr id="46111" name="Rectangle 31"/>
          <p:cNvSpPr>
            <a:spLocks noChangeArrowheads="1"/>
          </p:cNvSpPr>
          <p:nvPr/>
        </p:nvSpPr>
        <p:spPr bwMode="auto">
          <a:xfrm>
            <a:off x="2111375" y="4694238"/>
            <a:ext cx="98425" cy="212725"/>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5</a:t>
            </a:r>
          </a:p>
        </p:txBody>
      </p:sp>
      <p:sp>
        <p:nvSpPr>
          <p:cNvPr id="46112" name="Rectangle 32"/>
          <p:cNvSpPr>
            <a:spLocks noChangeArrowheads="1"/>
          </p:cNvSpPr>
          <p:nvPr/>
        </p:nvSpPr>
        <p:spPr bwMode="auto">
          <a:xfrm>
            <a:off x="1974850" y="4283075"/>
            <a:ext cx="196850" cy="212725"/>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10</a:t>
            </a:r>
          </a:p>
        </p:txBody>
      </p:sp>
      <p:sp>
        <p:nvSpPr>
          <p:cNvPr id="46113" name="Rectangle 33"/>
          <p:cNvSpPr>
            <a:spLocks noChangeArrowheads="1"/>
          </p:cNvSpPr>
          <p:nvPr/>
        </p:nvSpPr>
        <p:spPr bwMode="auto">
          <a:xfrm>
            <a:off x="1974850" y="3821113"/>
            <a:ext cx="196850" cy="212725"/>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15</a:t>
            </a:r>
          </a:p>
        </p:txBody>
      </p:sp>
      <p:sp>
        <p:nvSpPr>
          <p:cNvPr id="46114" name="Rectangle 34"/>
          <p:cNvSpPr>
            <a:spLocks noChangeArrowheads="1"/>
          </p:cNvSpPr>
          <p:nvPr/>
        </p:nvSpPr>
        <p:spPr bwMode="auto">
          <a:xfrm>
            <a:off x="1974850" y="3390900"/>
            <a:ext cx="196850" cy="212725"/>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20</a:t>
            </a:r>
          </a:p>
        </p:txBody>
      </p:sp>
      <p:sp>
        <p:nvSpPr>
          <p:cNvPr id="46115" name="Rectangle 35"/>
          <p:cNvSpPr>
            <a:spLocks noChangeArrowheads="1"/>
          </p:cNvSpPr>
          <p:nvPr/>
        </p:nvSpPr>
        <p:spPr bwMode="auto">
          <a:xfrm>
            <a:off x="1974850" y="2946400"/>
            <a:ext cx="196850" cy="212725"/>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25</a:t>
            </a:r>
          </a:p>
        </p:txBody>
      </p:sp>
      <p:sp>
        <p:nvSpPr>
          <p:cNvPr id="46116" name="Rectangle 36"/>
          <p:cNvSpPr>
            <a:spLocks noChangeArrowheads="1"/>
          </p:cNvSpPr>
          <p:nvPr/>
        </p:nvSpPr>
        <p:spPr bwMode="auto">
          <a:xfrm>
            <a:off x="1974850" y="2516188"/>
            <a:ext cx="196850" cy="212725"/>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30</a:t>
            </a:r>
          </a:p>
        </p:txBody>
      </p:sp>
      <p:sp>
        <p:nvSpPr>
          <p:cNvPr id="46117" name="Rectangle 37"/>
          <p:cNvSpPr>
            <a:spLocks noChangeArrowheads="1"/>
          </p:cNvSpPr>
          <p:nvPr/>
        </p:nvSpPr>
        <p:spPr bwMode="auto">
          <a:xfrm>
            <a:off x="1974850" y="2073275"/>
            <a:ext cx="196850" cy="212725"/>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35</a:t>
            </a:r>
          </a:p>
        </p:txBody>
      </p:sp>
      <p:sp>
        <p:nvSpPr>
          <p:cNvPr id="46118" name="Rectangle 38"/>
          <p:cNvSpPr>
            <a:spLocks noChangeArrowheads="1"/>
          </p:cNvSpPr>
          <p:nvPr/>
        </p:nvSpPr>
        <p:spPr bwMode="auto">
          <a:xfrm>
            <a:off x="2592388" y="5403850"/>
            <a:ext cx="619125" cy="215900"/>
          </a:xfrm>
          <a:prstGeom prst="rect">
            <a:avLst/>
          </a:prstGeom>
          <a:noFill/>
          <a:ln w="9525">
            <a:noFill/>
            <a:miter lim="800000"/>
            <a:headEnd/>
            <a:tailEnd/>
          </a:ln>
        </p:spPr>
        <p:txBody>
          <a:bodyPr wrap="none" lIns="0" tIns="0" rIns="0" bIns="0">
            <a:spAutoFit/>
          </a:bodyPr>
          <a:lstStyle/>
          <a:p>
            <a:pPr algn="ctr">
              <a:spcBef>
                <a:spcPct val="50000"/>
              </a:spcBef>
            </a:pPr>
            <a:r>
              <a:rPr lang="en-US" sz="1400" b="1">
                <a:solidFill>
                  <a:srgbClr val="000000"/>
                </a:solidFill>
                <a:cs typeface="Arial" pitchFamily="34" charset="0"/>
              </a:rPr>
              <a:t>Normal</a:t>
            </a:r>
          </a:p>
        </p:txBody>
      </p:sp>
      <p:sp>
        <p:nvSpPr>
          <p:cNvPr id="46119" name="Rectangle 39"/>
          <p:cNvSpPr>
            <a:spLocks noChangeArrowheads="1"/>
          </p:cNvSpPr>
          <p:nvPr/>
        </p:nvSpPr>
        <p:spPr bwMode="auto">
          <a:xfrm>
            <a:off x="2628900" y="5607050"/>
            <a:ext cx="547688" cy="215900"/>
          </a:xfrm>
          <a:prstGeom prst="rect">
            <a:avLst/>
          </a:prstGeom>
          <a:noFill/>
          <a:ln w="9525">
            <a:noFill/>
            <a:miter lim="800000"/>
            <a:headEnd/>
            <a:tailEnd/>
          </a:ln>
        </p:spPr>
        <p:txBody>
          <a:bodyPr wrap="none" lIns="0" tIns="0" rIns="0" bIns="0">
            <a:spAutoFit/>
          </a:bodyPr>
          <a:lstStyle/>
          <a:p>
            <a:pPr algn="ctr">
              <a:spcBef>
                <a:spcPct val="50000"/>
              </a:spcBef>
            </a:pPr>
            <a:r>
              <a:rPr lang="en-US" sz="1400" b="1">
                <a:solidFill>
                  <a:srgbClr val="000000"/>
                </a:solidFill>
                <a:cs typeface="Arial" pitchFamily="34" charset="0"/>
              </a:rPr>
              <a:t>23/685</a:t>
            </a:r>
          </a:p>
        </p:txBody>
      </p:sp>
      <p:sp>
        <p:nvSpPr>
          <p:cNvPr id="46120" name="Rectangle 40"/>
          <p:cNvSpPr>
            <a:spLocks noChangeArrowheads="1"/>
          </p:cNvSpPr>
          <p:nvPr/>
        </p:nvSpPr>
        <p:spPr bwMode="auto">
          <a:xfrm>
            <a:off x="3643313" y="5429250"/>
            <a:ext cx="1042987" cy="215900"/>
          </a:xfrm>
          <a:prstGeom prst="rect">
            <a:avLst/>
          </a:prstGeom>
          <a:noFill/>
          <a:ln w="9525">
            <a:noFill/>
            <a:miter lim="800000"/>
            <a:headEnd/>
            <a:tailEnd/>
          </a:ln>
        </p:spPr>
        <p:txBody>
          <a:bodyPr wrap="none" lIns="0" tIns="0" rIns="0" bIns="0">
            <a:spAutoFit/>
          </a:bodyPr>
          <a:lstStyle/>
          <a:p>
            <a:pPr algn="ctr">
              <a:spcBef>
                <a:spcPct val="50000"/>
              </a:spcBef>
            </a:pPr>
            <a:r>
              <a:rPr lang="tr-TR" sz="1400" b="1">
                <a:solidFill>
                  <a:srgbClr val="000000"/>
                </a:solidFill>
                <a:cs typeface="Arial" pitchFamily="34" charset="0"/>
              </a:rPr>
              <a:t>Beyaz önlük</a:t>
            </a:r>
            <a:endParaRPr lang="en-US" sz="1400" b="1">
              <a:solidFill>
                <a:srgbClr val="000000"/>
              </a:solidFill>
              <a:cs typeface="Arial" pitchFamily="34" charset="0"/>
            </a:endParaRPr>
          </a:p>
        </p:txBody>
      </p:sp>
      <p:sp>
        <p:nvSpPr>
          <p:cNvPr id="46121" name="Rectangle 41"/>
          <p:cNvSpPr>
            <a:spLocks noChangeArrowheads="1"/>
          </p:cNvSpPr>
          <p:nvPr/>
        </p:nvSpPr>
        <p:spPr bwMode="auto">
          <a:xfrm>
            <a:off x="3857625" y="5643563"/>
            <a:ext cx="547688" cy="215900"/>
          </a:xfrm>
          <a:prstGeom prst="rect">
            <a:avLst/>
          </a:prstGeom>
          <a:noFill/>
          <a:ln w="9525">
            <a:noFill/>
            <a:miter lim="800000"/>
            <a:headEnd/>
            <a:tailEnd/>
          </a:ln>
        </p:spPr>
        <p:txBody>
          <a:bodyPr wrap="none" lIns="0" tIns="0" rIns="0" bIns="0">
            <a:spAutoFit/>
          </a:bodyPr>
          <a:lstStyle/>
          <a:p>
            <a:pPr algn="ctr">
              <a:spcBef>
                <a:spcPct val="50000"/>
              </a:spcBef>
            </a:pPr>
            <a:r>
              <a:rPr lang="en-US" sz="1400" b="1">
                <a:solidFill>
                  <a:srgbClr val="000000"/>
                </a:solidFill>
                <a:cs typeface="Arial" pitchFamily="34" charset="0"/>
              </a:rPr>
              <a:t>24/656</a:t>
            </a:r>
          </a:p>
        </p:txBody>
      </p:sp>
      <p:sp>
        <p:nvSpPr>
          <p:cNvPr id="46122" name="Rectangle 42"/>
          <p:cNvSpPr>
            <a:spLocks noChangeArrowheads="1"/>
          </p:cNvSpPr>
          <p:nvPr/>
        </p:nvSpPr>
        <p:spPr bwMode="auto">
          <a:xfrm>
            <a:off x="4945063" y="5403850"/>
            <a:ext cx="863600" cy="215900"/>
          </a:xfrm>
          <a:prstGeom prst="rect">
            <a:avLst/>
          </a:prstGeom>
          <a:noFill/>
          <a:ln w="9525">
            <a:noFill/>
            <a:miter lim="800000"/>
            <a:headEnd/>
            <a:tailEnd/>
          </a:ln>
        </p:spPr>
        <p:txBody>
          <a:bodyPr wrap="none" lIns="0" tIns="0" rIns="0" bIns="0">
            <a:spAutoFit/>
          </a:bodyPr>
          <a:lstStyle/>
          <a:p>
            <a:pPr algn="ctr">
              <a:spcBef>
                <a:spcPct val="50000"/>
              </a:spcBef>
            </a:pPr>
            <a:r>
              <a:rPr lang="tr-TR" sz="1400" b="1">
                <a:solidFill>
                  <a:srgbClr val="000000"/>
                </a:solidFill>
                <a:cs typeface="Arial" pitchFamily="34" charset="0"/>
              </a:rPr>
              <a:t>Kontolsüz</a:t>
            </a:r>
            <a:endParaRPr lang="en-US" sz="1400" b="1">
              <a:solidFill>
                <a:srgbClr val="000000"/>
              </a:solidFill>
              <a:cs typeface="Arial" pitchFamily="34" charset="0"/>
            </a:endParaRPr>
          </a:p>
        </p:txBody>
      </p:sp>
      <p:sp>
        <p:nvSpPr>
          <p:cNvPr id="46123" name="Rectangle 43"/>
          <p:cNvSpPr>
            <a:spLocks noChangeArrowheads="1"/>
          </p:cNvSpPr>
          <p:nvPr/>
        </p:nvSpPr>
        <p:spPr bwMode="auto">
          <a:xfrm>
            <a:off x="5143500" y="5643563"/>
            <a:ext cx="547688" cy="215900"/>
          </a:xfrm>
          <a:prstGeom prst="rect">
            <a:avLst/>
          </a:prstGeom>
          <a:noFill/>
          <a:ln w="9525">
            <a:noFill/>
            <a:miter lim="800000"/>
            <a:headEnd/>
            <a:tailEnd/>
          </a:ln>
        </p:spPr>
        <p:txBody>
          <a:bodyPr wrap="none" lIns="0" tIns="0" rIns="0" bIns="0">
            <a:spAutoFit/>
          </a:bodyPr>
          <a:lstStyle/>
          <a:p>
            <a:pPr algn="ctr">
              <a:spcBef>
                <a:spcPct val="50000"/>
              </a:spcBef>
            </a:pPr>
            <a:r>
              <a:rPr lang="en-US" sz="1400" b="1">
                <a:solidFill>
                  <a:srgbClr val="000000"/>
                </a:solidFill>
                <a:cs typeface="Arial" pitchFamily="34" charset="0"/>
              </a:rPr>
              <a:t>41/462</a:t>
            </a:r>
          </a:p>
        </p:txBody>
      </p:sp>
      <p:sp>
        <p:nvSpPr>
          <p:cNvPr id="46124" name="Rectangle 44"/>
          <p:cNvSpPr>
            <a:spLocks noChangeArrowheads="1"/>
          </p:cNvSpPr>
          <p:nvPr/>
        </p:nvSpPr>
        <p:spPr bwMode="auto">
          <a:xfrm>
            <a:off x="6215063" y="5429250"/>
            <a:ext cx="1114425" cy="215900"/>
          </a:xfrm>
          <a:prstGeom prst="rect">
            <a:avLst/>
          </a:prstGeom>
          <a:noFill/>
          <a:ln w="9525">
            <a:noFill/>
            <a:miter lim="800000"/>
            <a:headEnd/>
            <a:tailEnd/>
          </a:ln>
        </p:spPr>
        <p:txBody>
          <a:bodyPr wrap="none" lIns="0" tIns="0" rIns="0" bIns="0">
            <a:spAutoFit/>
          </a:bodyPr>
          <a:lstStyle/>
          <a:p>
            <a:pPr algn="ctr">
              <a:spcBef>
                <a:spcPct val="50000"/>
              </a:spcBef>
            </a:pPr>
            <a:r>
              <a:rPr lang="en-US" sz="1400" b="1">
                <a:solidFill>
                  <a:srgbClr val="000000"/>
                </a:solidFill>
                <a:cs typeface="Arial" pitchFamily="34" charset="0"/>
              </a:rPr>
              <a:t>Maske</a:t>
            </a:r>
            <a:r>
              <a:rPr lang="tr-TR" sz="1400" b="1">
                <a:solidFill>
                  <a:srgbClr val="000000"/>
                </a:solidFill>
                <a:cs typeface="Arial" pitchFamily="34" charset="0"/>
              </a:rPr>
              <a:t>lenmiş</a:t>
            </a:r>
            <a:endParaRPr lang="en-US" sz="1400" b="1">
              <a:solidFill>
                <a:srgbClr val="000000"/>
              </a:solidFill>
              <a:cs typeface="Arial" pitchFamily="34" charset="0"/>
            </a:endParaRPr>
          </a:p>
        </p:txBody>
      </p:sp>
      <p:sp>
        <p:nvSpPr>
          <p:cNvPr id="46125" name="Rectangle 45"/>
          <p:cNvSpPr>
            <a:spLocks noChangeArrowheads="1"/>
          </p:cNvSpPr>
          <p:nvPr/>
        </p:nvSpPr>
        <p:spPr bwMode="auto">
          <a:xfrm>
            <a:off x="6329363" y="5607050"/>
            <a:ext cx="744537" cy="215900"/>
          </a:xfrm>
          <a:prstGeom prst="rect">
            <a:avLst/>
          </a:prstGeom>
          <a:noFill/>
          <a:ln w="9525">
            <a:noFill/>
            <a:miter lim="800000"/>
            <a:headEnd/>
            <a:tailEnd/>
          </a:ln>
        </p:spPr>
        <p:txBody>
          <a:bodyPr wrap="none" lIns="0" tIns="0" rIns="0" bIns="0">
            <a:spAutoFit/>
          </a:bodyPr>
          <a:lstStyle/>
          <a:p>
            <a:pPr algn="ctr">
              <a:spcBef>
                <a:spcPct val="50000"/>
              </a:spcBef>
            </a:pPr>
            <a:r>
              <a:rPr lang="en-US" sz="1400" b="1">
                <a:solidFill>
                  <a:srgbClr val="000000"/>
                </a:solidFill>
                <a:cs typeface="Arial" pitchFamily="34" charset="0"/>
              </a:rPr>
              <a:t>236/3125</a:t>
            </a:r>
          </a:p>
        </p:txBody>
      </p:sp>
      <p:sp>
        <p:nvSpPr>
          <p:cNvPr id="46126" name="Rectangle 47"/>
          <p:cNvSpPr>
            <a:spLocks noChangeArrowheads="1"/>
          </p:cNvSpPr>
          <p:nvPr/>
        </p:nvSpPr>
        <p:spPr bwMode="auto">
          <a:xfrm rot="-5400000">
            <a:off x="222250" y="3575050"/>
            <a:ext cx="3003550" cy="361950"/>
          </a:xfrm>
          <a:prstGeom prst="rect">
            <a:avLst/>
          </a:prstGeom>
          <a:noFill/>
          <a:ln w="9525">
            <a:noFill/>
            <a:miter lim="800000"/>
            <a:headEnd/>
            <a:tailEnd/>
          </a:ln>
        </p:spPr>
        <p:txBody>
          <a:bodyPr/>
          <a:lstStyle/>
          <a:p>
            <a:pPr algn="ctr">
              <a:spcBef>
                <a:spcPct val="20000"/>
              </a:spcBef>
              <a:buFont typeface="Times" pitchFamily="18" charset="0"/>
              <a:buNone/>
            </a:pPr>
            <a:r>
              <a:rPr lang="tr-TR" sz="1400" b="1" dirty="0">
                <a:solidFill>
                  <a:srgbClr val="000000"/>
                </a:solidFill>
                <a:cs typeface="Arial" pitchFamily="34" charset="0"/>
              </a:rPr>
              <a:t>KV olay sıklığı</a:t>
            </a:r>
            <a:r>
              <a:rPr lang="en-US" sz="1400" b="1" dirty="0">
                <a:solidFill>
                  <a:srgbClr val="000000"/>
                </a:solidFill>
                <a:cs typeface="Arial" pitchFamily="34" charset="0"/>
              </a:rPr>
              <a:t> 1000 patient-year</a:t>
            </a:r>
          </a:p>
        </p:txBody>
      </p:sp>
      <p:sp>
        <p:nvSpPr>
          <p:cNvPr id="46127" name="Rectangle 48"/>
          <p:cNvSpPr>
            <a:spLocks noChangeArrowheads="1"/>
          </p:cNvSpPr>
          <p:nvPr/>
        </p:nvSpPr>
        <p:spPr bwMode="auto">
          <a:xfrm>
            <a:off x="3244850" y="2314575"/>
            <a:ext cx="628650" cy="215900"/>
          </a:xfrm>
          <a:prstGeom prst="rect">
            <a:avLst/>
          </a:prstGeom>
          <a:noFill/>
          <a:ln w="9525">
            <a:noFill/>
            <a:miter lim="800000"/>
            <a:headEnd/>
            <a:tailEnd/>
          </a:ln>
        </p:spPr>
        <p:txBody>
          <a:bodyPr wrap="none" lIns="0" tIns="0" rIns="0" bIns="0">
            <a:spAutoFit/>
          </a:bodyPr>
          <a:lstStyle/>
          <a:p>
            <a:pPr>
              <a:spcBef>
                <a:spcPct val="50000"/>
              </a:spcBef>
            </a:pPr>
            <a:r>
              <a:rPr lang="en-US" sz="1400">
                <a:solidFill>
                  <a:srgbClr val="000000"/>
                </a:solidFill>
                <a:cs typeface="Arial" pitchFamily="34" charset="0"/>
              </a:rPr>
              <a:t>CV </a:t>
            </a:r>
            <a:r>
              <a:rPr lang="tr-TR" sz="1400">
                <a:solidFill>
                  <a:srgbClr val="000000"/>
                </a:solidFill>
                <a:cs typeface="Arial" pitchFamily="34" charset="0"/>
              </a:rPr>
              <a:t>olay</a:t>
            </a:r>
            <a:endParaRPr lang="en-US" sz="1400">
              <a:solidFill>
                <a:srgbClr val="000000"/>
              </a:solidFill>
              <a:cs typeface="Arial" pitchFamily="34" charset="0"/>
            </a:endParaRPr>
          </a:p>
        </p:txBody>
      </p:sp>
      <p:sp>
        <p:nvSpPr>
          <p:cNvPr id="26671" name="Rectangle 49"/>
          <p:cNvSpPr>
            <a:spLocks noChangeArrowheads="1"/>
          </p:cNvSpPr>
          <p:nvPr/>
        </p:nvSpPr>
        <p:spPr bwMode="auto">
          <a:xfrm>
            <a:off x="2995613" y="2360613"/>
            <a:ext cx="182562" cy="152400"/>
          </a:xfrm>
          <a:prstGeom prst="rect">
            <a:avLst/>
          </a:prstGeom>
          <a:solidFill>
            <a:schemeClr val="accent6"/>
          </a:solidFill>
          <a:ln w="15875">
            <a:solidFill>
              <a:schemeClr val="accent2"/>
            </a:solidFill>
            <a:miter lim="800000"/>
            <a:headEnd/>
            <a:tailEnd/>
          </a:ln>
        </p:spPr>
        <p:txBody>
          <a:bodyPr/>
          <a:lstStyle/>
          <a:p>
            <a:pPr>
              <a:spcBef>
                <a:spcPct val="50000"/>
              </a:spcBef>
              <a:defRPr/>
            </a:pPr>
            <a:endParaRPr lang="en-CA" sz="1300">
              <a:solidFill>
                <a:srgbClr val="000000"/>
              </a:solidFill>
              <a:latin typeface="Times New Roman" pitchFamily="18" charset="0"/>
              <a:cs typeface="Arial" pitchFamily="34" charset="0"/>
            </a:endParaRPr>
          </a:p>
        </p:txBody>
      </p:sp>
      <p:sp>
        <p:nvSpPr>
          <p:cNvPr id="46129" name="Rectangle 4"/>
          <p:cNvSpPr>
            <a:spLocks noChangeArrowheads="1"/>
          </p:cNvSpPr>
          <p:nvPr/>
        </p:nvSpPr>
        <p:spPr bwMode="auto">
          <a:xfrm>
            <a:off x="5572125" y="6143625"/>
            <a:ext cx="3224213" cy="169863"/>
          </a:xfrm>
          <a:prstGeom prst="rect">
            <a:avLst/>
          </a:prstGeom>
          <a:noFill/>
          <a:ln w="9525">
            <a:noFill/>
            <a:miter lim="800000"/>
            <a:headEnd/>
            <a:tailEnd/>
          </a:ln>
        </p:spPr>
        <p:txBody>
          <a:bodyPr wrap="none" lIns="0" tIns="0" rIns="0" bIns="0">
            <a:spAutoFit/>
          </a:bodyPr>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100">
                <a:solidFill>
                  <a:srgbClr val="000000"/>
                </a:solidFill>
                <a:cs typeface="Arial" pitchFamily="34" charset="0"/>
              </a:rPr>
              <a:t>Okhubo et al. </a:t>
            </a:r>
            <a:r>
              <a:rPr lang="en-CA" sz="1100" i="1">
                <a:solidFill>
                  <a:srgbClr val="000000"/>
                </a:solidFill>
                <a:cs typeface="Arial" pitchFamily="34" charset="0"/>
              </a:rPr>
              <a:t>J. Am. Coll. Cardiol. </a:t>
            </a:r>
            <a:r>
              <a:rPr lang="en-CA" sz="1100">
                <a:solidFill>
                  <a:srgbClr val="000000"/>
                </a:solidFill>
                <a:cs typeface="Arial" pitchFamily="34" charset="0"/>
              </a:rPr>
              <a:t>2005;46;508-515</a:t>
            </a:r>
            <a:endParaRPr lang="en-US" sz="1100">
              <a:solidFill>
                <a:srgbClr val="000000"/>
              </a:solidFill>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tr-TR" smtClean="0"/>
          </a:p>
        </p:txBody>
      </p:sp>
      <p:sp>
        <p:nvSpPr>
          <p:cNvPr id="47107" name="Rectangle 3"/>
          <p:cNvSpPr>
            <a:spLocks noGrp="1" noChangeArrowheads="1"/>
          </p:cNvSpPr>
          <p:nvPr>
            <p:ph type="body" idx="1"/>
          </p:nvPr>
        </p:nvSpPr>
        <p:spPr>
          <a:xfrm>
            <a:off x="1116013" y="1628775"/>
            <a:ext cx="7570787" cy="4210050"/>
          </a:xfrm>
          <a:noFill/>
        </p:spPr>
        <p:txBody>
          <a:bodyPr/>
          <a:lstStyle/>
          <a:p>
            <a:pPr eaLnBrk="1" hangingPunct="1">
              <a:lnSpc>
                <a:spcPct val="80000"/>
              </a:lnSpc>
            </a:pPr>
            <a:endParaRPr lang="tr-TR" sz="2400" smtClean="0"/>
          </a:p>
          <a:p>
            <a:pPr eaLnBrk="1" hangingPunct="1">
              <a:lnSpc>
                <a:spcPct val="80000"/>
              </a:lnSpc>
              <a:buFontTx/>
              <a:buNone/>
            </a:pPr>
            <a:r>
              <a:rPr lang="tr-TR" sz="2400" smtClean="0">
                <a:solidFill>
                  <a:schemeClr val="bg1"/>
                </a:solidFill>
              </a:rPr>
              <a:t>	</a:t>
            </a:r>
            <a:r>
              <a:rPr lang="tr-TR" sz="2400" smtClean="0"/>
              <a:t>Dört temel amaç vardır:</a:t>
            </a:r>
          </a:p>
          <a:p>
            <a:pPr eaLnBrk="1" hangingPunct="1">
              <a:lnSpc>
                <a:spcPct val="80000"/>
              </a:lnSpc>
              <a:buFontTx/>
              <a:buNone/>
            </a:pPr>
            <a:endParaRPr lang="tr-TR" sz="2400" smtClean="0">
              <a:solidFill>
                <a:schemeClr val="bg1"/>
              </a:solidFill>
            </a:endParaRPr>
          </a:p>
          <a:p>
            <a:pPr eaLnBrk="1" hangingPunct="1">
              <a:lnSpc>
                <a:spcPct val="80000"/>
              </a:lnSpc>
              <a:buFontTx/>
              <a:buNone/>
            </a:pPr>
            <a:r>
              <a:rPr lang="tr-TR" sz="2400" smtClean="0">
                <a:solidFill>
                  <a:schemeClr val="bg1"/>
                </a:solidFill>
              </a:rPr>
              <a:t>    </a:t>
            </a:r>
            <a:r>
              <a:rPr lang="tr-TR" sz="2000" smtClean="0"/>
              <a:t>1.</a:t>
            </a:r>
            <a:r>
              <a:rPr lang="tr-TR" sz="2000" smtClean="0">
                <a:solidFill>
                  <a:schemeClr val="bg1"/>
                </a:solidFill>
              </a:rPr>
              <a:t>Kronik bir kan basıncı yüksekliği olduğunu doğrulamak   	ve bunun ne düzeyde olduğunu belirlemek</a:t>
            </a:r>
          </a:p>
          <a:p>
            <a:pPr eaLnBrk="1" hangingPunct="1">
              <a:lnSpc>
                <a:spcPct val="80000"/>
              </a:lnSpc>
              <a:buFontTx/>
              <a:buNone/>
            </a:pPr>
            <a:endParaRPr lang="tr-TR" sz="2000" smtClean="0">
              <a:solidFill>
                <a:srgbClr val="990000"/>
              </a:solidFill>
            </a:endParaRPr>
          </a:p>
          <a:p>
            <a:pPr eaLnBrk="1" hangingPunct="1">
              <a:lnSpc>
                <a:spcPct val="80000"/>
              </a:lnSpc>
              <a:buFontTx/>
              <a:buNone/>
            </a:pPr>
            <a:r>
              <a:rPr lang="tr-TR" sz="2000" smtClean="0">
                <a:solidFill>
                  <a:srgbClr val="990000"/>
                </a:solidFill>
              </a:rPr>
              <a:t>    2. Sekonder hipertansiyon varlığını araştırmak</a:t>
            </a:r>
          </a:p>
          <a:p>
            <a:pPr eaLnBrk="1" hangingPunct="1">
              <a:lnSpc>
                <a:spcPct val="80000"/>
              </a:lnSpc>
              <a:buFontTx/>
              <a:buNone/>
            </a:pPr>
            <a:endParaRPr lang="tr-TR" sz="2000" smtClean="0">
              <a:solidFill>
                <a:srgbClr val="990000"/>
              </a:solidFill>
            </a:endParaRPr>
          </a:p>
          <a:p>
            <a:pPr eaLnBrk="1" hangingPunct="1">
              <a:lnSpc>
                <a:spcPct val="80000"/>
              </a:lnSpc>
              <a:buFontTx/>
              <a:buNone/>
            </a:pPr>
            <a:r>
              <a:rPr lang="tr-TR" sz="2000" smtClean="0">
                <a:solidFill>
                  <a:srgbClr val="990000"/>
                </a:solidFill>
              </a:rPr>
              <a:t>    3. Hedef organ hasarının varlığını ve yaygınlığını belirlemek</a:t>
            </a:r>
          </a:p>
          <a:p>
            <a:pPr eaLnBrk="1" hangingPunct="1">
              <a:lnSpc>
                <a:spcPct val="80000"/>
              </a:lnSpc>
              <a:buFontTx/>
              <a:buNone/>
            </a:pPr>
            <a:endParaRPr lang="tr-TR" sz="2000" smtClean="0">
              <a:solidFill>
                <a:srgbClr val="990000"/>
              </a:solidFill>
            </a:endParaRPr>
          </a:p>
          <a:p>
            <a:pPr eaLnBrk="1" hangingPunct="1">
              <a:lnSpc>
                <a:spcPct val="80000"/>
              </a:lnSpc>
              <a:buFontTx/>
              <a:buNone/>
            </a:pPr>
            <a:r>
              <a:rPr lang="tr-TR" sz="2000" smtClean="0">
                <a:solidFill>
                  <a:srgbClr val="990000"/>
                </a:solidFill>
              </a:rPr>
              <a:t>    4. Prognozu ve tedavi seçimini etkileyebilecek diğer 	kardiyovasküler risk faktörlerini ve eşlik eden klinik 	durumları belirlemek</a:t>
            </a:r>
            <a:endParaRPr lang="en-US" sz="2000" smtClean="0">
              <a:solidFill>
                <a:srgbClr val="990000"/>
              </a:solidFill>
            </a:endParaRPr>
          </a:p>
          <a:p>
            <a:pPr eaLnBrk="1" hangingPunct="1">
              <a:lnSpc>
                <a:spcPct val="80000"/>
              </a:lnSpc>
              <a:buFontTx/>
              <a:buNone/>
            </a:pPr>
            <a:endParaRPr lang="tr-TR" sz="2000" smtClean="0">
              <a:solidFill>
                <a:srgbClr val="990000"/>
              </a:solidFill>
            </a:endParaRPr>
          </a:p>
        </p:txBody>
      </p:sp>
      <p:pic>
        <p:nvPicPr>
          <p:cNvPr id="47108" name="Picture 4"/>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ChangeArrowheads="1"/>
          </p:cNvSpPr>
          <p:nvPr/>
        </p:nvSpPr>
        <p:spPr bwMode="auto">
          <a:xfrm>
            <a:off x="214313" y="285750"/>
            <a:ext cx="8697912" cy="935038"/>
          </a:xfrm>
          <a:prstGeom prst="rect">
            <a:avLst/>
          </a:prstGeom>
          <a:noFill/>
          <a:ln w="9525">
            <a:noFill/>
            <a:miter lim="800000"/>
            <a:headEnd/>
            <a:tailEnd/>
          </a:ln>
        </p:spPr>
        <p:txBody>
          <a:bodyPr anchor="ctr"/>
          <a:lstStyle/>
          <a:p>
            <a:pPr algn="ctr" fontAlgn="auto">
              <a:lnSpc>
                <a:spcPct val="95000"/>
              </a:lnSpc>
              <a:spcBef>
                <a:spcPts val="0"/>
              </a:spcBef>
              <a:spcAft>
                <a:spcPts val="0"/>
              </a:spcAft>
              <a:defRPr/>
            </a:pPr>
            <a:r>
              <a:rPr lang="tr-TR" sz="4000" dirty="0" smtClean="0">
                <a:solidFill>
                  <a:srgbClr val="990000"/>
                </a:solidFill>
                <a:latin typeface="Calibri" pitchFamily="34" charset="0"/>
              </a:rPr>
              <a:t>Kan basıncı yüksek saptanan hastanın </a:t>
            </a:r>
            <a:r>
              <a:rPr lang="tr-TR" sz="4000" dirty="0">
                <a:solidFill>
                  <a:srgbClr val="990000"/>
                </a:solidFill>
                <a:latin typeface="Calibri" pitchFamily="34" charset="0"/>
              </a:rPr>
              <a:t>değerlendirilmesi</a:t>
            </a:r>
          </a:p>
        </p:txBody>
      </p:sp>
      <p:sp>
        <p:nvSpPr>
          <p:cNvPr id="1556483" name="Text Box 3"/>
          <p:cNvSpPr txBox="1">
            <a:spLocks noChangeArrowheads="1"/>
          </p:cNvSpPr>
          <p:nvPr/>
        </p:nvSpPr>
        <p:spPr bwMode="auto">
          <a:xfrm>
            <a:off x="1552575" y="4508500"/>
            <a:ext cx="5635625" cy="384175"/>
          </a:xfrm>
          <a:prstGeom prst="rect">
            <a:avLst/>
          </a:prstGeom>
          <a:solidFill>
            <a:schemeClr val="accent6">
              <a:lumMod val="20000"/>
              <a:lumOff val="80000"/>
            </a:schemeClr>
          </a:soli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1. Hipertansiyonun </a:t>
            </a:r>
            <a:r>
              <a:rPr lang="tr-TR" sz="2000" b="1" dirty="0" err="1">
                <a:solidFill>
                  <a:schemeClr val="accent2"/>
                </a:solidFill>
                <a:latin typeface="+mn-lt"/>
              </a:rPr>
              <a:t>etyolojisinin</a:t>
            </a:r>
            <a:r>
              <a:rPr lang="tr-TR" sz="2000" b="1" dirty="0">
                <a:solidFill>
                  <a:schemeClr val="accent2"/>
                </a:solidFill>
                <a:latin typeface="+mn-lt"/>
              </a:rPr>
              <a:t> araştırılması</a:t>
            </a:r>
          </a:p>
        </p:txBody>
      </p:sp>
      <p:sp>
        <p:nvSpPr>
          <p:cNvPr id="1556484" name="Text Box 4"/>
          <p:cNvSpPr txBox="1">
            <a:spLocks noChangeArrowheads="1"/>
          </p:cNvSpPr>
          <p:nvPr/>
        </p:nvSpPr>
        <p:spPr bwMode="auto">
          <a:xfrm>
            <a:off x="1546225" y="5013325"/>
            <a:ext cx="6345238" cy="698500"/>
          </a:xfrm>
          <a:prstGeom prst="rect">
            <a:avLst/>
          </a:prstGeom>
          <a:solidFill>
            <a:schemeClr val="accent6">
              <a:lumMod val="20000"/>
              <a:lumOff val="80000"/>
            </a:schemeClr>
          </a:soli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2. Hedef organ hasarının varlığının ve yaygınlığının</a:t>
            </a:r>
          </a:p>
          <a:p>
            <a:pPr fontAlgn="auto">
              <a:lnSpc>
                <a:spcPct val="95000"/>
              </a:lnSpc>
              <a:spcBef>
                <a:spcPts val="0"/>
              </a:spcBef>
              <a:spcAft>
                <a:spcPts val="0"/>
              </a:spcAft>
              <a:defRPr/>
            </a:pPr>
            <a:r>
              <a:rPr lang="tr-TR" sz="2000" b="1" dirty="0">
                <a:solidFill>
                  <a:schemeClr val="accent2"/>
                </a:solidFill>
                <a:latin typeface="+mn-lt"/>
              </a:rPr>
              <a:t>    değerlendirilmesi</a:t>
            </a:r>
          </a:p>
        </p:txBody>
      </p:sp>
      <p:sp>
        <p:nvSpPr>
          <p:cNvPr id="1556485" name="Text Box 5"/>
          <p:cNvSpPr txBox="1">
            <a:spLocks noChangeArrowheads="1"/>
          </p:cNvSpPr>
          <p:nvPr/>
        </p:nvSpPr>
        <p:spPr bwMode="auto">
          <a:xfrm>
            <a:off x="1546225" y="5826125"/>
            <a:ext cx="6469063" cy="698500"/>
          </a:xfrm>
          <a:prstGeom prst="rect">
            <a:avLst/>
          </a:prstGeom>
          <a:solidFill>
            <a:schemeClr val="accent6">
              <a:lumMod val="20000"/>
              <a:lumOff val="80000"/>
            </a:schemeClr>
          </a:soli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3. Diğer </a:t>
            </a:r>
            <a:r>
              <a:rPr lang="tr-TR" sz="2000" b="1" dirty="0" err="1">
                <a:solidFill>
                  <a:schemeClr val="accent2"/>
                </a:solidFill>
                <a:latin typeface="+mn-lt"/>
              </a:rPr>
              <a:t>kardiyovasküler</a:t>
            </a:r>
            <a:r>
              <a:rPr lang="tr-TR" sz="2000" b="1" dirty="0">
                <a:solidFill>
                  <a:schemeClr val="accent2"/>
                </a:solidFill>
                <a:latin typeface="+mn-lt"/>
              </a:rPr>
              <a:t> risk faktörleri ile eşlik eden</a:t>
            </a:r>
          </a:p>
          <a:p>
            <a:pPr fontAlgn="auto">
              <a:lnSpc>
                <a:spcPct val="95000"/>
              </a:lnSpc>
              <a:spcBef>
                <a:spcPts val="0"/>
              </a:spcBef>
              <a:spcAft>
                <a:spcPts val="0"/>
              </a:spcAft>
              <a:defRPr/>
            </a:pPr>
            <a:r>
              <a:rPr lang="tr-TR" sz="2000" b="1" dirty="0">
                <a:solidFill>
                  <a:schemeClr val="accent2"/>
                </a:solidFill>
                <a:latin typeface="+mn-lt"/>
              </a:rPr>
              <a:t>    hastalıkların araştırılması</a:t>
            </a:r>
          </a:p>
        </p:txBody>
      </p:sp>
      <p:sp>
        <p:nvSpPr>
          <p:cNvPr id="1556486" name="Text Box 6"/>
          <p:cNvSpPr txBox="1">
            <a:spLocks noChangeArrowheads="1"/>
          </p:cNvSpPr>
          <p:nvPr/>
        </p:nvSpPr>
        <p:spPr bwMode="auto">
          <a:xfrm>
            <a:off x="2051720" y="2636912"/>
            <a:ext cx="4893519" cy="1144929"/>
          </a:xfrm>
          <a:prstGeom prst="rect">
            <a:avLst/>
          </a:prstGeom>
          <a:solidFill>
            <a:schemeClr val="bg2">
              <a:lumMod val="60000"/>
              <a:lumOff val="40000"/>
            </a:schemeClr>
          </a:solidFill>
          <a:ln w="19050">
            <a:solidFill>
              <a:schemeClr val="accent6">
                <a:lumMod val="75000"/>
              </a:schemeClr>
            </a:solidFill>
            <a:miter lim="800000"/>
            <a:headEnd/>
            <a:tailEnd/>
          </a:ln>
          <a:effectLst/>
        </p:spPr>
        <p:txBody>
          <a:bodyPr wrap="none">
            <a:spAutoFit/>
          </a:bodyPr>
          <a:lstStyle/>
          <a:p>
            <a:pPr algn="ctr" fontAlgn="auto">
              <a:lnSpc>
                <a:spcPct val="95000"/>
              </a:lnSpc>
              <a:spcBef>
                <a:spcPts val="0"/>
              </a:spcBef>
              <a:spcAft>
                <a:spcPts val="0"/>
              </a:spcAft>
              <a:defRPr/>
            </a:pPr>
            <a:r>
              <a:rPr lang="tr-TR" sz="2400" b="1" dirty="0">
                <a:solidFill>
                  <a:schemeClr val="bg2">
                    <a:lumMod val="50000"/>
                  </a:schemeClr>
                </a:solidFill>
                <a:latin typeface="+mn-lt"/>
              </a:rPr>
              <a:t>ANAMNEZ</a:t>
            </a:r>
          </a:p>
          <a:p>
            <a:pPr algn="ctr" fontAlgn="auto">
              <a:lnSpc>
                <a:spcPct val="95000"/>
              </a:lnSpc>
              <a:spcBef>
                <a:spcPts val="0"/>
              </a:spcBef>
              <a:spcAft>
                <a:spcPts val="0"/>
              </a:spcAft>
              <a:defRPr/>
            </a:pPr>
            <a:r>
              <a:rPr lang="tr-TR" sz="2400" b="1" dirty="0">
                <a:solidFill>
                  <a:schemeClr val="bg2">
                    <a:lumMod val="50000"/>
                  </a:schemeClr>
                </a:solidFill>
                <a:latin typeface="+mn-lt"/>
              </a:rPr>
              <a:t>FİZİK MUAYENE</a:t>
            </a:r>
          </a:p>
          <a:p>
            <a:pPr algn="ctr" fontAlgn="auto">
              <a:lnSpc>
                <a:spcPct val="95000"/>
              </a:lnSpc>
              <a:spcBef>
                <a:spcPts val="0"/>
              </a:spcBef>
              <a:spcAft>
                <a:spcPts val="0"/>
              </a:spcAft>
              <a:defRPr/>
            </a:pPr>
            <a:r>
              <a:rPr lang="tr-TR" sz="2400" b="1" dirty="0">
                <a:solidFill>
                  <a:schemeClr val="bg2">
                    <a:lumMod val="50000"/>
                  </a:schemeClr>
                </a:solidFill>
                <a:latin typeface="+mn-lt"/>
              </a:rPr>
              <a:t>LABORATUVAR İNCELEMELERİ</a:t>
            </a:r>
          </a:p>
        </p:txBody>
      </p:sp>
      <p:sp>
        <p:nvSpPr>
          <p:cNvPr id="22535" name="AutoShape 7"/>
          <p:cNvSpPr>
            <a:spLocks noChangeArrowheads="1"/>
          </p:cNvSpPr>
          <p:nvPr/>
        </p:nvSpPr>
        <p:spPr bwMode="auto">
          <a:xfrm>
            <a:off x="2051720" y="3789040"/>
            <a:ext cx="4929188" cy="431800"/>
          </a:xfrm>
          <a:prstGeom prst="downArrow">
            <a:avLst>
              <a:gd name="adj1" fmla="val 50000"/>
              <a:gd name="adj2" fmla="val 25000"/>
            </a:avLst>
          </a:prstGeom>
          <a:solidFill>
            <a:schemeClr val="accent3"/>
          </a:solidFill>
          <a:ln w="38100">
            <a:solidFill>
              <a:schemeClr val="accent2">
                <a:lumMod val="75000"/>
              </a:schemeClr>
            </a:solidFill>
            <a:miter lim="800000"/>
            <a:headEnd/>
            <a:tailEnd/>
          </a:ln>
        </p:spPr>
        <p:txBody>
          <a:bodyPr wrap="none" anchor="ctr"/>
          <a:lstStyle/>
          <a:p>
            <a:pPr>
              <a:defRPr/>
            </a:pPr>
            <a:endParaRPr lang="tr-TR" sz="1200" b="1">
              <a:latin typeface="Calibri" pitchFamily="34" charset="0"/>
            </a:endParaRPr>
          </a:p>
        </p:txBody>
      </p:sp>
      <p:sp>
        <p:nvSpPr>
          <p:cNvPr id="1556488" name="Text Box 8"/>
          <p:cNvSpPr txBox="1">
            <a:spLocks noChangeArrowheads="1"/>
          </p:cNvSpPr>
          <p:nvPr/>
        </p:nvSpPr>
        <p:spPr bwMode="auto">
          <a:xfrm>
            <a:off x="827584" y="1340768"/>
            <a:ext cx="7477125" cy="698500"/>
          </a:xfrm>
          <a:prstGeom prst="rect">
            <a:avLst/>
          </a:prstGeom>
          <a:solidFill>
            <a:schemeClr val="bg2">
              <a:lumMod val="40000"/>
              <a:lumOff val="60000"/>
            </a:schemeClr>
          </a:solidFill>
          <a:ln w="28575">
            <a:solidFill>
              <a:schemeClr val="bg2">
                <a:lumMod val="60000"/>
                <a:lumOff val="40000"/>
              </a:schemeClr>
            </a:solidFill>
            <a:miter lim="800000"/>
            <a:headEnd/>
            <a:tailEnd/>
          </a:ln>
          <a:effectLst/>
        </p:spPr>
        <p:txBody>
          <a:bodyPr wrap="none">
            <a:spAutoFit/>
          </a:bodyPr>
          <a:lstStyle/>
          <a:p>
            <a:pPr algn="ctr" fontAlgn="auto">
              <a:lnSpc>
                <a:spcPct val="95000"/>
              </a:lnSpc>
              <a:spcBef>
                <a:spcPts val="0"/>
              </a:spcBef>
              <a:spcAft>
                <a:spcPts val="0"/>
              </a:spcAft>
              <a:defRPr/>
            </a:pPr>
            <a:r>
              <a:rPr lang="tr-TR" sz="2000" b="1" dirty="0">
                <a:solidFill>
                  <a:schemeClr val="bg2">
                    <a:lumMod val="50000"/>
                  </a:schemeClr>
                </a:solidFill>
                <a:latin typeface="+mn-lt"/>
              </a:rPr>
              <a:t>Kronik kan basıncı yüksekliğinin doğrulanması ve düzeyinin</a:t>
            </a:r>
          </a:p>
          <a:p>
            <a:pPr algn="ctr" fontAlgn="auto">
              <a:lnSpc>
                <a:spcPct val="95000"/>
              </a:lnSpc>
              <a:spcBef>
                <a:spcPts val="0"/>
              </a:spcBef>
              <a:spcAft>
                <a:spcPts val="0"/>
              </a:spcAft>
              <a:defRPr/>
            </a:pPr>
            <a:r>
              <a:rPr lang="tr-TR" sz="2000" b="1" dirty="0">
                <a:solidFill>
                  <a:schemeClr val="bg2">
                    <a:lumMod val="50000"/>
                  </a:schemeClr>
                </a:solidFill>
                <a:latin typeface="+mn-lt"/>
              </a:rPr>
              <a:t>belirlenmesi </a:t>
            </a:r>
          </a:p>
        </p:txBody>
      </p:sp>
      <p:sp>
        <p:nvSpPr>
          <p:cNvPr id="17417" name="AutoShape 9"/>
          <p:cNvSpPr>
            <a:spLocks noChangeArrowheads="1"/>
          </p:cNvSpPr>
          <p:nvPr/>
        </p:nvSpPr>
        <p:spPr bwMode="auto">
          <a:xfrm>
            <a:off x="3923928" y="2060848"/>
            <a:ext cx="1080120" cy="503808"/>
          </a:xfrm>
          <a:prstGeom prst="downArrow">
            <a:avLst>
              <a:gd name="adj1" fmla="val 50000"/>
              <a:gd name="adj2" fmla="val 25000"/>
            </a:avLst>
          </a:prstGeom>
          <a:solidFill>
            <a:schemeClr val="bg1"/>
          </a:solidFill>
          <a:ln w="28575">
            <a:solidFill>
              <a:schemeClr val="accent2">
                <a:lumMod val="75000"/>
              </a:schemeClr>
            </a:solidFill>
            <a:miter lim="800000"/>
            <a:headEnd/>
            <a:tailEnd/>
          </a:ln>
        </p:spPr>
        <p:txBody>
          <a:bodyPr wrap="none" anchor="ctr"/>
          <a:lstStyle/>
          <a:p>
            <a:endParaRPr lang="tr-TR" sz="1200" b="1">
              <a:latin typeface="Calibri" pitchFamily="34" charset="0"/>
            </a:endParaRPr>
          </a:p>
        </p:txBody>
      </p:sp>
    </p:spTree>
  </p:cSld>
  <p:clrMapOvr>
    <a:masterClrMapping/>
  </p:clrMapOvr>
  <p:transition>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C00000"/>
                </a:solidFill>
              </a:rPr>
              <a:t>Değerlendirmenin amaçları</a:t>
            </a:r>
            <a:endParaRPr lang="tr-TR" dirty="0">
              <a:solidFill>
                <a:srgbClr val="C00000"/>
              </a:solidFill>
            </a:endParaRPr>
          </a:p>
        </p:txBody>
      </p:sp>
      <p:graphicFrame>
        <p:nvGraphicFramePr>
          <p:cNvPr id="5" name="4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p:cNvPicPr>
            <a:picLocks noChangeAspect="1" noChangeArrowheads="1"/>
          </p:cNvPicPr>
          <p:nvPr/>
        </p:nvPicPr>
        <p:blipFill>
          <a:blip r:embed="rId7"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455613"/>
            <a:ext cx="8229600" cy="962025"/>
          </a:xfrm>
        </p:spPr>
        <p:txBody>
          <a:bodyPr/>
          <a:lstStyle/>
          <a:p>
            <a:pPr eaLnBrk="1" hangingPunct="1"/>
            <a:r>
              <a:rPr lang="tr-TR" sz="3600" dirty="0" err="1" smtClean="0">
                <a:solidFill>
                  <a:srgbClr val="990000"/>
                </a:solidFill>
              </a:rPr>
              <a:t>Etyoloji</a:t>
            </a:r>
            <a:endParaRPr lang="en-US" sz="3600" dirty="0" smtClean="0">
              <a:solidFill>
                <a:srgbClr val="990000"/>
              </a:solidFill>
            </a:endParaRPr>
          </a:p>
        </p:txBody>
      </p:sp>
      <p:graphicFrame>
        <p:nvGraphicFramePr>
          <p:cNvPr id="5" name="4 Grafik"/>
          <p:cNvGraphicFramePr/>
          <p:nvPr/>
        </p:nvGraphicFramePr>
        <p:xfrm>
          <a:off x="1115616" y="1988840"/>
          <a:ext cx="2808312" cy="3847976"/>
        </p:xfrm>
        <a:graphic>
          <a:graphicData uri="http://schemas.openxmlformats.org/drawingml/2006/chart">
            <c:chart xmlns:c="http://schemas.openxmlformats.org/drawingml/2006/chart" xmlns:r="http://schemas.openxmlformats.org/officeDocument/2006/relationships" r:id="rId3"/>
          </a:graphicData>
        </a:graphic>
      </p:graphicFrame>
      <p:sp>
        <p:nvSpPr>
          <p:cNvPr id="10" name="9 Dikdörtgen"/>
          <p:cNvSpPr/>
          <p:nvPr/>
        </p:nvSpPr>
        <p:spPr>
          <a:xfrm>
            <a:off x="4572000" y="3717032"/>
            <a:ext cx="576064" cy="1512168"/>
          </a:xfrm>
          <a:prstGeom prst="rect">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Dikdörtgen"/>
          <p:cNvSpPr/>
          <p:nvPr/>
        </p:nvSpPr>
        <p:spPr>
          <a:xfrm>
            <a:off x="4572000" y="3212976"/>
            <a:ext cx="576064" cy="504056"/>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Dikdörtgen"/>
          <p:cNvSpPr/>
          <p:nvPr/>
        </p:nvSpPr>
        <p:spPr>
          <a:xfrm>
            <a:off x="4572000" y="2708920"/>
            <a:ext cx="576064" cy="5040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Metin kutusu"/>
          <p:cNvSpPr txBox="1"/>
          <p:nvPr/>
        </p:nvSpPr>
        <p:spPr>
          <a:xfrm>
            <a:off x="5796136" y="4221088"/>
            <a:ext cx="2252540" cy="400110"/>
          </a:xfrm>
          <a:prstGeom prst="rect">
            <a:avLst/>
          </a:prstGeom>
          <a:noFill/>
        </p:spPr>
        <p:txBody>
          <a:bodyPr wrap="none" rtlCol="0">
            <a:spAutoFit/>
          </a:bodyPr>
          <a:lstStyle/>
          <a:p>
            <a:r>
              <a:rPr lang="tr-TR" sz="2000" dirty="0" smtClean="0"/>
              <a:t> </a:t>
            </a:r>
            <a:r>
              <a:rPr lang="tr-TR" sz="2000" dirty="0" err="1" smtClean="0"/>
              <a:t>Renal</a:t>
            </a:r>
            <a:r>
              <a:rPr lang="tr-TR" sz="2000" dirty="0" smtClean="0"/>
              <a:t> </a:t>
            </a:r>
            <a:r>
              <a:rPr lang="tr-TR" sz="2000" dirty="0" err="1" smtClean="0"/>
              <a:t>parankimal</a:t>
            </a:r>
            <a:endParaRPr lang="tr-TR" sz="2000" dirty="0"/>
          </a:p>
        </p:txBody>
      </p:sp>
      <p:sp>
        <p:nvSpPr>
          <p:cNvPr id="14" name="13 Metin kutusu"/>
          <p:cNvSpPr txBox="1"/>
          <p:nvPr/>
        </p:nvSpPr>
        <p:spPr>
          <a:xfrm>
            <a:off x="5796136" y="3284984"/>
            <a:ext cx="1952779" cy="400110"/>
          </a:xfrm>
          <a:prstGeom prst="rect">
            <a:avLst/>
          </a:prstGeom>
          <a:noFill/>
        </p:spPr>
        <p:txBody>
          <a:bodyPr wrap="none" rtlCol="0">
            <a:spAutoFit/>
          </a:bodyPr>
          <a:lstStyle/>
          <a:p>
            <a:r>
              <a:rPr lang="tr-TR" sz="2000" dirty="0" smtClean="0"/>
              <a:t> </a:t>
            </a:r>
            <a:r>
              <a:rPr lang="tr-TR" sz="2000" dirty="0" err="1" smtClean="0"/>
              <a:t>Renal</a:t>
            </a:r>
            <a:r>
              <a:rPr lang="tr-TR" sz="2000" dirty="0" smtClean="0"/>
              <a:t> </a:t>
            </a:r>
            <a:r>
              <a:rPr lang="tr-TR" sz="2000" dirty="0" err="1" smtClean="0"/>
              <a:t>vasküler</a:t>
            </a:r>
            <a:endParaRPr lang="tr-TR" sz="2000" dirty="0"/>
          </a:p>
        </p:txBody>
      </p:sp>
      <p:sp>
        <p:nvSpPr>
          <p:cNvPr id="15" name="14 Metin kutusu"/>
          <p:cNvSpPr txBox="1"/>
          <p:nvPr/>
        </p:nvSpPr>
        <p:spPr>
          <a:xfrm>
            <a:off x="5767755" y="2780928"/>
            <a:ext cx="3376245" cy="400110"/>
          </a:xfrm>
          <a:prstGeom prst="rect">
            <a:avLst/>
          </a:prstGeom>
          <a:noFill/>
        </p:spPr>
        <p:txBody>
          <a:bodyPr wrap="none" rtlCol="0">
            <a:spAutoFit/>
          </a:bodyPr>
          <a:lstStyle/>
          <a:p>
            <a:r>
              <a:rPr lang="tr-TR" sz="2000" dirty="0" smtClean="0"/>
              <a:t> Diğer: </a:t>
            </a:r>
            <a:r>
              <a:rPr lang="tr-TR" sz="1400" dirty="0" smtClean="0"/>
              <a:t>endokrin,uyku </a:t>
            </a:r>
            <a:r>
              <a:rPr lang="tr-TR" sz="1400" dirty="0" err="1" smtClean="0"/>
              <a:t>apne</a:t>
            </a:r>
            <a:r>
              <a:rPr lang="tr-TR" sz="1400" dirty="0" smtClean="0"/>
              <a:t>, </a:t>
            </a:r>
            <a:r>
              <a:rPr lang="tr-TR" sz="1400" dirty="0" err="1" smtClean="0"/>
              <a:t>aotr</a:t>
            </a:r>
            <a:r>
              <a:rPr lang="tr-TR" sz="1400" dirty="0" smtClean="0"/>
              <a:t> </a:t>
            </a:r>
            <a:r>
              <a:rPr lang="tr-TR" sz="1400" dirty="0" err="1" smtClean="0"/>
              <a:t>koar</a:t>
            </a:r>
            <a:endParaRPr lang="tr-TR" sz="1400" dirty="0"/>
          </a:p>
        </p:txBody>
      </p:sp>
      <p:sp>
        <p:nvSpPr>
          <p:cNvPr id="16" name="15 Metin kutusu"/>
          <p:cNvSpPr txBox="1"/>
          <p:nvPr/>
        </p:nvSpPr>
        <p:spPr>
          <a:xfrm>
            <a:off x="5148064" y="4221088"/>
            <a:ext cx="768159" cy="400110"/>
          </a:xfrm>
          <a:prstGeom prst="rect">
            <a:avLst/>
          </a:prstGeom>
          <a:noFill/>
        </p:spPr>
        <p:txBody>
          <a:bodyPr wrap="none" rtlCol="0">
            <a:spAutoFit/>
          </a:bodyPr>
          <a:lstStyle/>
          <a:p>
            <a:r>
              <a:rPr lang="tr-TR" sz="2000" dirty="0" smtClean="0">
                <a:solidFill>
                  <a:schemeClr val="accent1">
                    <a:lumMod val="25000"/>
                  </a:schemeClr>
                </a:solidFill>
              </a:rPr>
              <a:t>% 60</a:t>
            </a:r>
            <a:endParaRPr lang="tr-TR" sz="2000" dirty="0">
              <a:solidFill>
                <a:schemeClr val="accent1">
                  <a:lumMod val="25000"/>
                </a:schemeClr>
              </a:solidFill>
            </a:endParaRPr>
          </a:p>
        </p:txBody>
      </p:sp>
      <p:sp>
        <p:nvSpPr>
          <p:cNvPr id="18" name="17 Metin kutusu"/>
          <p:cNvSpPr txBox="1"/>
          <p:nvPr/>
        </p:nvSpPr>
        <p:spPr>
          <a:xfrm>
            <a:off x="5148064" y="3284984"/>
            <a:ext cx="768159" cy="400110"/>
          </a:xfrm>
          <a:prstGeom prst="rect">
            <a:avLst/>
          </a:prstGeom>
          <a:noFill/>
        </p:spPr>
        <p:txBody>
          <a:bodyPr wrap="none" rtlCol="0">
            <a:spAutoFit/>
          </a:bodyPr>
          <a:lstStyle/>
          <a:p>
            <a:r>
              <a:rPr lang="tr-TR" sz="2000" dirty="0" smtClean="0">
                <a:solidFill>
                  <a:schemeClr val="accent1">
                    <a:lumMod val="25000"/>
                  </a:schemeClr>
                </a:solidFill>
              </a:rPr>
              <a:t>% 20</a:t>
            </a:r>
            <a:endParaRPr lang="tr-TR" sz="2000" dirty="0">
              <a:solidFill>
                <a:schemeClr val="accent1">
                  <a:lumMod val="25000"/>
                </a:schemeClr>
              </a:solidFill>
            </a:endParaRPr>
          </a:p>
        </p:txBody>
      </p:sp>
      <p:sp>
        <p:nvSpPr>
          <p:cNvPr id="19" name="18 Metin kutusu"/>
          <p:cNvSpPr txBox="1"/>
          <p:nvPr/>
        </p:nvSpPr>
        <p:spPr>
          <a:xfrm>
            <a:off x="5148064" y="2780928"/>
            <a:ext cx="768159" cy="400110"/>
          </a:xfrm>
          <a:prstGeom prst="rect">
            <a:avLst/>
          </a:prstGeom>
          <a:noFill/>
        </p:spPr>
        <p:txBody>
          <a:bodyPr wrap="none" rtlCol="0">
            <a:spAutoFit/>
          </a:bodyPr>
          <a:lstStyle/>
          <a:p>
            <a:r>
              <a:rPr lang="tr-TR" sz="2000" dirty="0" smtClean="0">
                <a:solidFill>
                  <a:schemeClr val="accent1">
                    <a:lumMod val="25000"/>
                  </a:schemeClr>
                </a:solidFill>
              </a:rPr>
              <a:t>% 20</a:t>
            </a:r>
            <a:endParaRPr lang="tr-TR" sz="2000" dirty="0">
              <a:solidFill>
                <a:schemeClr val="accent1">
                  <a:lumMod val="25000"/>
                </a:schemeClr>
              </a:solidFill>
            </a:endParaRPr>
          </a:p>
        </p:txBody>
      </p:sp>
      <p:sp>
        <p:nvSpPr>
          <p:cNvPr id="20" name="19 Metin kutusu"/>
          <p:cNvSpPr txBox="1"/>
          <p:nvPr/>
        </p:nvSpPr>
        <p:spPr>
          <a:xfrm>
            <a:off x="251520" y="4869160"/>
            <a:ext cx="1774845" cy="369332"/>
          </a:xfrm>
          <a:prstGeom prst="rect">
            <a:avLst/>
          </a:prstGeom>
          <a:noFill/>
        </p:spPr>
        <p:txBody>
          <a:bodyPr wrap="none" rtlCol="0">
            <a:spAutoFit/>
          </a:bodyPr>
          <a:lstStyle/>
          <a:p>
            <a:r>
              <a:rPr lang="tr-TR" b="1" dirty="0" err="1" smtClean="0">
                <a:solidFill>
                  <a:schemeClr val="accent1">
                    <a:lumMod val="25000"/>
                  </a:schemeClr>
                </a:solidFill>
              </a:rPr>
              <a:t>Primer</a:t>
            </a:r>
            <a:r>
              <a:rPr lang="tr-TR" b="1" dirty="0" smtClean="0">
                <a:solidFill>
                  <a:schemeClr val="accent1">
                    <a:lumMod val="25000"/>
                  </a:schemeClr>
                </a:solidFill>
              </a:rPr>
              <a:t> %90-95</a:t>
            </a:r>
            <a:endParaRPr lang="tr-TR" b="1" dirty="0">
              <a:solidFill>
                <a:schemeClr val="accent1">
                  <a:lumMod val="25000"/>
                </a:schemeClr>
              </a:solidFill>
            </a:endParaRPr>
          </a:p>
        </p:txBody>
      </p:sp>
      <p:sp>
        <p:nvSpPr>
          <p:cNvPr id="21" name="20 Metin kutusu"/>
          <p:cNvSpPr txBox="1"/>
          <p:nvPr/>
        </p:nvSpPr>
        <p:spPr>
          <a:xfrm>
            <a:off x="2411760" y="2708920"/>
            <a:ext cx="2031325" cy="369332"/>
          </a:xfrm>
          <a:prstGeom prst="rect">
            <a:avLst/>
          </a:prstGeom>
          <a:noFill/>
        </p:spPr>
        <p:txBody>
          <a:bodyPr wrap="none" rtlCol="0">
            <a:spAutoFit/>
          </a:bodyPr>
          <a:lstStyle/>
          <a:p>
            <a:r>
              <a:rPr lang="tr-TR" b="1" dirty="0" err="1" smtClean="0">
                <a:solidFill>
                  <a:schemeClr val="accent1">
                    <a:lumMod val="25000"/>
                  </a:schemeClr>
                </a:solidFill>
              </a:rPr>
              <a:t>Sekonder</a:t>
            </a:r>
            <a:r>
              <a:rPr lang="tr-TR" b="1" dirty="0" smtClean="0">
                <a:solidFill>
                  <a:schemeClr val="accent1">
                    <a:lumMod val="25000"/>
                  </a:schemeClr>
                </a:solidFill>
              </a:rPr>
              <a:t> % 5-10</a:t>
            </a:r>
            <a:endParaRPr lang="tr-TR" b="1"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tr-TR" sz="4000" smtClean="0">
                <a:solidFill>
                  <a:srgbClr val="990000"/>
                </a:solidFill>
              </a:rPr>
              <a:t>Sekonder HT sebepleri</a:t>
            </a:r>
          </a:p>
        </p:txBody>
      </p:sp>
      <p:sp>
        <p:nvSpPr>
          <p:cNvPr id="16387" name="Content Placeholder 2"/>
          <p:cNvSpPr>
            <a:spLocks noGrp="1"/>
          </p:cNvSpPr>
          <p:nvPr>
            <p:ph idx="1"/>
          </p:nvPr>
        </p:nvSpPr>
        <p:spPr>
          <a:xfrm>
            <a:off x="1714500" y="1357313"/>
            <a:ext cx="6743700" cy="5024437"/>
          </a:xfrm>
        </p:spPr>
        <p:txBody>
          <a:bodyPr rtlCol="0">
            <a:normAutofit fontScale="77500" lnSpcReduction="20000"/>
          </a:bodyPr>
          <a:lstStyle/>
          <a:p>
            <a:pPr algn="just" fontAlgn="auto">
              <a:spcAft>
                <a:spcPts val="0"/>
              </a:spcAft>
              <a:defRPr/>
            </a:pPr>
            <a:r>
              <a:rPr lang="tr-TR" dirty="0" err="1" smtClean="0">
                <a:latin typeface="+mj-lt"/>
              </a:rPr>
              <a:t>Renal</a:t>
            </a:r>
            <a:r>
              <a:rPr lang="tr-TR" dirty="0" smtClean="0">
                <a:latin typeface="+mj-lt"/>
              </a:rPr>
              <a:t> hastalıklar</a:t>
            </a:r>
          </a:p>
          <a:p>
            <a:pPr algn="just" fontAlgn="auto">
              <a:spcAft>
                <a:spcPts val="0"/>
              </a:spcAft>
              <a:defRPr/>
            </a:pPr>
            <a:r>
              <a:rPr lang="tr-TR" dirty="0" smtClean="0">
                <a:latin typeface="+mj-lt"/>
              </a:rPr>
              <a:t>Renovasküler hastalık</a:t>
            </a:r>
          </a:p>
          <a:p>
            <a:pPr algn="just" fontAlgn="auto">
              <a:spcAft>
                <a:spcPts val="0"/>
              </a:spcAft>
              <a:defRPr/>
            </a:pPr>
            <a:r>
              <a:rPr lang="tr-TR" dirty="0" smtClean="0">
                <a:latin typeface="+mj-lt"/>
              </a:rPr>
              <a:t>Primer hiperaldosteronizm</a:t>
            </a:r>
          </a:p>
          <a:p>
            <a:pPr algn="just" fontAlgn="auto">
              <a:spcAft>
                <a:spcPts val="0"/>
              </a:spcAft>
              <a:defRPr/>
            </a:pPr>
            <a:r>
              <a:rPr lang="tr-TR" dirty="0" smtClean="0">
                <a:latin typeface="+mj-lt"/>
              </a:rPr>
              <a:t>Uzun süreli </a:t>
            </a:r>
            <a:r>
              <a:rPr lang="tr-TR" dirty="0" err="1" smtClean="0">
                <a:latin typeface="+mj-lt"/>
              </a:rPr>
              <a:t>kortikosteroid</a:t>
            </a:r>
            <a:r>
              <a:rPr lang="tr-TR" dirty="0" smtClean="0">
                <a:latin typeface="+mj-lt"/>
              </a:rPr>
              <a:t> </a:t>
            </a:r>
            <a:r>
              <a:rPr lang="tr-TR" dirty="0" err="1" smtClean="0">
                <a:latin typeface="+mj-lt"/>
              </a:rPr>
              <a:t>ted</a:t>
            </a:r>
            <a:r>
              <a:rPr lang="tr-TR" dirty="0" smtClean="0">
                <a:latin typeface="+mj-lt"/>
              </a:rPr>
              <a:t> veya</a:t>
            </a:r>
          </a:p>
          <a:p>
            <a:pPr algn="just" fontAlgn="auto">
              <a:spcAft>
                <a:spcPts val="0"/>
              </a:spcAft>
              <a:buFontTx/>
              <a:buNone/>
              <a:defRPr/>
            </a:pPr>
            <a:r>
              <a:rPr lang="tr-TR" dirty="0" smtClean="0">
                <a:latin typeface="+mj-lt"/>
              </a:rPr>
              <a:t>          </a:t>
            </a:r>
            <a:r>
              <a:rPr lang="tr-TR" dirty="0" err="1" smtClean="0">
                <a:latin typeface="+mj-lt"/>
              </a:rPr>
              <a:t>Cushing</a:t>
            </a:r>
            <a:r>
              <a:rPr lang="tr-TR" dirty="0" smtClean="0">
                <a:latin typeface="+mj-lt"/>
              </a:rPr>
              <a:t> sendromu</a:t>
            </a:r>
          </a:p>
          <a:p>
            <a:pPr algn="just" fontAlgn="auto">
              <a:spcAft>
                <a:spcPts val="0"/>
              </a:spcAft>
              <a:defRPr/>
            </a:pPr>
            <a:r>
              <a:rPr lang="tr-TR" dirty="0" smtClean="0">
                <a:latin typeface="+mj-lt"/>
              </a:rPr>
              <a:t>Feokromasitoma</a:t>
            </a:r>
          </a:p>
          <a:p>
            <a:pPr algn="just" fontAlgn="auto">
              <a:spcAft>
                <a:spcPts val="0"/>
              </a:spcAft>
              <a:defRPr/>
            </a:pPr>
            <a:r>
              <a:rPr lang="tr-TR" dirty="0" smtClean="0">
                <a:latin typeface="+mj-lt"/>
              </a:rPr>
              <a:t>Genetik sebepler</a:t>
            </a:r>
          </a:p>
          <a:p>
            <a:pPr algn="just" fontAlgn="auto">
              <a:spcAft>
                <a:spcPts val="0"/>
              </a:spcAft>
              <a:defRPr/>
            </a:pPr>
            <a:r>
              <a:rPr lang="tr-TR" dirty="0" smtClean="0">
                <a:latin typeface="+mj-lt"/>
              </a:rPr>
              <a:t>Aort koarktasyonu</a:t>
            </a:r>
          </a:p>
          <a:p>
            <a:pPr algn="just" fontAlgn="auto">
              <a:spcAft>
                <a:spcPts val="0"/>
              </a:spcAft>
              <a:defRPr/>
            </a:pPr>
            <a:r>
              <a:rPr lang="tr-TR" dirty="0" smtClean="0">
                <a:latin typeface="+mj-lt"/>
              </a:rPr>
              <a:t>Gebelik HT</a:t>
            </a:r>
          </a:p>
          <a:p>
            <a:pPr algn="just" fontAlgn="auto">
              <a:spcAft>
                <a:spcPts val="0"/>
              </a:spcAft>
              <a:defRPr/>
            </a:pPr>
            <a:r>
              <a:rPr lang="tr-TR" dirty="0" smtClean="0">
                <a:latin typeface="+mj-lt"/>
              </a:rPr>
              <a:t>Östrojen kullanımı</a:t>
            </a:r>
          </a:p>
          <a:p>
            <a:pPr algn="just" fontAlgn="auto">
              <a:spcAft>
                <a:spcPts val="0"/>
              </a:spcAft>
              <a:defRPr/>
            </a:pPr>
            <a:r>
              <a:rPr lang="tr-TR" dirty="0" smtClean="0">
                <a:latin typeface="+mj-lt"/>
              </a:rPr>
              <a:t>Tiroit veya paratiroit hastalıkları</a:t>
            </a:r>
          </a:p>
          <a:p>
            <a:pPr algn="just" fontAlgn="auto">
              <a:spcAft>
                <a:spcPts val="0"/>
              </a:spcAft>
              <a:defRPr/>
            </a:pPr>
            <a:r>
              <a:rPr lang="tr-TR" dirty="0" smtClean="0">
                <a:latin typeface="+mj-lt"/>
              </a:rPr>
              <a:t>İlaçların yaptığı veya ilaçla ilişkili</a:t>
            </a:r>
          </a:p>
          <a:p>
            <a:pPr algn="just" fontAlgn="auto">
              <a:spcAft>
                <a:spcPts val="0"/>
              </a:spcAft>
              <a:defRPr/>
            </a:pPr>
            <a:r>
              <a:rPr lang="tr-TR" dirty="0" smtClean="0">
                <a:latin typeface="+mj-lt"/>
              </a:rPr>
              <a:t>Uyku </a:t>
            </a:r>
            <a:r>
              <a:rPr lang="tr-TR" dirty="0" err="1" smtClean="0">
                <a:latin typeface="+mj-lt"/>
              </a:rPr>
              <a:t>apnesi</a:t>
            </a:r>
            <a:endParaRPr lang="tr-TR" dirty="0" smtClean="0">
              <a:latin typeface="+mj-lt"/>
            </a:endParaRPr>
          </a:p>
        </p:txBody>
      </p:sp>
      <p:sp>
        <p:nvSpPr>
          <p:cNvPr id="49156" name="3 Metin kutusu"/>
          <p:cNvSpPr txBox="1">
            <a:spLocks noChangeArrowheads="1"/>
          </p:cNvSpPr>
          <p:nvPr/>
        </p:nvSpPr>
        <p:spPr bwMode="auto">
          <a:xfrm>
            <a:off x="5857875" y="6286500"/>
            <a:ext cx="2928938" cy="369888"/>
          </a:xfrm>
          <a:prstGeom prst="rect">
            <a:avLst/>
          </a:prstGeom>
          <a:noFill/>
          <a:ln w="9525">
            <a:noFill/>
            <a:miter lim="800000"/>
            <a:headEnd/>
            <a:tailEnd/>
          </a:ln>
        </p:spPr>
        <p:txBody>
          <a:bodyPr>
            <a:spAutoFit/>
          </a:bodyPr>
          <a:lstStyle/>
          <a:p>
            <a:r>
              <a:rPr lang="tr-TR">
                <a:solidFill>
                  <a:srgbClr val="FF0000"/>
                </a:solidFill>
                <a:latin typeface="Calibri" pitchFamily="34" charset="0"/>
                <a:cs typeface="Arial" pitchFamily="34" charset="0"/>
              </a:rPr>
              <a:t>JNC 7 report. JAMA. 2003</a:t>
            </a:r>
          </a:p>
        </p:txBody>
      </p:sp>
      <p:pic>
        <p:nvPicPr>
          <p:cNvPr id="49157" name="Picture 5"/>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lstStyle/>
          <a:p>
            <a:pPr eaLnBrk="1" hangingPunct="1"/>
            <a:r>
              <a:rPr lang="tr-TR" smtClean="0">
                <a:solidFill>
                  <a:srgbClr val="990000"/>
                </a:solidFill>
              </a:rPr>
              <a:t>Hipertansiyon Prevalansı</a:t>
            </a:r>
          </a:p>
        </p:txBody>
      </p:sp>
      <p:pic>
        <p:nvPicPr>
          <p:cNvPr id="1028" name="Picture 4"/>
          <p:cNvPicPr>
            <a:picLocks noGrp="1" noChangeAspect="1" noChangeArrowheads="1"/>
          </p:cNvPicPr>
          <p:nvPr>
            <p:ph type="body" idx="4294967295"/>
          </p:nvPr>
        </p:nvPicPr>
        <p:blipFill>
          <a:blip r:embed="rId4" cstate="print"/>
          <a:srcRect/>
          <a:stretch>
            <a:fillRect/>
          </a:stretch>
        </p:blipFill>
        <p:spPr>
          <a:xfrm>
            <a:off x="0" y="0"/>
            <a:ext cx="900113" cy="6858000"/>
          </a:xfrm>
          <a:noFill/>
        </p:spPr>
      </p:pic>
      <p:graphicFrame>
        <p:nvGraphicFramePr>
          <p:cNvPr id="1026" name="Object 5"/>
          <p:cNvGraphicFramePr>
            <a:graphicFrameLocks noGrp="1" noChangeAspect="1"/>
          </p:cNvGraphicFramePr>
          <p:nvPr>
            <p:ph idx="1"/>
          </p:nvPr>
        </p:nvGraphicFramePr>
        <p:xfrm>
          <a:off x="1115616" y="2060848"/>
          <a:ext cx="7778750" cy="3894138"/>
        </p:xfrm>
        <a:graphic>
          <a:graphicData uri="http://schemas.openxmlformats.org/presentationml/2006/ole">
            <p:oleObj spid="_x0000_s1026" name="Worksheet" r:id="rId5" imgW="7781925" imgH="3895750" progId="Excel.Sheet.8">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3"/>
          <p:cNvSpPr>
            <a:spLocks noGrp="1" noChangeArrowheads="1"/>
          </p:cNvSpPr>
          <p:nvPr>
            <p:ph idx="1"/>
          </p:nvPr>
        </p:nvSpPr>
        <p:spPr>
          <a:xfrm>
            <a:off x="395536" y="1196752"/>
            <a:ext cx="8229600" cy="5328592"/>
          </a:xfrm>
        </p:spPr>
        <p:txBody>
          <a:bodyPr>
            <a:noAutofit/>
          </a:bodyPr>
          <a:lstStyle/>
          <a:p>
            <a:pPr>
              <a:lnSpc>
                <a:spcPct val="90000"/>
              </a:lnSpc>
            </a:pPr>
            <a:endParaRPr lang="tr-TR" sz="1800" b="1" dirty="0" smtClean="0">
              <a:latin typeface="Arial" pitchFamily="34" charset="0"/>
            </a:endParaRPr>
          </a:p>
          <a:p>
            <a:pPr>
              <a:lnSpc>
                <a:spcPct val="90000"/>
              </a:lnSpc>
            </a:pPr>
            <a:r>
              <a:rPr lang="tr-TR" sz="1800" b="1" dirty="0" err="1" smtClean="0">
                <a:latin typeface="Arial" pitchFamily="34" charset="0"/>
              </a:rPr>
              <a:t>Serebrovasküler</a:t>
            </a:r>
            <a:r>
              <a:rPr lang="tr-TR" sz="1800" b="1" dirty="0" smtClean="0">
                <a:latin typeface="Arial" pitchFamily="34" charset="0"/>
              </a:rPr>
              <a:t> hastalık</a:t>
            </a:r>
          </a:p>
          <a:p>
            <a:pPr lvl="1">
              <a:lnSpc>
                <a:spcPct val="90000"/>
              </a:lnSpc>
            </a:pPr>
            <a:r>
              <a:rPr lang="tr-TR" sz="1800" dirty="0" smtClean="0">
                <a:latin typeface="Arial" pitchFamily="34" charset="0"/>
              </a:rPr>
              <a:t>Geçici </a:t>
            </a:r>
            <a:r>
              <a:rPr lang="tr-TR" sz="1800" dirty="0" err="1" smtClean="0">
                <a:latin typeface="Arial" pitchFamily="34" charset="0"/>
              </a:rPr>
              <a:t>iskemik</a:t>
            </a:r>
            <a:r>
              <a:rPr lang="tr-TR" sz="1800" dirty="0" smtClean="0">
                <a:latin typeface="Arial" pitchFamily="34" charset="0"/>
              </a:rPr>
              <a:t> atak</a:t>
            </a:r>
          </a:p>
          <a:p>
            <a:pPr lvl="1">
              <a:lnSpc>
                <a:spcPct val="90000"/>
              </a:lnSpc>
            </a:pPr>
            <a:r>
              <a:rPr lang="tr-TR" sz="1800" dirty="0" err="1" smtClean="0">
                <a:latin typeface="Arial" pitchFamily="34" charset="0"/>
              </a:rPr>
              <a:t>İskemik</a:t>
            </a:r>
            <a:r>
              <a:rPr lang="tr-TR" sz="1800" dirty="0" smtClean="0">
                <a:latin typeface="Arial" pitchFamily="34" charset="0"/>
              </a:rPr>
              <a:t> veya </a:t>
            </a:r>
            <a:r>
              <a:rPr lang="tr-TR" sz="1800" dirty="0" err="1" smtClean="0">
                <a:latin typeface="Arial" pitchFamily="34" charset="0"/>
              </a:rPr>
              <a:t>hemorajik</a:t>
            </a:r>
            <a:r>
              <a:rPr lang="tr-TR" sz="1800" dirty="0" smtClean="0">
                <a:latin typeface="Arial" pitchFamily="34" charset="0"/>
              </a:rPr>
              <a:t> inme</a:t>
            </a:r>
          </a:p>
          <a:p>
            <a:pPr lvl="1">
              <a:lnSpc>
                <a:spcPct val="90000"/>
              </a:lnSpc>
            </a:pPr>
            <a:r>
              <a:rPr lang="tr-TR" sz="1800" dirty="0" err="1" smtClean="0">
                <a:latin typeface="Arial" pitchFamily="34" charset="0"/>
              </a:rPr>
              <a:t>Vasküler</a:t>
            </a:r>
            <a:r>
              <a:rPr lang="tr-TR" sz="1800" dirty="0" smtClean="0">
                <a:latin typeface="Arial" pitchFamily="34" charset="0"/>
              </a:rPr>
              <a:t> </a:t>
            </a:r>
            <a:r>
              <a:rPr lang="tr-TR" sz="1800" dirty="0" err="1" smtClean="0">
                <a:latin typeface="Arial" pitchFamily="34" charset="0"/>
              </a:rPr>
              <a:t>demans</a:t>
            </a:r>
            <a:endParaRPr lang="en-US" sz="1800" dirty="0" smtClean="0">
              <a:latin typeface="Arial" pitchFamily="34" charset="0"/>
            </a:endParaRPr>
          </a:p>
          <a:p>
            <a:pPr>
              <a:lnSpc>
                <a:spcPct val="90000"/>
              </a:lnSpc>
            </a:pPr>
            <a:r>
              <a:rPr lang="tr-TR" sz="1800" b="1" dirty="0" err="1" smtClean="0">
                <a:latin typeface="Arial" pitchFamily="34" charset="0"/>
              </a:rPr>
              <a:t>Hipertansif</a:t>
            </a:r>
            <a:r>
              <a:rPr lang="tr-TR" sz="1800" b="1" dirty="0" smtClean="0">
                <a:latin typeface="Arial" pitchFamily="34" charset="0"/>
              </a:rPr>
              <a:t> </a:t>
            </a:r>
            <a:r>
              <a:rPr lang="tr-TR" sz="1800" b="1" dirty="0" err="1" smtClean="0">
                <a:latin typeface="Arial" pitchFamily="34" charset="0"/>
              </a:rPr>
              <a:t>retinopati</a:t>
            </a:r>
            <a:endParaRPr lang="en-US" sz="1800" b="1" dirty="0" smtClean="0">
              <a:latin typeface="Arial" pitchFamily="34" charset="0"/>
            </a:endParaRPr>
          </a:p>
          <a:p>
            <a:pPr>
              <a:lnSpc>
                <a:spcPct val="90000"/>
              </a:lnSpc>
            </a:pPr>
            <a:r>
              <a:rPr lang="tr-TR" sz="1800" b="1" dirty="0" smtClean="0">
                <a:latin typeface="Arial" pitchFamily="34" charset="0"/>
              </a:rPr>
              <a:t>Sol </a:t>
            </a:r>
            <a:r>
              <a:rPr lang="tr-TR" sz="1800" b="1" dirty="0" err="1" smtClean="0">
                <a:latin typeface="Arial" pitchFamily="34" charset="0"/>
              </a:rPr>
              <a:t>ventrikül</a:t>
            </a:r>
            <a:r>
              <a:rPr lang="tr-TR" sz="1800" b="1" dirty="0" smtClean="0">
                <a:latin typeface="Arial" pitchFamily="34" charset="0"/>
              </a:rPr>
              <a:t> </a:t>
            </a:r>
            <a:r>
              <a:rPr lang="tr-TR" sz="1800" b="1" dirty="0" err="1" smtClean="0">
                <a:latin typeface="Arial" pitchFamily="34" charset="0"/>
              </a:rPr>
              <a:t>disfonksiyonu</a:t>
            </a:r>
            <a:endParaRPr lang="en-US" sz="1800" b="1" dirty="0" smtClean="0">
              <a:latin typeface="Arial" pitchFamily="34" charset="0"/>
            </a:endParaRPr>
          </a:p>
          <a:p>
            <a:pPr>
              <a:lnSpc>
                <a:spcPct val="90000"/>
              </a:lnSpc>
            </a:pPr>
            <a:r>
              <a:rPr lang="tr-TR" sz="1800" b="1" dirty="0" smtClean="0">
                <a:latin typeface="Arial" pitchFamily="34" charset="0"/>
              </a:rPr>
              <a:t>Sol </a:t>
            </a:r>
            <a:r>
              <a:rPr lang="tr-TR" sz="1800" b="1" dirty="0" err="1" smtClean="0">
                <a:latin typeface="Arial" pitchFamily="34" charset="0"/>
              </a:rPr>
              <a:t>ventrikül</a:t>
            </a:r>
            <a:r>
              <a:rPr lang="tr-TR" sz="1800" b="1" dirty="0" smtClean="0">
                <a:latin typeface="Arial" pitchFamily="34" charset="0"/>
              </a:rPr>
              <a:t> </a:t>
            </a:r>
            <a:r>
              <a:rPr lang="tr-TR" sz="1800" b="1" dirty="0" err="1" smtClean="0">
                <a:latin typeface="Arial" pitchFamily="34" charset="0"/>
              </a:rPr>
              <a:t>hipertrofisi</a:t>
            </a:r>
            <a:endParaRPr lang="en-US" sz="1800" b="1" dirty="0" smtClean="0">
              <a:latin typeface="Arial" pitchFamily="34" charset="0"/>
            </a:endParaRPr>
          </a:p>
          <a:p>
            <a:pPr>
              <a:lnSpc>
                <a:spcPct val="90000"/>
              </a:lnSpc>
            </a:pPr>
            <a:r>
              <a:rPr lang="tr-TR" sz="1800" b="1" dirty="0" smtClean="0">
                <a:latin typeface="Arial" pitchFamily="34" charset="0"/>
              </a:rPr>
              <a:t>Koroner arter hastalığı</a:t>
            </a:r>
          </a:p>
          <a:p>
            <a:pPr lvl="1">
              <a:lnSpc>
                <a:spcPct val="90000"/>
              </a:lnSpc>
            </a:pPr>
            <a:r>
              <a:rPr lang="tr-TR" sz="1800" dirty="0" smtClean="0">
                <a:latin typeface="Arial" pitchFamily="34" charset="0"/>
              </a:rPr>
              <a:t>MI/</a:t>
            </a:r>
            <a:r>
              <a:rPr lang="tr-TR" sz="1800" dirty="0" err="1" smtClean="0">
                <a:latin typeface="Arial" pitchFamily="34" charset="0"/>
              </a:rPr>
              <a:t>Angina</a:t>
            </a:r>
            <a:r>
              <a:rPr lang="tr-TR" sz="1800" dirty="0" smtClean="0">
                <a:latin typeface="Arial" pitchFamily="34" charset="0"/>
              </a:rPr>
              <a:t>/KKY</a:t>
            </a:r>
            <a:endParaRPr lang="en-US" sz="1800" dirty="0" smtClean="0">
              <a:latin typeface="Arial" pitchFamily="34" charset="0"/>
            </a:endParaRPr>
          </a:p>
          <a:p>
            <a:pPr>
              <a:lnSpc>
                <a:spcPct val="90000"/>
              </a:lnSpc>
            </a:pPr>
            <a:r>
              <a:rPr lang="tr-TR" sz="1800" b="1" dirty="0" smtClean="0">
                <a:latin typeface="Arial" pitchFamily="34" charset="0"/>
              </a:rPr>
              <a:t>Kronik böbrek hastalığı</a:t>
            </a:r>
            <a:endParaRPr lang="en-US" sz="1800" b="1" dirty="0" smtClean="0">
              <a:latin typeface="Arial" pitchFamily="34" charset="0"/>
            </a:endParaRPr>
          </a:p>
          <a:p>
            <a:pPr lvl="1">
              <a:lnSpc>
                <a:spcPct val="90000"/>
              </a:lnSpc>
            </a:pPr>
            <a:r>
              <a:rPr lang="tr-TR" sz="1800" dirty="0" err="1" smtClean="0">
                <a:latin typeface="Arial" pitchFamily="34" charset="0"/>
              </a:rPr>
              <a:t>Hipertansif</a:t>
            </a:r>
            <a:r>
              <a:rPr lang="tr-TR" sz="1800" dirty="0" smtClean="0">
                <a:latin typeface="Arial" pitchFamily="34" charset="0"/>
              </a:rPr>
              <a:t> </a:t>
            </a:r>
            <a:r>
              <a:rPr lang="tr-TR" sz="1800" dirty="0" err="1" smtClean="0">
                <a:latin typeface="Arial" pitchFamily="34" charset="0"/>
              </a:rPr>
              <a:t>nefropati</a:t>
            </a:r>
            <a:r>
              <a:rPr lang="en-US" sz="1800" dirty="0" smtClean="0">
                <a:latin typeface="Arial" pitchFamily="34" charset="0"/>
              </a:rPr>
              <a:t> </a:t>
            </a:r>
            <a:br>
              <a:rPr lang="en-US" sz="1800" dirty="0" smtClean="0">
                <a:latin typeface="Arial" pitchFamily="34" charset="0"/>
              </a:rPr>
            </a:br>
            <a:r>
              <a:rPr lang="en-US" sz="1800" dirty="0" smtClean="0">
                <a:latin typeface="Arial" pitchFamily="34" charset="0"/>
              </a:rPr>
              <a:t>(GF</a:t>
            </a:r>
            <a:r>
              <a:rPr lang="tr-TR" sz="1800" dirty="0" smtClean="0">
                <a:latin typeface="Arial" pitchFamily="34" charset="0"/>
              </a:rPr>
              <a:t>H</a:t>
            </a:r>
            <a:r>
              <a:rPr lang="en-US" sz="1800" dirty="0" smtClean="0">
                <a:latin typeface="Arial" pitchFamily="34" charset="0"/>
              </a:rPr>
              <a:t> &lt; 60 ml/</a:t>
            </a:r>
            <a:r>
              <a:rPr lang="tr-TR" sz="1800" dirty="0" err="1" smtClean="0">
                <a:latin typeface="Arial" pitchFamily="34" charset="0"/>
              </a:rPr>
              <a:t>dk</a:t>
            </a:r>
            <a:r>
              <a:rPr lang="en-US" sz="1800" dirty="0" smtClean="0">
                <a:latin typeface="Arial" pitchFamily="34" charset="0"/>
              </a:rPr>
              <a:t>/1.73 m</a:t>
            </a:r>
            <a:r>
              <a:rPr lang="en-US" sz="1800" baseline="30000" dirty="0" smtClean="0">
                <a:latin typeface="Arial" pitchFamily="34" charset="0"/>
              </a:rPr>
              <a:t>2</a:t>
            </a:r>
            <a:r>
              <a:rPr lang="en-US" sz="1800" dirty="0" smtClean="0">
                <a:latin typeface="Arial" pitchFamily="34" charset="0"/>
              </a:rPr>
              <a:t>)</a:t>
            </a:r>
          </a:p>
          <a:p>
            <a:pPr lvl="1">
              <a:lnSpc>
                <a:spcPct val="90000"/>
              </a:lnSpc>
              <a:buNone/>
            </a:pPr>
            <a:r>
              <a:rPr lang="tr-TR" sz="1800" dirty="0" smtClean="0">
                <a:latin typeface="Arial" pitchFamily="34" charset="0"/>
              </a:rPr>
              <a:t>    A</a:t>
            </a:r>
            <a:r>
              <a:rPr lang="en-US" sz="1800" dirty="0" err="1" smtClean="0">
                <a:latin typeface="Arial" pitchFamily="34" charset="0"/>
              </a:rPr>
              <a:t>lbumin</a:t>
            </a:r>
            <a:r>
              <a:rPr lang="tr-TR" sz="1800" dirty="0" smtClean="0">
                <a:latin typeface="Arial" pitchFamily="34" charset="0"/>
              </a:rPr>
              <a:t>ü</a:t>
            </a:r>
            <a:r>
              <a:rPr lang="en-US" sz="1800" dirty="0" err="1" smtClean="0">
                <a:latin typeface="Arial" pitchFamily="34" charset="0"/>
              </a:rPr>
              <a:t>ri</a:t>
            </a:r>
            <a:endParaRPr lang="en-US" sz="1800" dirty="0" smtClean="0">
              <a:latin typeface="Arial" pitchFamily="34" charset="0"/>
            </a:endParaRPr>
          </a:p>
          <a:p>
            <a:pPr>
              <a:lnSpc>
                <a:spcPct val="90000"/>
              </a:lnSpc>
            </a:pPr>
            <a:r>
              <a:rPr lang="tr-TR" sz="1800" b="1" dirty="0" err="1" smtClean="0">
                <a:latin typeface="Arial" pitchFamily="34" charset="0"/>
              </a:rPr>
              <a:t>Periferik</a:t>
            </a:r>
            <a:r>
              <a:rPr lang="tr-TR" sz="1800" b="1" dirty="0" smtClean="0">
                <a:latin typeface="Arial" pitchFamily="34" charset="0"/>
              </a:rPr>
              <a:t> arter hastalığı</a:t>
            </a:r>
            <a:endParaRPr lang="en-US" sz="1800" b="1" dirty="0" smtClean="0">
              <a:latin typeface="Arial" pitchFamily="34" charset="0"/>
            </a:endParaRPr>
          </a:p>
          <a:p>
            <a:pPr lvl="1">
              <a:lnSpc>
                <a:spcPct val="90000"/>
              </a:lnSpc>
            </a:pPr>
            <a:r>
              <a:rPr lang="tr-TR" sz="1800" dirty="0" err="1" smtClean="0">
                <a:latin typeface="Arial" pitchFamily="34" charset="0"/>
              </a:rPr>
              <a:t>Kledikasyo</a:t>
            </a:r>
            <a:r>
              <a:rPr lang="tr-TR" sz="1800" dirty="0" smtClean="0">
                <a:latin typeface="Arial" pitchFamily="34" charset="0"/>
              </a:rPr>
              <a:t> </a:t>
            </a:r>
            <a:r>
              <a:rPr lang="tr-TR" sz="1800" dirty="0" err="1" smtClean="0">
                <a:latin typeface="Arial" pitchFamily="34" charset="0"/>
              </a:rPr>
              <a:t>intermittans</a:t>
            </a:r>
            <a:endParaRPr lang="tr-TR" sz="1800" dirty="0" smtClean="0">
              <a:latin typeface="Arial" pitchFamily="34" charset="0"/>
            </a:endParaRPr>
          </a:p>
          <a:p>
            <a:pPr lvl="1">
              <a:lnSpc>
                <a:spcPct val="90000"/>
              </a:lnSpc>
              <a:buNone/>
            </a:pPr>
            <a:r>
              <a:rPr lang="tr-TR" sz="1800" dirty="0" smtClean="0">
                <a:latin typeface="Arial" pitchFamily="34" charset="0"/>
              </a:rPr>
              <a:t>    </a:t>
            </a:r>
            <a:r>
              <a:rPr lang="tr-TR" sz="1800" dirty="0" err="1" smtClean="0">
                <a:latin typeface="Arial" pitchFamily="34" charset="0"/>
              </a:rPr>
              <a:t>Ankle</a:t>
            </a:r>
            <a:r>
              <a:rPr lang="tr-TR" sz="1800" dirty="0" smtClean="0">
                <a:latin typeface="Arial" pitchFamily="34" charset="0"/>
              </a:rPr>
              <a:t> </a:t>
            </a:r>
            <a:r>
              <a:rPr lang="tr-TR" sz="1800" dirty="0" err="1" smtClean="0">
                <a:latin typeface="Arial" pitchFamily="34" charset="0"/>
              </a:rPr>
              <a:t>brachial</a:t>
            </a:r>
            <a:r>
              <a:rPr lang="tr-TR" sz="1800" dirty="0" smtClean="0">
                <a:latin typeface="Arial" pitchFamily="34" charset="0"/>
              </a:rPr>
              <a:t> </a:t>
            </a:r>
            <a:r>
              <a:rPr lang="tr-TR" sz="1800" dirty="0" err="1" smtClean="0">
                <a:latin typeface="Arial" pitchFamily="34" charset="0"/>
              </a:rPr>
              <a:t>index</a:t>
            </a:r>
            <a:r>
              <a:rPr lang="tr-TR" sz="1800" dirty="0" smtClean="0">
                <a:latin typeface="Arial" pitchFamily="34" charset="0"/>
              </a:rPr>
              <a:t> &lt;0.9</a:t>
            </a:r>
            <a:r>
              <a:rPr lang="en-US" sz="1800" dirty="0" smtClean="0">
                <a:latin typeface="Arial" pitchFamily="34" charset="0"/>
              </a:rPr>
              <a:t> </a:t>
            </a:r>
          </a:p>
        </p:txBody>
      </p:sp>
      <p:pic>
        <p:nvPicPr>
          <p:cNvPr id="7" name="Picture 4"/>
          <p:cNvPicPr>
            <a:picLocks noChangeAspect="1" noChangeArrowheads="1"/>
          </p:cNvPicPr>
          <p:nvPr/>
        </p:nvPicPr>
        <p:blipFill>
          <a:blip r:embed="rId2" cstate="print"/>
          <a:srcRect/>
          <a:stretch>
            <a:fillRect/>
          </a:stretch>
        </p:blipFill>
        <p:spPr bwMode="auto">
          <a:xfrm>
            <a:off x="5796136" y="476672"/>
            <a:ext cx="2448272" cy="6046113"/>
          </a:xfrm>
          <a:prstGeom prst="rect">
            <a:avLst/>
          </a:prstGeom>
          <a:noFill/>
          <a:ln w="25400">
            <a:noFill/>
            <a:miter lim="800000"/>
            <a:headEnd/>
            <a:tailEnd/>
          </a:ln>
        </p:spPr>
      </p:pic>
      <p:sp>
        <p:nvSpPr>
          <p:cNvPr id="8" name="Rectangle 4"/>
          <p:cNvSpPr>
            <a:spLocks noGrp="1" noChangeArrowheads="1"/>
          </p:cNvSpPr>
          <p:nvPr>
            <p:ph type="title"/>
          </p:nvPr>
        </p:nvSpPr>
        <p:spPr/>
        <p:txBody>
          <a:bodyPr/>
          <a:lstStyle/>
          <a:p>
            <a:r>
              <a:rPr lang="tr-TR" sz="3200" b="1" dirty="0" smtClean="0">
                <a:solidFill>
                  <a:srgbClr val="990000"/>
                </a:solidFill>
                <a:latin typeface="Trebuchet MS" pitchFamily="34" charset="0"/>
              </a:rPr>
              <a:t>HT </a:t>
            </a:r>
            <a:r>
              <a:rPr lang="tr-TR" sz="3200" b="1" dirty="0" smtClean="0">
                <a:solidFill>
                  <a:srgbClr val="990000"/>
                </a:solidFill>
              </a:rPr>
              <a:t>&amp;</a:t>
            </a:r>
            <a:r>
              <a:rPr lang="tr-TR" sz="3200" b="1" dirty="0" smtClean="0">
                <a:solidFill>
                  <a:srgbClr val="990000"/>
                </a:solidFill>
                <a:latin typeface="Trebuchet MS" pitchFamily="34" charset="0"/>
              </a:rPr>
              <a:t> Hedef Organ Hasarı</a:t>
            </a:r>
            <a:endParaRPr lang="en-GB" sz="3200" b="1" dirty="0" smtClean="0">
              <a:solidFill>
                <a:srgbClr val="990000"/>
              </a:solidFill>
              <a:latin typeface="Trebuchet MS"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90513"/>
            <a:ext cx="7772400" cy="1143000"/>
          </a:xfrm>
        </p:spPr>
        <p:txBody>
          <a:bodyPr/>
          <a:lstStyle/>
          <a:p>
            <a:r>
              <a:rPr lang="tr-TR" sz="4000" dirty="0" err="1" smtClean="0">
                <a:solidFill>
                  <a:srgbClr val="990000"/>
                </a:solidFill>
              </a:rPr>
              <a:t>Prognozu</a:t>
            </a:r>
            <a:r>
              <a:rPr lang="tr-TR" sz="4000" dirty="0" smtClean="0">
                <a:solidFill>
                  <a:srgbClr val="990000"/>
                </a:solidFill>
              </a:rPr>
              <a:t> etkileyen faktörler</a:t>
            </a:r>
          </a:p>
        </p:txBody>
      </p:sp>
      <p:sp>
        <p:nvSpPr>
          <p:cNvPr id="61443" name="Rectangle 3"/>
          <p:cNvSpPr>
            <a:spLocks noGrp="1" noChangeArrowheads="1"/>
          </p:cNvSpPr>
          <p:nvPr>
            <p:ph type="body" idx="1"/>
          </p:nvPr>
        </p:nvSpPr>
        <p:spPr>
          <a:xfrm>
            <a:off x="596900" y="1741488"/>
            <a:ext cx="7772400" cy="3619500"/>
          </a:xfrm>
        </p:spPr>
        <p:txBody>
          <a:bodyPr/>
          <a:lstStyle/>
          <a:p>
            <a:pPr marL="1371600" lvl="2" indent="-457200">
              <a:buFontTx/>
              <a:buAutoNum type="arabicPeriod"/>
            </a:pPr>
            <a:endParaRPr lang="tr-TR" sz="2600" smtClean="0"/>
          </a:p>
          <a:p>
            <a:pPr marL="1371600" lvl="2" indent="-457200">
              <a:buFontTx/>
              <a:buAutoNum type="arabicPeriod"/>
            </a:pPr>
            <a:r>
              <a:rPr lang="tr-TR" sz="2600" smtClean="0"/>
              <a:t>Risk faktörleri</a:t>
            </a:r>
          </a:p>
          <a:p>
            <a:pPr marL="1371600" lvl="2" indent="-457200">
              <a:buFontTx/>
              <a:buAutoNum type="arabicPeriod"/>
            </a:pPr>
            <a:r>
              <a:rPr lang="tr-TR" sz="2600" smtClean="0"/>
              <a:t>Subklinik organ hasarı</a:t>
            </a:r>
          </a:p>
          <a:p>
            <a:pPr marL="1371600" lvl="2" indent="-457200">
              <a:buFontTx/>
              <a:buAutoNum type="arabicPeriod"/>
            </a:pPr>
            <a:r>
              <a:rPr lang="tr-TR" sz="2600" smtClean="0"/>
              <a:t>Birlikte bulunan durumlar</a:t>
            </a:r>
          </a:p>
          <a:p>
            <a:pPr marL="1371600" lvl="2" indent="-457200">
              <a:buFontTx/>
              <a:buNone/>
            </a:pPr>
            <a:r>
              <a:rPr lang="tr-TR" sz="2600" smtClean="0"/>
              <a:t>	Diyabetes Mellitus</a:t>
            </a:r>
          </a:p>
          <a:p>
            <a:pPr marL="1371600" lvl="2" indent="-457200">
              <a:buFontTx/>
              <a:buNone/>
            </a:pPr>
            <a:r>
              <a:rPr lang="tr-TR" sz="2600" smtClean="0"/>
              <a:t>     Yerleşmiş KV ve renal hastalık</a:t>
            </a:r>
          </a:p>
        </p:txBody>
      </p:sp>
      <p:pic>
        <p:nvPicPr>
          <p:cNvPr id="61444"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3 Slayt Numarası Yer Tutucusu"/>
          <p:cNvSpPr>
            <a:spLocks noGrp="1"/>
          </p:cNvSpPr>
          <p:nvPr>
            <p:ph type="sldNum" sz="quarter" idx="12"/>
          </p:nvPr>
        </p:nvSpPr>
        <p:spPr>
          <a:noFill/>
        </p:spPr>
        <p:txBody>
          <a:bodyPr/>
          <a:lstStyle/>
          <a:p>
            <a:fld id="{72C3E5A3-1044-4B0F-A41F-468CA4D44231}" type="slidenum">
              <a:rPr lang="tr-TR" smtClean="0"/>
              <a:pPr/>
              <a:t>42</a:t>
            </a:fld>
            <a:endParaRPr lang="tr-TR" smtClean="0"/>
          </a:p>
        </p:txBody>
      </p:sp>
      <p:sp>
        <p:nvSpPr>
          <p:cNvPr id="63491" name="3 Başlık"/>
          <p:cNvSpPr>
            <a:spLocks noGrp="1"/>
          </p:cNvSpPr>
          <p:nvPr>
            <p:ph type="title" idx="4294967295"/>
          </p:nvPr>
        </p:nvSpPr>
        <p:spPr/>
        <p:txBody>
          <a:bodyPr/>
          <a:lstStyle/>
          <a:p>
            <a:r>
              <a:rPr lang="tr-TR" sz="3200" b="1" smtClean="0"/>
              <a:t> </a:t>
            </a:r>
          </a:p>
        </p:txBody>
      </p:sp>
      <p:sp>
        <p:nvSpPr>
          <p:cNvPr id="63492" name="4 Metin Yer Tutucusu"/>
          <p:cNvSpPr>
            <a:spLocks noGrp="1"/>
          </p:cNvSpPr>
          <p:nvPr>
            <p:ph type="body" idx="4294967295"/>
          </p:nvPr>
        </p:nvSpPr>
        <p:spPr>
          <a:xfrm>
            <a:off x="395536" y="1412776"/>
            <a:ext cx="4040187" cy="639763"/>
          </a:xfrm>
        </p:spPr>
        <p:txBody>
          <a:bodyPr anchor="b"/>
          <a:lstStyle/>
          <a:p>
            <a:pPr marL="0" indent="0">
              <a:buFontTx/>
              <a:buNone/>
            </a:pPr>
            <a:r>
              <a:rPr lang="tr-TR" sz="2000" b="1" dirty="0" smtClean="0">
                <a:solidFill>
                  <a:srgbClr val="000099"/>
                </a:solidFill>
              </a:rPr>
              <a:t>A.Risk Faktörleri</a:t>
            </a:r>
          </a:p>
        </p:txBody>
      </p:sp>
      <p:sp>
        <p:nvSpPr>
          <p:cNvPr id="63493" name="5 İçerik Yer Tutucusu"/>
          <p:cNvSpPr>
            <a:spLocks noGrp="1"/>
          </p:cNvSpPr>
          <p:nvPr>
            <p:ph sz="half" idx="4294967295"/>
          </p:nvPr>
        </p:nvSpPr>
        <p:spPr>
          <a:xfrm>
            <a:off x="467544" y="1628800"/>
            <a:ext cx="4040188" cy="4968875"/>
          </a:xfrm>
        </p:spPr>
        <p:txBody>
          <a:bodyPr/>
          <a:lstStyle/>
          <a:p>
            <a:endParaRPr lang="tr-TR" sz="1700" dirty="0" smtClean="0"/>
          </a:p>
          <a:p>
            <a:endParaRPr lang="tr-TR" sz="1700" dirty="0" smtClean="0"/>
          </a:p>
          <a:p>
            <a:r>
              <a:rPr lang="tr-TR" sz="1400" dirty="0" err="1" smtClean="0"/>
              <a:t>Sistolik</a:t>
            </a:r>
            <a:r>
              <a:rPr lang="tr-TR" sz="1400" dirty="0" smtClean="0"/>
              <a:t> ve </a:t>
            </a:r>
            <a:r>
              <a:rPr lang="tr-TR" sz="1400" dirty="0" err="1" smtClean="0"/>
              <a:t>diastolik</a:t>
            </a:r>
            <a:r>
              <a:rPr lang="tr-TR" sz="1400" dirty="0" smtClean="0"/>
              <a:t> kan basıncı </a:t>
            </a:r>
          </a:p>
          <a:p>
            <a:r>
              <a:rPr lang="tr-TR" sz="1400" dirty="0" smtClean="0"/>
              <a:t>Nabız basıncı(yaşlılarda)</a:t>
            </a:r>
          </a:p>
          <a:p>
            <a:r>
              <a:rPr lang="tr-TR" sz="1400" dirty="0" smtClean="0"/>
              <a:t>Yaş(E&gt;55,K&gt;65)</a:t>
            </a:r>
          </a:p>
          <a:p>
            <a:r>
              <a:rPr lang="tr-TR" sz="1400" dirty="0" smtClean="0"/>
              <a:t>Sigara</a:t>
            </a:r>
          </a:p>
          <a:p>
            <a:r>
              <a:rPr lang="tr-TR" sz="1400" dirty="0" err="1" smtClean="0"/>
              <a:t>Dislipidemi</a:t>
            </a:r>
            <a:endParaRPr lang="tr-TR" sz="1400" dirty="0" smtClean="0"/>
          </a:p>
          <a:p>
            <a:r>
              <a:rPr lang="tr-TR" sz="1400" dirty="0" smtClean="0"/>
              <a:t>TK(190 mg/</a:t>
            </a:r>
            <a:r>
              <a:rPr lang="tr-TR" sz="1400" dirty="0" err="1" smtClean="0"/>
              <a:t>dl</a:t>
            </a:r>
            <a:r>
              <a:rPr lang="tr-TR" sz="1400" dirty="0" smtClean="0"/>
              <a:t>)veya LDL-K&gt;115 mg/</a:t>
            </a:r>
            <a:r>
              <a:rPr lang="tr-TR" sz="1400" dirty="0" err="1" smtClean="0"/>
              <a:t>dl</a:t>
            </a:r>
            <a:r>
              <a:rPr lang="tr-TR" sz="1400" dirty="0" smtClean="0"/>
              <a:t> veya HDL-K E&lt;40 mg/</a:t>
            </a:r>
            <a:r>
              <a:rPr lang="tr-TR" sz="1400" dirty="0" err="1" smtClean="0"/>
              <a:t>dl</a:t>
            </a:r>
            <a:r>
              <a:rPr lang="tr-TR" sz="1400" dirty="0" smtClean="0"/>
              <a:t> K&lt;46 mg/</a:t>
            </a:r>
            <a:r>
              <a:rPr lang="tr-TR" sz="1400" dirty="0" err="1" smtClean="0"/>
              <a:t>dl</a:t>
            </a:r>
            <a:r>
              <a:rPr lang="tr-TR" sz="1400" dirty="0" smtClean="0"/>
              <a:t> veya TG&gt;150 mg/</a:t>
            </a:r>
            <a:r>
              <a:rPr lang="tr-TR" sz="1400" dirty="0" err="1" smtClean="0"/>
              <a:t>dl</a:t>
            </a:r>
            <a:endParaRPr lang="tr-TR" sz="1400" dirty="0" smtClean="0"/>
          </a:p>
          <a:p>
            <a:r>
              <a:rPr lang="tr-TR" sz="1400" dirty="0" smtClean="0"/>
              <a:t>Açlık kan  </a:t>
            </a:r>
            <a:r>
              <a:rPr lang="tr-TR" sz="1400" dirty="0" err="1" smtClean="0"/>
              <a:t>glukozu</a:t>
            </a:r>
            <a:r>
              <a:rPr lang="tr-TR" sz="1400" dirty="0" smtClean="0"/>
              <a:t> (102-125mg/</a:t>
            </a:r>
            <a:r>
              <a:rPr lang="tr-TR" sz="1400" dirty="0" err="1" smtClean="0"/>
              <a:t>dl</a:t>
            </a:r>
            <a:r>
              <a:rPr lang="tr-TR" sz="1400" dirty="0" smtClean="0"/>
              <a:t>)</a:t>
            </a:r>
          </a:p>
          <a:p>
            <a:r>
              <a:rPr lang="tr-TR" sz="1400" dirty="0" smtClean="0"/>
              <a:t>Anormal </a:t>
            </a:r>
            <a:r>
              <a:rPr lang="tr-TR" sz="1400" dirty="0" err="1" smtClean="0"/>
              <a:t>glukoz</a:t>
            </a:r>
            <a:r>
              <a:rPr lang="tr-TR" sz="1400" dirty="0" smtClean="0"/>
              <a:t> tolerans testi</a:t>
            </a:r>
          </a:p>
          <a:p>
            <a:r>
              <a:rPr lang="tr-TR" sz="1400" dirty="0" err="1" smtClean="0"/>
              <a:t>Abdominal</a:t>
            </a:r>
            <a:r>
              <a:rPr lang="tr-TR" sz="1400" dirty="0" smtClean="0"/>
              <a:t> </a:t>
            </a:r>
            <a:r>
              <a:rPr lang="tr-TR" sz="1400" dirty="0" err="1" smtClean="0"/>
              <a:t>obezite</a:t>
            </a:r>
            <a:r>
              <a:rPr lang="tr-TR" sz="1400" dirty="0" smtClean="0"/>
              <a:t>                                    (bel çevresi E&gt;102cm, K&gt;88 cm)</a:t>
            </a:r>
          </a:p>
          <a:p>
            <a:r>
              <a:rPr lang="tr-TR" sz="1400" dirty="0" err="1" smtClean="0"/>
              <a:t>Prematür</a:t>
            </a:r>
            <a:r>
              <a:rPr lang="tr-TR" sz="1400" dirty="0" smtClean="0"/>
              <a:t> koroner kalp hastalığı hikayesi (E&lt;55 y K &lt;65 y)</a:t>
            </a:r>
          </a:p>
        </p:txBody>
      </p:sp>
      <p:sp>
        <p:nvSpPr>
          <p:cNvPr id="63494" name="6 Metin Yer Tutucusu"/>
          <p:cNvSpPr>
            <a:spLocks noGrp="1"/>
          </p:cNvSpPr>
          <p:nvPr>
            <p:ph type="body" sz="quarter" idx="4294967295"/>
          </p:nvPr>
        </p:nvSpPr>
        <p:spPr>
          <a:xfrm>
            <a:off x="4716016" y="1412776"/>
            <a:ext cx="4041775" cy="639763"/>
          </a:xfrm>
        </p:spPr>
        <p:txBody>
          <a:bodyPr anchor="b"/>
          <a:lstStyle/>
          <a:p>
            <a:pPr marL="0" indent="0">
              <a:buFontTx/>
              <a:buNone/>
            </a:pPr>
            <a:r>
              <a:rPr lang="tr-TR" sz="2000" b="1" dirty="0" smtClean="0">
                <a:solidFill>
                  <a:srgbClr val="000099"/>
                </a:solidFill>
              </a:rPr>
              <a:t>B.</a:t>
            </a:r>
            <a:r>
              <a:rPr lang="tr-TR" sz="2000" b="1" dirty="0" err="1" smtClean="0">
                <a:solidFill>
                  <a:srgbClr val="000099"/>
                </a:solidFill>
              </a:rPr>
              <a:t>Subklinik</a:t>
            </a:r>
            <a:r>
              <a:rPr lang="tr-TR" sz="2000" b="1" dirty="0" smtClean="0">
                <a:solidFill>
                  <a:srgbClr val="000099"/>
                </a:solidFill>
              </a:rPr>
              <a:t> Organ Hasarı</a:t>
            </a:r>
          </a:p>
        </p:txBody>
      </p:sp>
      <p:sp>
        <p:nvSpPr>
          <p:cNvPr id="63495" name="7 İçerik Yer Tutucusu"/>
          <p:cNvSpPr>
            <a:spLocks noGrp="1"/>
          </p:cNvSpPr>
          <p:nvPr>
            <p:ph sz="quarter" idx="4294967295"/>
          </p:nvPr>
        </p:nvSpPr>
        <p:spPr>
          <a:xfrm>
            <a:off x="4644008" y="2204864"/>
            <a:ext cx="4041775" cy="4968875"/>
          </a:xfrm>
        </p:spPr>
        <p:txBody>
          <a:bodyPr/>
          <a:lstStyle/>
          <a:p>
            <a:pPr>
              <a:lnSpc>
                <a:spcPct val="110000"/>
              </a:lnSpc>
            </a:pPr>
            <a:r>
              <a:rPr lang="tr-TR" sz="1400" dirty="0" smtClean="0"/>
              <a:t>EKG de LVH (</a:t>
            </a:r>
            <a:r>
              <a:rPr lang="tr-TR" sz="1400" dirty="0" err="1" smtClean="0"/>
              <a:t>sokolow</a:t>
            </a:r>
            <a:r>
              <a:rPr lang="tr-TR" sz="1400" dirty="0" smtClean="0"/>
              <a:t>-</a:t>
            </a:r>
            <a:r>
              <a:rPr lang="tr-TR" sz="1400" dirty="0" err="1" smtClean="0"/>
              <a:t>lyon</a:t>
            </a:r>
            <a:r>
              <a:rPr lang="tr-TR" sz="1400" dirty="0" smtClean="0"/>
              <a:t> &gt;38 mm;</a:t>
            </a:r>
            <a:r>
              <a:rPr lang="tr-TR" sz="1400" dirty="0" err="1" smtClean="0"/>
              <a:t>cornell</a:t>
            </a:r>
            <a:r>
              <a:rPr lang="tr-TR" sz="1400" dirty="0" smtClean="0"/>
              <a:t>&gt;2440 mm/</a:t>
            </a:r>
            <a:r>
              <a:rPr lang="tr-TR" sz="1400" dirty="0" err="1" smtClean="0"/>
              <a:t>ms</a:t>
            </a:r>
            <a:r>
              <a:rPr lang="tr-TR" sz="1400" dirty="0" smtClean="0"/>
              <a:t>) veya </a:t>
            </a:r>
            <a:r>
              <a:rPr lang="tr-TR" sz="1400" dirty="0" err="1" smtClean="0"/>
              <a:t>ekokardiyografik</a:t>
            </a:r>
            <a:r>
              <a:rPr lang="tr-TR" sz="1400" dirty="0" smtClean="0"/>
              <a:t> olarak LVH(LVMI:E&gt;125 g/m2;k&gt;110 g/m2)</a:t>
            </a:r>
          </a:p>
          <a:p>
            <a:pPr>
              <a:lnSpc>
                <a:spcPct val="110000"/>
              </a:lnSpc>
            </a:pPr>
            <a:r>
              <a:rPr lang="tr-TR" sz="1400" dirty="0" err="1" smtClean="0"/>
              <a:t>Karotıs</a:t>
            </a:r>
            <a:r>
              <a:rPr lang="tr-TR" sz="1400" dirty="0" smtClean="0"/>
              <a:t> duvar kalınlığı(IMT&gt;0.9 mm) veya plak</a:t>
            </a:r>
          </a:p>
          <a:p>
            <a:pPr>
              <a:lnSpc>
                <a:spcPct val="110000"/>
              </a:lnSpc>
            </a:pPr>
            <a:r>
              <a:rPr lang="tr-TR" sz="1400" dirty="0" err="1" smtClean="0"/>
              <a:t>Karotis</a:t>
            </a:r>
            <a:r>
              <a:rPr lang="tr-TR" sz="1400" dirty="0" smtClean="0"/>
              <a:t>-</a:t>
            </a:r>
            <a:r>
              <a:rPr lang="tr-TR" sz="1400" dirty="0" err="1" smtClean="0"/>
              <a:t>femoral</a:t>
            </a:r>
            <a:r>
              <a:rPr lang="tr-TR" sz="1400" dirty="0" smtClean="0"/>
              <a:t> nabız dalga hızı&gt;12 m/sn</a:t>
            </a:r>
          </a:p>
          <a:p>
            <a:pPr>
              <a:lnSpc>
                <a:spcPct val="110000"/>
              </a:lnSpc>
            </a:pPr>
            <a:r>
              <a:rPr lang="tr-TR" sz="1400" dirty="0" smtClean="0"/>
              <a:t>Plazma </a:t>
            </a:r>
            <a:r>
              <a:rPr lang="tr-TR" sz="1400" dirty="0" err="1" smtClean="0"/>
              <a:t>kreatinin</a:t>
            </a:r>
            <a:r>
              <a:rPr lang="tr-TR" sz="1400" dirty="0" smtClean="0"/>
              <a:t> düzeyinin hafif artışı    (E 1.3-1.5 mg/</a:t>
            </a:r>
            <a:r>
              <a:rPr lang="tr-TR" sz="1400" dirty="0" err="1" smtClean="0"/>
              <a:t>dl</a:t>
            </a:r>
            <a:r>
              <a:rPr lang="tr-TR" sz="1400" dirty="0" smtClean="0"/>
              <a:t>) (K 1.2-1.4 mg /</a:t>
            </a:r>
            <a:r>
              <a:rPr lang="tr-TR" sz="1400" dirty="0" err="1" smtClean="0"/>
              <a:t>dl</a:t>
            </a:r>
            <a:r>
              <a:rPr lang="tr-TR" sz="1400" dirty="0" smtClean="0"/>
              <a:t>)</a:t>
            </a:r>
          </a:p>
          <a:p>
            <a:pPr>
              <a:lnSpc>
                <a:spcPct val="110000"/>
              </a:lnSpc>
            </a:pPr>
            <a:r>
              <a:rPr lang="tr-TR" sz="1400" dirty="0" err="1" smtClean="0"/>
              <a:t>Glomerular</a:t>
            </a:r>
            <a:r>
              <a:rPr lang="tr-TR" sz="1400" dirty="0" smtClean="0"/>
              <a:t> </a:t>
            </a:r>
            <a:r>
              <a:rPr lang="tr-TR" sz="1400" dirty="0" err="1" smtClean="0"/>
              <a:t>filtrasyon</a:t>
            </a:r>
            <a:r>
              <a:rPr lang="tr-TR" sz="1400" dirty="0" smtClean="0"/>
              <a:t> hızının azalması(&lt;60 ml/</a:t>
            </a:r>
            <a:r>
              <a:rPr lang="tr-TR" sz="1400" dirty="0" err="1" smtClean="0"/>
              <a:t>dak</a:t>
            </a:r>
            <a:r>
              <a:rPr lang="tr-TR" sz="1400" dirty="0" smtClean="0"/>
              <a:t>/1.73 m2) veya </a:t>
            </a:r>
            <a:r>
              <a:rPr lang="tr-TR" sz="1400" dirty="0" err="1" smtClean="0"/>
              <a:t>kreatinin</a:t>
            </a:r>
            <a:r>
              <a:rPr lang="tr-TR" sz="1400" dirty="0" smtClean="0"/>
              <a:t> </a:t>
            </a:r>
            <a:r>
              <a:rPr lang="tr-TR" sz="1400" dirty="0" err="1" smtClean="0"/>
              <a:t>klirensi</a:t>
            </a:r>
            <a:r>
              <a:rPr lang="tr-TR" sz="1400" dirty="0" smtClean="0"/>
              <a:t>(&lt;60 ml/</a:t>
            </a:r>
            <a:r>
              <a:rPr lang="tr-TR" sz="1400" dirty="0" err="1" smtClean="0"/>
              <a:t>dak</a:t>
            </a:r>
            <a:r>
              <a:rPr lang="tr-TR" sz="1400" dirty="0" smtClean="0"/>
              <a:t>)</a:t>
            </a:r>
          </a:p>
          <a:p>
            <a:pPr>
              <a:lnSpc>
                <a:spcPct val="110000"/>
              </a:lnSpc>
            </a:pPr>
            <a:r>
              <a:rPr lang="tr-TR" sz="1400" dirty="0" err="1" smtClean="0"/>
              <a:t>Ankle</a:t>
            </a:r>
            <a:r>
              <a:rPr lang="tr-TR" sz="1400" dirty="0" smtClean="0"/>
              <a:t>-</a:t>
            </a:r>
            <a:r>
              <a:rPr lang="tr-TR" sz="1400" dirty="0" err="1" smtClean="0"/>
              <a:t>brachıal</a:t>
            </a:r>
            <a:r>
              <a:rPr lang="tr-TR" sz="1400" dirty="0" smtClean="0"/>
              <a:t> BP </a:t>
            </a:r>
            <a:r>
              <a:rPr lang="tr-TR" sz="1400" dirty="0" err="1" smtClean="0"/>
              <a:t>ındex</a:t>
            </a:r>
            <a:r>
              <a:rPr lang="tr-TR" sz="1400" dirty="0" smtClean="0"/>
              <a:t>&lt;0.9</a:t>
            </a:r>
          </a:p>
          <a:p>
            <a:pPr>
              <a:lnSpc>
                <a:spcPct val="110000"/>
              </a:lnSpc>
            </a:pPr>
            <a:r>
              <a:rPr lang="tr-TR" sz="1400" dirty="0" err="1" smtClean="0"/>
              <a:t>Mikroalbuminüri</a:t>
            </a:r>
            <a:r>
              <a:rPr lang="tr-TR" sz="1400" dirty="0" smtClean="0"/>
              <a:t> 30-300 mg/24 s veya </a:t>
            </a:r>
            <a:r>
              <a:rPr lang="tr-TR" sz="1400" dirty="0" err="1" smtClean="0"/>
              <a:t>albumin</a:t>
            </a:r>
            <a:r>
              <a:rPr lang="tr-TR" sz="1400" dirty="0" smtClean="0"/>
              <a:t> </a:t>
            </a:r>
            <a:r>
              <a:rPr lang="tr-TR" sz="1400" dirty="0" err="1" smtClean="0"/>
              <a:t>kreatinin</a:t>
            </a:r>
            <a:r>
              <a:rPr lang="tr-TR" sz="1400" dirty="0" smtClean="0"/>
              <a:t> oranı:E&gt;22 mg/g K&gt;31 mg/g</a:t>
            </a:r>
          </a:p>
        </p:txBody>
      </p:sp>
      <p:sp>
        <p:nvSpPr>
          <p:cNvPr id="9" name="Rectangle 2"/>
          <p:cNvSpPr txBox="1">
            <a:spLocks noChangeArrowheads="1"/>
          </p:cNvSpPr>
          <p:nvPr/>
        </p:nvSpPr>
        <p:spPr>
          <a:xfrm>
            <a:off x="685800" y="290513"/>
            <a:ext cx="7772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0" i="0" u="none" strike="noStrike" kern="0" cap="none" spc="0" normalizeH="0" baseline="0" noProof="0" dirty="0" err="1" smtClean="0">
                <a:ln>
                  <a:noFill/>
                </a:ln>
                <a:solidFill>
                  <a:srgbClr val="990000"/>
                </a:solidFill>
                <a:effectLst/>
                <a:uLnTx/>
                <a:uFillTx/>
                <a:latin typeface="+mj-lt"/>
                <a:ea typeface="+mj-ea"/>
                <a:cs typeface="+mj-cs"/>
              </a:rPr>
              <a:t>Prognozu</a:t>
            </a:r>
            <a:r>
              <a:rPr kumimoji="0" lang="tr-TR" sz="4000" b="0" i="0" u="none" strike="noStrike" kern="0" cap="none" spc="0" normalizeH="0" baseline="0" noProof="0" dirty="0" smtClean="0">
                <a:ln>
                  <a:noFill/>
                </a:ln>
                <a:solidFill>
                  <a:srgbClr val="990000"/>
                </a:solidFill>
                <a:effectLst/>
                <a:uLnTx/>
                <a:uFillTx/>
                <a:latin typeface="+mj-lt"/>
                <a:ea typeface="+mj-ea"/>
                <a:cs typeface="+mj-cs"/>
              </a:rPr>
              <a:t> etkileyen faktörler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3 Slayt Numarası Yer Tutucusu"/>
          <p:cNvSpPr>
            <a:spLocks noGrp="1"/>
          </p:cNvSpPr>
          <p:nvPr>
            <p:ph type="sldNum" sz="quarter" idx="12"/>
          </p:nvPr>
        </p:nvSpPr>
        <p:spPr>
          <a:noFill/>
        </p:spPr>
        <p:txBody>
          <a:bodyPr/>
          <a:lstStyle/>
          <a:p>
            <a:fld id="{A5C0F44F-9B0B-42F8-92D8-211F956D7ACE}" type="slidenum">
              <a:rPr lang="tr-TR" smtClean="0"/>
              <a:pPr/>
              <a:t>43</a:t>
            </a:fld>
            <a:endParaRPr lang="tr-TR" smtClean="0"/>
          </a:p>
        </p:txBody>
      </p:sp>
      <p:sp>
        <p:nvSpPr>
          <p:cNvPr id="64515" name="1 Başlık"/>
          <p:cNvSpPr>
            <a:spLocks noGrp="1"/>
          </p:cNvSpPr>
          <p:nvPr>
            <p:ph type="title" idx="4294967295"/>
          </p:nvPr>
        </p:nvSpPr>
        <p:spPr>
          <a:xfrm>
            <a:off x="179388" y="341313"/>
            <a:ext cx="8229600" cy="1143000"/>
          </a:xfrm>
        </p:spPr>
        <p:txBody>
          <a:bodyPr/>
          <a:lstStyle/>
          <a:p>
            <a:r>
              <a:rPr lang="tr-TR" smtClean="0"/>
              <a:t>  </a:t>
            </a:r>
          </a:p>
        </p:txBody>
      </p:sp>
      <p:sp>
        <p:nvSpPr>
          <p:cNvPr id="64516" name="2 Metin Yer Tutucusu"/>
          <p:cNvSpPr>
            <a:spLocks noGrp="1"/>
          </p:cNvSpPr>
          <p:nvPr>
            <p:ph type="body" idx="4294967295"/>
          </p:nvPr>
        </p:nvSpPr>
        <p:spPr>
          <a:xfrm>
            <a:off x="179512" y="1556792"/>
            <a:ext cx="4040187" cy="639763"/>
          </a:xfrm>
        </p:spPr>
        <p:txBody>
          <a:bodyPr anchor="b"/>
          <a:lstStyle/>
          <a:p>
            <a:pPr marL="0" indent="0">
              <a:buFontTx/>
              <a:buNone/>
            </a:pPr>
            <a:r>
              <a:rPr lang="tr-TR" sz="2400" b="1" dirty="0" smtClean="0">
                <a:solidFill>
                  <a:srgbClr val="000099"/>
                </a:solidFill>
              </a:rPr>
              <a:t>C.</a:t>
            </a:r>
            <a:r>
              <a:rPr lang="tr-TR" sz="2400" b="1" dirty="0" err="1" smtClean="0">
                <a:solidFill>
                  <a:srgbClr val="000099"/>
                </a:solidFill>
              </a:rPr>
              <a:t>Diabetes</a:t>
            </a:r>
            <a:r>
              <a:rPr lang="tr-TR" sz="2400" b="1" dirty="0" smtClean="0">
                <a:solidFill>
                  <a:srgbClr val="000099"/>
                </a:solidFill>
              </a:rPr>
              <a:t> </a:t>
            </a:r>
            <a:r>
              <a:rPr lang="tr-TR" sz="2400" b="1" dirty="0" err="1" smtClean="0">
                <a:solidFill>
                  <a:srgbClr val="000099"/>
                </a:solidFill>
              </a:rPr>
              <a:t>Mellitus</a:t>
            </a:r>
            <a:endParaRPr lang="tr-TR" sz="2400" b="1" dirty="0" smtClean="0">
              <a:solidFill>
                <a:srgbClr val="000099"/>
              </a:solidFill>
            </a:endParaRPr>
          </a:p>
        </p:txBody>
      </p:sp>
      <p:sp>
        <p:nvSpPr>
          <p:cNvPr id="64517" name="3 İçerik Yer Tutucusu"/>
          <p:cNvSpPr>
            <a:spLocks noGrp="1"/>
          </p:cNvSpPr>
          <p:nvPr>
            <p:ph sz="half" idx="4294967295"/>
          </p:nvPr>
        </p:nvSpPr>
        <p:spPr>
          <a:xfrm>
            <a:off x="251520" y="2420888"/>
            <a:ext cx="3816424" cy="3951287"/>
          </a:xfrm>
        </p:spPr>
        <p:txBody>
          <a:bodyPr/>
          <a:lstStyle/>
          <a:p>
            <a:pPr>
              <a:lnSpc>
                <a:spcPct val="130000"/>
              </a:lnSpc>
              <a:buFont typeface="Wingdings" pitchFamily="2" charset="2"/>
              <a:buChar char="v"/>
            </a:pPr>
            <a:r>
              <a:rPr lang="tr-TR" sz="1800" dirty="0" smtClean="0"/>
              <a:t>Açlık kan şekeri&gt;126 mg/</a:t>
            </a:r>
            <a:r>
              <a:rPr lang="tr-TR" sz="1800" dirty="0" err="1" smtClean="0"/>
              <a:t>dl</a:t>
            </a:r>
            <a:r>
              <a:rPr lang="tr-TR" sz="1800" dirty="0" smtClean="0"/>
              <a:t>) tekrarlayan ölçümlerde</a:t>
            </a:r>
          </a:p>
          <a:p>
            <a:pPr>
              <a:lnSpc>
                <a:spcPct val="130000"/>
              </a:lnSpc>
              <a:buFont typeface="Wingdings" pitchFamily="2" charset="2"/>
              <a:buChar char="v"/>
            </a:pPr>
            <a:r>
              <a:rPr lang="tr-TR" sz="1800" dirty="0" err="1" smtClean="0"/>
              <a:t>Postprandial</a:t>
            </a:r>
            <a:r>
              <a:rPr lang="tr-TR" sz="1800" dirty="0" smtClean="0"/>
              <a:t> plazma                 </a:t>
            </a:r>
            <a:r>
              <a:rPr lang="tr-TR" sz="1800" dirty="0" err="1" smtClean="0"/>
              <a:t>glukozu</a:t>
            </a:r>
            <a:r>
              <a:rPr lang="tr-TR" sz="1800" dirty="0" smtClean="0"/>
              <a:t>&gt;198 mg/</a:t>
            </a:r>
            <a:r>
              <a:rPr lang="tr-TR" sz="1800" dirty="0" err="1" smtClean="0"/>
              <a:t>dl</a:t>
            </a:r>
            <a:endParaRPr lang="tr-TR" sz="1800" dirty="0" smtClean="0"/>
          </a:p>
        </p:txBody>
      </p:sp>
      <p:sp>
        <p:nvSpPr>
          <p:cNvPr id="64518" name="4 Metin Yer Tutucusu"/>
          <p:cNvSpPr>
            <a:spLocks noGrp="1"/>
          </p:cNvSpPr>
          <p:nvPr>
            <p:ph type="body" sz="quarter" idx="4294967295"/>
          </p:nvPr>
        </p:nvSpPr>
        <p:spPr>
          <a:xfrm>
            <a:off x="4067944" y="1484784"/>
            <a:ext cx="4140200" cy="639763"/>
          </a:xfrm>
        </p:spPr>
        <p:txBody>
          <a:bodyPr anchor="b"/>
          <a:lstStyle/>
          <a:p>
            <a:pPr marL="0" indent="0">
              <a:buFontTx/>
              <a:buNone/>
            </a:pPr>
            <a:r>
              <a:rPr lang="tr-TR" sz="2400" b="1" dirty="0" smtClean="0">
                <a:solidFill>
                  <a:srgbClr val="000099"/>
                </a:solidFill>
              </a:rPr>
              <a:t>D.KV veya </a:t>
            </a:r>
            <a:r>
              <a:rPr lang="tr-TR" sz="2400" b="1" dirty="0" err="1" smtClean="0">
                <a:solidFill>
                  <a:srgbClr val="000099"/>
                </a:solidFill>
              </a:rPr>
              <a:t>Renal</a:t>
            </a:r>
            <a:r>
              <a:rPr lang="tr-TR" sz="2400" b="1" dirty="0" smtClean="0">
                <a:solidFill>
                  <a:srgbClr val="000099"/>
                </a:solidFill>
              </a:rPr>
              <a:t> Hastalık</a:t>
            </a:r>
          </a:p>
        </p:txBody>
      </p:sp>
      <p:sp>
        <p:nvSpPr>
          <p:cNvPr id="64519" name="5 İçerik Yer Tutucusu"/>
          <p:cNvSpPr>
            <a:spLocks noGrp="1"/>
          </p:cNvSpPr>
          <p:nvPr>
            <p:ph sz="quarter" idx="4294967295"/>
          </p:nvPr>
        </p:nvSpPr>
        <p:spPr>
          <a:xfrm>
            <a:off x="4067175" y="2348880"/>
            <a:ext cx="4897313" cy="3843685"/>
          </a:xfrm>
        </p:spPr>
        <p:txBody>
          <a:bodyPr/>
          <a:lstStyle/>
          <a:p>
            <a:pPr>
              <a:lnSpc>
                <a:spcPct val="120000"/>
              </a:lnSpc>
              <a:buFont typeface="Wingdings" pitchFamily="2" charset="2"/>
              <a:buChar char="v"/>
            </a:pPr>
            <a:r>
              <a:rPr lang="tr-TR" sz="1800" dirty="0" err="1" smtClean="0"/>
              <a:t>Serebrovasküler</a:t>
            </a:r>
            <a:r>
              <a:rPr lang="tr-TR" sz="1800" dirty="0" smtClean="0"/>
              <a:t> hastalık, </a:t>
            </a:r>
            <a:r>
              <a:rPr lang="tr-TR" sz="1800" dirty="0" err="1" smtClean="0"/>
              <a:t>iskemik</a:t>
            </a:r>
            <a:r>
              <a:rPr lang="tr-TR" sz="1800" dirty="0" smtClean="0"/>
              <a:t> </a:t>
            </a:r>
            <a:r>
              <a:rPr lang="tr-TR" sz="1800" dirty="0" err="1" smtClean="0"/>
              <a:t>stroke</a:t>
            </a:r>
            <a:r>
              <a:rPr lang="tr-TR" sz="1800" dirty="0" smtClean="0"/>
              <a:t>,</a:t>
            </a:r>
            <a:r>
              <a:rPr lang="tr-TR" sz="1800" dirty="0" err="1" smtClean="0"/>
              <a:t>serebral</a:t>
            </a:r>
            <a:r>
              <a:rPr lang="tr-TR" sz="1800" dirty="0" smtClean="0"/>
              <a:t> </a:t>
            </a:r>
            <a:r>
              <a:rPr lang="tr-TR" sz="1800" dirty="0" err="1" smtClean="0"/>
              <a:t>hemoraji</a:t>
            </a:r>
            <a:r>
              <a:rPr lang="tr-TR" sz="1800" dirty="0" smtClean="0"/>
              <a:t>,TİA)</a:t>
            </a:r>
          </a:p>
          <a:p>
            <a:pPr>
              <a:lnSpc>
                <a:spcPct val="120000"/>
              </a:lnSpc>
              <a:buFont typeface="Wingdings" pitchFamily="2" charset="2"/>
              <a:buChar char="v"/>
            </a:pPr>
            <a:r>
              <a:rPr lang="tr-TR" sz="1800" dirty="0" smtClean="0"/>
              <a:t>Kalp hastalığı:mı,</a:t>
            </a:r>
            <a:r>
              <a:rPr lang="tr-TR" sz="1800" dirty="0" err="1" smtClean="0"/>
              <a:t>angina</a:t>
            </a:r>
            <a:r>
              <a:rPr lang="tr-TR" sz="1800" dirty="0" smtClean="0"/>
              <a:t> </a:t>
            </a:r>
            <a:r>
              <a:rPr lang="tr-TR" sz="1800" dirty="0" err="1" smtClean="0"/>
              <a:t>pectoris</a:t>
            </a:r>
            <a:r>
              <a:rPr lang="tr-TR" sz="1800" dirty="0" smtClean="0"/>
              <a:t>, koroner </a:t>
            </a:r>
            <a:r>
              <a:rPr lang="tr-TR" sz="1800" dirty="0" err="1" smtClean="0"/>
              <a:t>revaskülarizasyon</a:t>
            </a:r>
            <a:r>
              <a:rPr lang="tr-TR" sz="1800" dirty="0" smtClean="0"/>
              <a:t>,kalp yetmezliği</a:t>
            </a:r>
          </a:p>
          <a:p>
            <a:pPr>
              <a:lnSpc>
                <a:spcPct val="120000"/>
              </a:lnSpc>
              <a:buFont typeface="Wingdings" pitchFamily="2" charset="2"/>
              <a:buChar char="v"/>
            </a:pPr>
            <a:r>
              <a:rPr lang="tr-TR" sz="1800" dirty="0" err="1" smtClean="0"/>
              <a:t>Renal</a:t>
            </a:r>
            <a:r>
              <a:rPr lang="tr-TR" sz="1800" dirty="0" smtClean="0"/>
              <a:t> hastalık:</a:t>
            </a:r>
            <a:r>
              <a:rPr lang="tr-TR" sz="1800" dirty="0" err="1" smtClean="0"/>
              <a:t>diabetik</a:t>
            </a:r>
            <a:r>
              <a:rPr lang="tr-TR" sz="1800" dirty="0" smtClean="0"/>
              <a:t> </a:t>
            </a:r>
            <a:r>
              <a:rPr lang="tr-TR" sz="1800" dirty="0" err="1" smtClean="0"/>
              <a:t>nefropati</a:t>
            </a:r>
            <a:r>
              <a:rPr lang="tr-TR" sz="1800" dirty="0" smtClean="0"/>
              <a:t>,</a:t>
            </a:r>
            <a:r>
              <a:rPr lang="tr-TR" sz="1800" dirty="0" err="1" smtClean="0"/>
              <a:t>renal</a:t>
            </a:r>
            <a:r>
              <a:rPr lang="tr-TR" sz="1800" dirty="0" smtClean="0"/>
              <a:t> yetmezlik (serum </a:t>
            </a:r>
            <a:r>
              <a:rPr lang="tr-TR" sz="1800" dirty="0" err="1" smtClean="0"/>
              <a:t>Kr</a:t>
            </a:r>
            <a:r>
              <a:rPr lang="tr-TR" sz="1800" dirty="0" smtClean="0"/>
              <a:t> E&gt;133,K&gt;124 </a:t>
            </a:r>
            <a:r>
              <a:rPr lang="tr-TR" sz="1800" dirty="0" err="1" smtClean="0"/>
              <a:t>mmol</a:t>
            </a:r>
            <a:r>
              <a:rPr lang="tr-TR" sz="1800" dirty="0" smtClean="0"/>
              <a:t>/L),</a:t>
            </a:r>
            <a:r>
              <a:rPr lang="tr-TR" sz="1800" dirty="0" err="1" smtClean="0"/>
              <a:t>proteinüri</a:t>
            </a:r>
            <a:r>
              <a:rPr lang="tr-TR" sz="1800" dirty="0" smtClean="0"/>
              <a:t>(&gt;300 mg/24st)</a:t>
            </a:r>
          </a:p>
          <a:p>
            <a:pPr>
              <a:lnSpc>
                <a:spcPct val="120000"/>
              </a:lnSpc>
              <a:buFont typeface="Wingdings" pitchFamily="2" charset="2"/>
              <a:buChar char="v"/>
            </a:pPr>
            <a:r>
              <a:rPr lang="tr-TR" sz="1800" dirty="0" err="1" smtClean="0"/>
              <a:t>Periferik</a:t>
            </a:r>
            <a:r>
              <a:rPr lang="tr-TR" sz="1800" dirty="0" smtClean="0"/>
              <a:t> arter hastalığı</a:t>
            </a:r>
          </a:p>
          <a:p>
            <a:pPr>
              <a:lnSpc>
                <a:spcPct val="120000"/>
              </a:lnSpc>
              <a:buFont typeface="Wingdings" pitchFamily="2" charset="2"/>
              <a:buChar char="v"/>
            </a:pPr>
            <a:r>
              <a:rPr lang="tr-TR" sz="1800" dirty="0" smtClean="0"/>
              <a:t>İleri düzeyde </a:t>
            </a:r>
            <a:r>
              <a:rPr lang="tr-TR" sz="1800" dirty="0" err="1" smtClean="0"/>
              <a:t>retinopati</a:t>
            </a:r>
            <a:r>
              <a:rPr lang="tr-TR" sz="1800" dirty="0" smtClean="0"/>
              <a:t>, </a:t>
            </a:r>
            <a:r>
              <a:rPr lang="tr-TR" sz="1800" dirty="0" err="1" smtClean="0"/>
              <a:t>hemoraji</a:t>
            </a:r>
            <a:r>
              <a:rPr lang="tr-TR" sz="1800" dirty="0" smtClean="0"/>
              <a:t> veya </a:t>
            </a:r>
            <a:r>
              <a:rPr lang="tr-TR" sz="1800" dirty="0" err="1" smtClean="0"/>
              <a:t>eksuda</a:t>
            </a:r>
            <a:r>
              <a:rPr lang="tr-TR" sz="1800" dirty="0" smtClean="0"/>
              <a:t>,</a:t>
            </a:r>
            <a:r>
              <a:rPr lang="tr-TR" sz="1800" dirty="0" err="1" smtClean="0"/>
              <a:t>papilödemi</a:t>
            </a:r>
            <a:endParaRPr lang="tr-TR" sz="1800" dirty="0" smtClean="0"/>
          </a:p>
        </p:txBody>
      </p:sp>
      <p:sp>
        <p:nvSpPr>
          <p:cNvPr id="9" name="Rectangle 2"/>
          <p:cNvSpPr txBox="1">
            <a:spLocks noChangeArrowheads="1"/>
          </p:cNvSpPr>
          <p:nvPr/>
        </p:nvSpPr>
        <p:spPr>
          <a:xfrm>
            <a:off x="685800" y="290513"/>
            <a:ext cx="7772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0" i="0" u="none" strike="noStrike" kern="0" cap="none" spc="0" normalizeH="0" baseline="0" noProof="0" dirty="0" err="1" smtClean="0">
                <a:ln>
                  <a:noFill/>
                </a:ln>
                <a:solidFill>
                  <a:srgbClr val="990000"/>
                </a:solidFill>
                <a:effectLst/>
                <a:uLnTx/>
                <a:uFillTx/>
                <a:latin typeface="+mj-lt"/>
                <a:ea typeface="+mj-ea"/>
                <a:cs typeface="+mj-cs"/>
              </a:rPr>
              <a:t>Prognozu</a:t>
            </a:r>
            <a:r>
              <a:rPr kumimoji="0" lang="tr-TR" sz="4000" b="0" i="0" u="none" strike="noStrike" kern="0" cap="none" spc="0" normalizeH="0" baseline="0" noProof="0" dirty="0" smtClean="0">
                <a:ln>
                  <a:noFill/>
                </a:ln>
                <a:solidFill>
                  <a:srgbClr val="990000"/>
                </a:solidFill>
                <a:effectLst/>
                <a:uLnTx/>
                <a:uFillTx/>
                <a:latin typeface="+mj-lt"/>
                <a:ea typeface="+mj-ea"/>
                <a:cs typeface="+mj-cs"/>
              </a:rPr>
              <a:t> etkileyen faktörler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90513"/>
            <a:ext cx="7772400" cy="1143000"/>
          </a:xfrm>
        </p:spPr>
        <p:txBody>
          <a:bodyPr/>
          <a:lstStyle/>
          <a:p>
            <a:r>
              <a:rPr lang="tr-TR" sz="4000" smtClean="0">
                <a:solidFill>
                  <a:srgbClr val="990000"/>
                </a:solidFill>
              </a:rPr>
              <a:t>Prognozu etkileyen faktörler</a:t>
            </a:r>
          </a:p>
        </p:txBody>
      </p:sp>
      <p:pic>
        <p:nvPicPr>
          <p:cNvPr id="62467"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pic>
        <p:nvPicPr>
          <p:cNvPr id="62468" name="Picture Placeholder 1" descr="FIGURE 1"/>
          <p:cNvPicPr>
            <a:picLocks noChangeAspect="1"/>
          </p:cNvPicPr>
          <p:nvPr/>
        </p:nvPicPr>
        <p:blipFill>
          <a:blip r:embed="rId4" cstate="print"/>
          <a:srcRect/>
          <a:stretch>
            <a:fillRect/>
          </a:stretch>
        </p:blipFill>
        <p:spPr bwMode="auto">
          <a:xfrm>
            <a:off x="1187450" y="2708275"/>
            <a:ext cx="7034213"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17500" y="538163"/>
            <a:ext cx="8637588" cy="946150"/>
          </a:xfrm>
        </p:spPr>
        <p:txBody>
          <a:bodyPr/>
          <a:lstStyle/>
          <a:p>
            <a:pPr eaLnBrk="1" hangingPunct="1"/>
            <a:r>
              <a:rPr lang="tr-TR" sz="2800" smtClean="0">
                <a:solidFill>
                  <a:srgbClr val="990000"/>
                </a:solidFill>
              </a:rPr>
              <a:t>PROGNOZUN DEĞERLENDİRİLMESİNDE RİSK SINIFLANDIRMASI</a:t>
            </a:r>
            <a:endParaRPr lang="en-US" sz="2800" smtClean="0">
              <a:solidFill>
                <a:srgbClr val="990000"/>
              </a:solidFill>
            </a:endParaRPr>
          </a:p>
        </p:txBody>
      </p:sp>
      <p:graphicFrame>
        <p:nvGraphicFramePr>
          <p:cNvPr id="89091" name="Group 3"/>
          <p:cNvGraphicFramePr>
            <a:graphicFrameLocks noGrp="1"/>
          </p:cNvGraphicFramePr>
          <p:nvPr>
            <p:ph type="tbl" idx="1"/>
          </p:nvPr>
        </p:nvGraphicFramePr>
        <p:xfrm>
          <a:off x="609600" y="2286000"/>
          <a:ext cx="8077200" cy="4193667"/>
        </p:xfrm>
        <a:graphic>
          <a:graphicData uri="http://schemas.openxmlformats.org/drawingml/2006/table">
            <a:tbl>
              <a:tblPr/>
              <a:tblGrid>
                <a:gridCol w="2286000"/>
                <a:gridCol w="1828800"/>
                <a:gridCol w="1968500"/>
                <a:gridCol w="1993900"/>
              </a:tblGrid>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rPr>
                        <a:t>Diğer risk faktörleri &amp; hastalık hikayesi</a:t>
                      </a:r>
                      <a:endParaRPr kumimoji="0" lang="en-US" sz="14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1. derece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rPr>
                        <a:t>(hafif hipertansiyon)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SKB 140-159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veya DKB 90-99</a:t>
                      </a:r>
                      <a:endParaRPr kumimoji="0" lang="en-U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2. derece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rPr>
                        <a:t>(orta hipertansiyon)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SKB 160-179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veya DKB 100-109</a:t>
                      </a:r>
                      <a:endParaRPr kumimoji="0" lang="en-U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3. derece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000" b="1" i="0" u="none" strike="noStrike" cap="none" normalizeH="0" baseline="0" smtClean="0">
                          <a:ln>
                            <a:noFill/>
                          </a:ln>
                          <a:solidFill>
                            <a:schemeClr val="tx1"/>
                          </a:solidFill>
                          <a:effectLst/>
                          <a:latin typeface="Arial" pitchFamily="34" charset="0"/>
                        </a:rPr>
                        <a:t>(şiddetli hipertansiyon)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SKB </a:t>
                      </a:r>
                      <a:r>
                        <a:rPr kumimoji="0" lang="tr-TR" sz="1200" b="1" i="0" u="none" strike="noStrike" cap="none" normalizeH="0" baseline="0" smtClean="0">
                          <a:ln>
                            <a:noFill/>
                          </a:ln>
                          <a:solidFill>
                            <a:schemeClr val="tx1"/>
                          </a:solidFill>
                          <a:effectLst/>
                          <a:latin typeface="Arial" pitchFamily="34" charset="0"/>
                          <a:sym typeface="Symbol" pitchFamily="18" charset="2"/>
                        </a:rPr>
                        <a:t> 180</a:t>
                      </a:r>
                      <a:endParaRPr kumimoji="0" lang="tr-TR"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veya DKB </a:t>
                      </a:r>
                      <a:r>
                        <a:rPr kumimoji="0" lang="tr-TR" sz="1200" b="1" i="0" u="none" strike="noStrike" cap="none" normalizeH="0" baseline="0" smtClean="0">
                          <a:ln>
                            <a:noFill/>
                          </a:ln>
                          <a:solidFill>
                            <a:schemeClr val="tx1"/>
                          </a:solidFill>
                          <a:effectLst/>
                          <a:latin typeface="Arial" pitchFamily="34" charset="0"/>
                          <a:sym typeface="Symbol" pitchFamily="18" charset="2"/>
                        </a:rPr>
                        <a:t> 110</a:t>
                      </a:r>
                      <a:endParaRPr kumimoji="0" lang="en-US" sz="1200" b="1" i="0" u="none" strike="noStrike" cap="none" normalizeH="0" baseline="0" smtClean="0">
                        <a:ln>
                          <a:noFill/>
                        </a:ln>
                        <a:solidFill>
                          <a:schemeClr val="tx1"/>
                        </a:solidFill>
                        <a:effectLst/>
                        <a:latin typeface="Arial" pitchFamily="34" charset="0"/>
                        <a:sym typeface="Symbol" pitchFamily="18" charset="2"/>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Ι</a:t>
                      </a:r>
                      <a:r>
                        <a:rPr kumimoji="0" lang="tr-TR" sz="1200" b="1" i="0" u="none" strike="noStrike" cap="none" normalizeH="0" baseline="0" smtClean="0">
                          <a:ln>
                            <a:noFill/>
                          </a:ln>
                          <a:solidFill>
                            <a:schemeClr val="tx1"/>
                          </a:solidFill>
                          <a:effectLst/>
                          <a:latin typeface="Arial" pitchFamily="34" charset="0"/>
                        </a:rPr>
                        <a:t>- Diğer risk faktörleri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smtClean="0">
                          <a:ln>
                            <a:noFill/>
                          </a:ln>
                          <a:solidFill>
                            <a:schemeClr val="tx1"/>
                          </a:solidFill>
                          <a:effectLst/>
                          <a:latin typeface="Arial" pitchFamily="34" charset="0"/>
                        </a:rPr>
                        <a:t>yok</a:t>
                      </a:r>
                      <a:endParaRPr kumimoji="0" lang="en-US"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rPr>
                        <a:t>DÜŞÜK RİSK</a:t>
                      </a:r>
                      <a:endParaRPr kumimoji="0" lang="en-US" sz="14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ORTA RİSK</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YÜKSEK RİSK</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ΙΙ</a:t>
                      </a:r>
                      <a:r>
                        <a:rPr kumimoji="0" lang="tr-TR" sz="1200" b="1" i="0" u="none" strike="noStrike" cap="none" normalizeH="0" baseline="0" smtClean="0">
                          <a:ln>
                            <a:noFill/>
                          </a:ln>
                          <a:solidFill>
                            <a:schemeClr val="tx1"/>
                          </a:solidFill>
                          <a:effectLst/>
                          <a:latin typeface="Arial" pitchFamily="34" charset="0"/>
                        </a:rPr>
                        <a:t>- </a:t>
                      </a:r>
                      <a:r>
                        <a:rPr kumimoji="0" lang="tr-TR" sz="1200" b="0" i="0" u="none" strike="noStrike" cap="none" normalizeH="0" baseline="0" smtClean="0">
                          <a:ln>
                            <a:noFill/>
                          </a:ln>
                          <a:solidFill>
                            <a:schemeClr val="tx1"/>
                          </a:solidFill>
                          <a:effectLst/>
                          <a:latin typeface="Arial" pitchFamily="34" charset="0"/>
                        </a:rPr>
                        <a:t>1</a:t>
                      </a:r>
                      <a:r>
                        <a:rPr kumimoji="0" lang="tr-TR" sz="1200" b="1" i="0" u="none" strike="noStrike" cap="none" normalizeH="0" baseline="0" smtClean="0">
                          <a:ln>
                            <a:noFill/>
                          </a:ln>
                          <a:solidFill>
                            <a:schemeClr val="tx1"/>
                          </a:solidFill>
                          <a:effectLst/>
                          <a:latin typeface="Arial" pitchFamily="34" charset="0"/>
                        </a:rPr>
                        <a:t>-2 risk faktörü</a:t>
                      </a:r>
                      <a:endParaRPr kumimoji="0" lang="en-US" sz="12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ORTA RİSK</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ORTA RİSK</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sym typeface="Symbol" pitchFamily="18" charset="2"/>
                        </a:rPr>
                        <a:t>ÇOK</a:t>
                      </a:r>
                      <a:r>
                        <a:rPr kumimoji="0" lang="tr-TR" sz="1400" b="1" i="0" u="none" strike="noStrike" cap="none" normalizeH="0" baseline="0" smtClean="0">
                          <a:ln>
                            <a:noFill/>
                          </a:ln>
                          <a:solidFill>
                            <a:schemeClr val="tx1"/>
                          </a:solidFill>
                          <a:effectLst/>
                          <a:latin typeface="Arial" pitchFamily="34" charset="0"/>
                        </a:rPr>
                        <a:t> YÜKSEK RİSK</a:t>
                      </a:r>
                      <a:endParaRPr kumimoji="0" lang="en-US" sz="14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0C0C0"/>
                    </a:solid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ΙΙΙ</a:t>
                      </a:r>
                      <a:r>
                        <a:rPr kumimoji="0" lang="tr-TR" sz="1200" b="1" i="0" u="none" strike="noStrike" cap="none" normalizeH="0" baseline="0" smtClean="0">
                          <a:ln>
                            <a:noFill/>
                          </a:ln>
                          <a:solidFill>
                            <a:schemeClr val="tx1"/>
                          </a:solidFill>
                          <a:effectLst/>
                          <a:latin typeface="Arial" pitchFamily="34" charset="0"/>
                        </a:rPr>
                        <a:t>- 3 veya daha fazla     risk faktörü veya hedef organ hasarı veya diyabet</a:t>
                      </a:r>
                      <a:endParaRPr kumimoji="0" lang="en-US" sz="12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YÜKSEK RİSK</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rPr>
                        <a:t>YÜKSEK RİSK</a:t>
                      </a:r>
                      <a:endParaRPr kumimoji="0" lang="en-US" sz="14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sym typeface="Symbol" pitchFamily="18" charset="2"/>
                        </a:rPr>
                        <a:t>ÇOK</a:t>
                      </a:r>
                      <a:r>
                        <a:rPr kumimoji="0" lang="tr-TR" sz="1400" b="1" i="0" u="none" strike="noStrike" cap="none" normalizeH="0" baseline="0" dirty="0" smtClean="0">
                          <a:ln>
                            <a:noFill/>
                          </a:ln>
                          <a:solidFill>
                            <a:schemeClr val="tx1"/>
                          </a:solidFill>
                          <a:effectLst/>
                          <a:latin typeface="Arial" pitchFamily="34" charset="0"/>
                        </a:rPr>
                        <a:t> YÜKSEK RİSK</a:t>
                      </a:r>
                      <a:endParaRPr kumimoji="0" lang="tr-TR" sz="14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0C0C0"/>
                    </a:solidFill>
                  </a:tcPr>
                </a:tc>
              </a:tr>
              <a:tr h="75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Ι</a:t>
                      </a:r>
                      <a:r>
                        <a:rPr kumimoji="0" lang="tr-TR" sz="1200" b="1" i="0" u="none" strike="noStrike" cap="none" normalizeH="0" baseline="0" smtClean="0">
                          <a:ln>
                            <a:noFill/>
                          </a:ln>
                          <a:solidFill>
                            <a:schemeClr val="tx1"/>
                          </a:solidFill>
                          <a:effectLst/>
                          <a:latin typeface="Arial" pitchFamily="34" charset="0"/>
                          <a:sym typeface="Symbol" pitchFamily="18" charset="2"/>
                        </a:rPr>
                        <a:t>V- Eşlik eden klinik durumlar</a:t>
                      </a:r>
                      <a:endParaRPr kumimoji="0" lang="en-US" sz="12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sym typeface="Symbol" pitchFamily="18" charset="2"/>
                        </a:rPr>
                        <a:t>ÇOK </a:t>
                      </a:r>
                      <a:r>
                        <a:rPr kumimoji="0" lang="tr-TR" sz="1400" b="1" i="0" u="none" strike="noStrike" cap="none" normalizeH="0" baseline="0" smtClean="0">
                          <a:ln>
                            <a:noFill/>
                          </a:ln>
                          <a:solidFill>
                            <a:schemeClr val="tx1"/>
                          </a:solidFill>
                          <a:effectLst/>
                          <a:latin typeface="Arial" pitchFamily="34" charset="0"/>
                        </a:rPr>
                        <a:t>YÜKSEK RİSK</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rPr>
                        <a:t>ÇOK YÜKSEK RİSK</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smtClean="0">
                          <a:ln>
                            <a:noFill/>
                          </a:ln>
                          <a:solidFill>
                            <a:schemeClr val="tx1"/>
                          </a:solidFill>
                          <a:effectLst/>
                          <a:latin typeface="Arial" pitchFamily="34" charset="0"/>
                          <a:sym typeface="Symbol" pitchFamily="18" charset="2"/>
                        </a:rPr>
                        <a:t>ÇOK</a:t>
                      </a:r>
                      <a:r>
                        <a:rPr kumimoji="0" lang="tr-TR" sz="1400" b="1" i="0" u="none" strike="noStrike" cap="none" normalizeH="0" baseline="0" smtClean="0">
                          <a:ln>
                            <a:noFill/>
                          </a:ln>
                          <a:solidFill>
                            <a:schemeClr val="tx1"/>
                          </a:solidFill>
                          <a:effectLst/>
                          <a:latin typeface="Arial" pitchFamily="34" charset="0"/>
                        </a:rPr>
                        <a:t> YÜKSEK RİSK</a:t>
                      </a:r>
                      <a:endParaRPr kumimoji="0" lang="en-US" sz="14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0C0C0"/>
                    </a:solidFill>
                  </a:tcPr>
                </a:tc>
              </a:tr>
            </a:tbl>
          </a:graphicData>
        </a:graphic>
      </p:graphicFrame>
      <p:graphicFrame>
        <p:nvGraphicFramePr>
          <p:cNvPr id="89124" name="Group 36"/>
          <p:cNvGraphicFramePr>
            <a:graphicFrameLocks noGrp="1"/>
          </p:cNvGraphicFramePr>
          <p:nvPr/>
        </p:nvGraphicFramePr>
        <p:xfrm>
          <a:off x="609600" y="1752600"/>
          <a:ext cx="8153400" cy="518160"/>
        </p:xfrm>
        <a:graphic>
          <a:graphicData uri="http://schemas.openxmlformats.org/drawingml/2006/table">
            <a:tbl>
              <a:tblPr/>
              <a:tblGrid>
                <a:gridCol w="8153400"/>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accent1"/>
                      </a:solidFill>
                      <a:prstDash val="solid"/>
                      <a:miter lim="800000"/>
                      <a:headEnd type="none" w="med" len="med"/>
                      <a:tailEnd type="none" w="med" len="med"/>
                    </a:lnL>
                    <a:lnR w="12700" cap="flat" cmpd="sng" algn="ctr">
                      <a:solidFill>
                        <a:schemeClr val="accent1"/>
                      </a:solidFill>
                      <a:prstDash val="solid"/>
                      <a:miter lim="800000"/>
                      <a:headEnd type="none" w="med" len="med"/>
                      <a:tailEnd type="none" w="med" len="med"/>
                    </a:lnR>
                    <a:lnT w="12700" cap="flat" cmpd="sng" algn="ctr">
                      <a:solidFill>
                        <a:schemeClr val="accent1"/>
                      </a:solidFill>
                      <a:prstDash val="solid"/>
                      <a:miter lim="800000"/>
                      <a:headEnd type="none" w="med" len="med"/>
                      <a:tailEnd type="none" w="med" len="med"/>
                    </a:lnT>
                    <a:lnB w="12700" cap="flat" cmpd="sng" algn="ctr">
                      <a:solidFill>
                        <a:schemeClr val="accent1"/>
                      </a:solidFill>
                      <a:prstDash val="solid"/>
                      <a:miter lim="800000"/>
                      <a:headEnd type="none" w="med" len="med"/>
                      <a:tailEnd type="none" w="med" len="med"/>
                    </a:lnB>
                    <a:lnTlToBr>
                      <a:noFill/>
                    </a:lnTlToBr>
                    <a:lnBlToTr>
                      <a:noFill/>
                    </a:lnBlToTr>
                    <a:noFill/>
                  </a:tcPr>
                </a:tc>
              </a:tr>
            </a:tbl>
          </a:graphicData>
        </a:graphic>
      </p:graphicFrame>
      <p:graphicFrame>
        <p:nvGraphicFramePr>
          <p:cNvPr id="89130" name="Group 42"/>
          <p:cNvGraphicFramePr>
            <a:graphicFrameLocks noGrp="1"/>
          </p:cNvGraphicFramePr>
          <p:nvPr/>
        </p:nvGraphicFramePr>
        <p:xfrm>
          <a:off x="609600" y="1752600"/>
          <a:ext cx="8077200" cy="533400"/>
        </p:xfrm>
        <a:graphic>
          <a:graphicData uri="http://schemas.openxmlformats.org/drawingml/2006/table">
            <a:tbl>
              <a:tblPr/>
              <a:tblGrid>
                <a:gridCol w="80772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dirty="0" smtClean="0">
                          <a:ln>
                            <a:noFill/>
                          </a:ln>
                          <a:solidFill>
                            <a:schemeClr val="tx1"/>
                          </a:solidFill>
                          <a:effectLst/>
                          <a:latin typeface="Arial" pitchFamily="34" charset="0"/>
                        </a:rPr>
                        <a:t>                           </a:t>
                      </a:r>
                      <a:r>
                        <a:rPr kumimoji="0" lang="tr-TR" sz="1400" b="1" i="0" u="none" strike="noStrike" cap="none" normalizeH="0" baseline="0" dirty="0" smtClean="0">
                          <a:ln>
                            <a:noFill/>
                          </a:ln>
                          <a:solidFill>
                            <a:schemeClr val="tx1"/>
                          </a:solidFill>
                          <a:effectLst/>
                          <a:latin typeface="Arial" pitchFamily="34" charset="0"/>
                        </a:rPr>
                        <a:t>Kan basıncı (</a:t>
                      </a:r>
                      <a:r>
                        <a:rPr kumimoji="0" lang="tr-TR" sz="1400" b="1" i="0" u="none" strike="noStrike" cap="none" normalizeH="0" baseline="0" dirty="0" err="1" smtClean="0">
                          <a:ln>
                            <a:noFill/>
                          </a:ln>
                          <a:solidFill>
                            <a:schemeClr val="tx1"/>
                          </a:solidFill>
                          <a:effectLst/>
                          <a:latin typeface="Arial" pitchFamily="34" charset="0"/>
                        </a:rPr>
                        <a:t>mmHg</a:t>
                      </a:r>
                      <a:r>
                        <a:rPr kumimoji="0" lang="tr-TR" sz="1400" b="1" i="0" u="none" strike="noStrike" cap="none" normalizeH="0" baseline="0" dirty="0" smtClean="0">
                          <a:ln>
                            <a:noFill/>
                          </a:ln>
                          <a:solidFill>
                            <a:schemeClr val="tx1"/>
                          </a:solidFill>
                          <a:effectLst/>
                          <a:latin typeface="Arial" pitchFamily="34" charset="0"/>
                        </a:rPr>
                        <a:t>)</a:t>
                      </a:r>
                      <a:r>
                        <a:rPr kumimoji="0" lang="tr-TR" sz="2800" b="0" i="0" u="none" strike="noStrike" cap="none" normalizeH="0" baseline="0" dirty="0" smtClean="0">
                          <a:ln>
                            <a:noFill/>
                          </a:ln>
                          <a:solidFill>
                            <a:schemeClr val="tx1"/>
                          </a:solidFill>
                          <a:effectLst/>
                          <a:latin typeface="Arial" pitchFamily="34" charset="0"/>
                        </a:rPr>
                        <a:t>                                                                      </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p:txBody>
          <a:bodyPr/>
          <a:lstStyle/>
          <a:p>
            <a:r>
              <a:rPr lang="tr-TR" smtClean="0">
                <a:solidFill>
                  <a:srgbClr val="F72534"/>
                </a:solidFill>
              </a:rPr>
              <a:t>Toplam  KV risk</a:t>
            </a:r>
          </a:p>
        </p:txBody>
      </p:sp>
      <p:sp>
        <p:nvSpPr>
          <p:cNvPr id="66563" name="Rectangle 5"/>
          <p:cNvSpPr>
            <a:spLocks noChangeArrowheads="1"/>
          </p:cNvSpPr>
          <p:nvPr/>
        </p:nvSpPr>
        <p:spPr bwMode="auto">
          <a:xfrm>
            <a:off x="539750" y="2205038"/>
            <a:ext cx="8064500" cy="1079500"/>
          </a:xfrm>
          <a:prstGeom prst="rect">
            <a:avLst/>
          </a:prstGeom>
          <a:solidFill>
            <a:schemeClr val="bg1"/>
          </a:solidFill>
          <a:ln w="9525">
            <a:solidFill>
              <a:srgbClr val="F72534"/>
            </a:solidFill>
            <a:miter lim="800000"/>
            <a:headEnd/>
            <a:tailEnd/>
          </a:ln>
        </p:spPr>
        <p:txBody>
          <a:bodyPr wrap="none" anchor="ctr"/>
          <a:lstStyle/>
          <a:p>
            <a:pPr algn="ctr"/>
            <a:r>
              <a:rPr lang="tr-TR"/>
              <a:t>Hipertansiflerde kardiyometabolik risk faktörleri ve </a:t>
            </a:r>
          </a:p>
          <a:p>
            <a:pPr algn="ctr"/>
            <a:r>
              <a:rPr lang="tr-TR"/>
              <a:t>subklinik organ hasarına sık rastlanır.</a:t>
            </a:r>
          </a:p>
        </p:txBody>
      </p:sp>
      <p:sp>
        <p:nvSpPr>
          <p:cNvPr id="66564" name="Rectangle 8"/>
          <p:cNvSpPr>
            <a:spLocks noChangeArrowheads="1"/>
          </p:cNvSpPr>
          <p:nvPr/>
        </p:nvSpPr>
        <p:spPr bwMode="auto">
          <a:xfrm>
            <a:off x="539750" y="3429000"/>
            <a:ext cx="8064500" cy="1079500"/>
          </a:xfrm>
          <a:prstGeom prst="rect">
            <a:avLst/>
          </a:prstGeom>
          <a:solidFill>
            <a:schemeClr val="bg1"/>
          </a:solidFill>
          <a:ln w="9525">
            <a:solidFill>
              <a:srgbClr val="F72534"/>
            </a:solidFill>
            <a:miter lim="800000"/>
            <a:headEnd/>
            <a:tailEnd/>
          </a:ln>
        </p:spPr>
        <p:txBody>
          <a:bodyPr wrap="none" anchor="ctr"/>
          <a:lstStyle/>
          <a:p>
            <a:pPr algn="ctr"/>
            <a:r>
              <a:rPr lang="tr-TR"/>
              <a:t>Hipertansif hastalar kan basıncı düzeyinin yanı sıra</a:t>
            </a:r>
          </a:p>
          <a:p>
            <a:pPr algn="ctr"/>
            <a:r>
              <a:rPr lang="tr-TR"/>
              <a:t>Toplam KV risk yönünden de sınıflandırılmalıdır.</a:t>
            </a:r>
          </a:p>
        </p:txBody>
      </p:sp>
      <p:sp>
        <p:nvSpPr>
          <p:cNvPr id="66565" name="Rectangle 9"/>
          <p:cNvSpPr>
            <a:spLocks noChangeArrowheads="1"/>
          </p:cNvSpPr>
          <p:nvPr/>
        </p:nvSpPr>
        <p:spPr bwMode="auto">
          <a:xfrm>
            <a:off x="539750" y="4724400"/>
            <a:ext cx="8064500" cy="1079500"/>
          </a:xfrm>
          <a:prstGeom prst="rect">
            <a:avLst/>
          </a:prstGeom>
          <a:solidFill>
            <a:schemeClr val="bg1"/>
          </a:solidFill>
          <a:ln w="9525">
            <a:solidFill>
              <a:srgbClr val="F72534"/>
            </a:solidFill>
            <a:miter lim="800000"/>
            <a:headEnd/>
            <a:tailEnd/>
          </a:ln>
        </p:spPr>
        <p:txBody>
          <a:bodyPr wrap="none" anchor="ctr"/>
          <a:lstStyle/>
          <a:p>
            <a:pPr algn="ctr"/>
            <a:r>
              <a:rPr lang="tr-TR"/>
              <a:t>Tedavi stratejisi (KB eşiği, ilaç tedavisi, tedavi hedefi,</a:t>
            </a:r>
          </a:p>
          <a:p>
            <a:pPr algn="ctr"/>
            <a:r>
              <a:rPr lang="tr-TR"/>
              <a:t>aspirin ve statin gibi ek ilaç kullanımı) toplam KV risk göz önüne </a:t>
            </a:r>
          </a:p>
          <a:p>
            <a:pPr algn="ctr"/>
            <a:r>
              <a:rPr lang="tr-TR"/>
              <a:t>alınarak belirlenmelidir)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71"/>
          <p:cNvSpPr>
            <a:spLocks noGrp="1" noChangeArrowheads="1"/>
          </p:cNvSpPr>
          <p:nvPr>
            <p:ph type="title"/>
          </p:nvPr>
        </p:nvSpPr>
        <p:spPr/>
        <p:txBody>
          <a:bodyPr/>
          <a:lstStyle/>
          <a:p>
            <a:r>
              <a:rPr lang="en-US" sz="3200" dirty="0" smtClean="0">
                <a:solidFill>
                  <a:srgbClr val="990000"/>
                </a:solidFill>
              </a:rPr>
              <a:t>SCORE 10 year Fatal Cardiovascular </a:t>
            </a:r>
            <a:br>
              <a:rPr lang="en-US" sz="3200" dirty="0" smtClean="0">
                <a:solidFill>
                  <a:srgbClr val="990000"/>
                </a:solidFill>
              </a:rPr>
            </a:br>
            <a:r>
              <a:rPr lang="en-US" sz="3200" dirty="0" smtClean="0">
                <a:solidFill>
                  <a:srgbClr val="990000"/>
                </a:solidFill>
              </a:rPr>
              <a:t>Risk Evaluation in Canada</a:t>
            </a:r>
            <a:endParaRPr lang="fr-CA" sz="3200" dirty="0" smtClean="0">
              <a:solidFill>
                <a:srgbClr val="990000"/>
              </a:solidFill>
            </a:endParaRPr>
          </a:p>
        </p:txBody>
      </p:sp>
      <p:sp>
        <p:nvSpPr>
          <p:cNvPr id="68611" name="Text Box 365"/>
          <p:cNvSpPr txBox="1">
            <a:spLocks noChangeArrowheads="1"/>
          </p:cNvSpPr>
          <p:nvPr/>
        </p:nvSpPr>
        <p:spPr bwMode="auto">
          <a:xfrm>
            <a:off x="5105400" y="2649538"/>
            <a:ext cx="3200400" cy="2351087"/>
          </a:xfrm>
          <a:prstGeom prst="rect">
            <a:avLst/>
          </a:prstGeom>
          <a:noFill/>
          <a:ln w="9525">
            <a:noFill/>
            <a:miter lim="800000"/>
            <a:headEnd/>
            <a:tailEnd/>
          </a:ln>
        </p:spPr>
        <p:txBody>
          <a:bodyPr>
            <a:spAutoFit/>
          </a:bodyPr>
          <a:lstStyle/>
          <a:p>
            <a:pPr algn="ctr">
              <a:spcBef>
                <a:spcPct val="50000"/>
              </a:spcBef>
            </a:pPr>
            <a:r>
              <a:rPr lang="en-US" sz="1400" b="1"/>
              <a:t>Find the cell nearest to the person</a:t>
            </a:r>
            <a:r>
              <a:rPr lang="en-US" altLang="fr-FR" sz="1400" b="1"/>
              <a:t>’</a:t>
            </a:r>
            <a:r>
              <a:rPr lang="en-US" sz="1400" b="1"/>
              <a:t>s risk factors values :</a:t>
            </a:r>
            <a:endParaRPr lang="en-US" sz="1600" b="1"/>
          </a:p>
          <a:p>
            <a:pPr algn="ctr">
              <a:spcBef>
                <a:spcPct val="50000"/>
              </a:spcBef>
            </a:pPr>
            <a:r>
              <a:rPr lang="en-US" altLang="ja-JP" sz="1600" b="1">
                <a:ea typeface="ＭＳ Ｐゴシック" pitchFamily="34" charset="-128"/>
                <a:cs typeface="Arial" pitchFamily="34" charset="0"/>
              </a:rPr>
              <a:t>Age</a:t>
            </a:r>
          </a:p>
          <a:p>
            <a:pPr algn="ctr">
              <a:spcBef>
                <a:spcPct val="50000"/>
              </a:spcBef>
            </a:pPr>
            <a:r>
              <a:rPr lang="en-US" altLang="ja-JP" sz="1600" b="1">
                <a:ea typeface="ＭＳ Ｐゴシック" pitchFamily="34" charset="-128"/>
                <a:cs typeface="Arial" pitchFamily="34" charset="0"/>
              </a:rPr>
              <a:t>Sex</a:t>
            </a:r>
          </a:p>
          <a:p>
            <a:pPr algn="ctr">
              <a:spcBef>
                <a:spcPct val="50000"/>
              </a:spcBef>
            </a:pPr>
            <a:r>
              <a:rPr lang="en-US" altLang="ja-JP" sz="1600" b="1">
                <a:ea typeface="ＭＳ Ｐゴシック" pitchFamily="34" charset="-128"/>
                <a:cs typeface="Arial" pitchFamily="34" charset="0"/>
              </a:rPr>
              <a:t>Smoking Status</a:t>
            </a:r>
          </a:p>
          <a:p>
            <a:pPr algn="ctr">
              <a:spcBef>
                <a:spcPct val="50000"/>
              </a:spcBef>
            </a:pPr>
            <a:r>
              <a:rPr lang="en-US" altLang="ja-JP" sz="1600" b="1">
                <a:ea typeface="ＭＳ Ｐゴシック" pitchFamily="34" charset="-128"/>
                <a:cs typeface="Arial" pitchFamily="34" charset="0"/>
              </a:rPr>
              <a:t>Systolic Blood Pressure</a:t>
            </a:r>
          </a:p>
          <a:p>
            <a:pPr algn="ctr">
              <a:spcBef>
                <a:spcPct val="50000"/>
              </a:spcBef>
            </a:pPr>
            <a:r>
              <a:rPr lang="en-US" altLang="ja-JP" sz="1600" b="1">
                <a:ea typeface="ＭＳ Ｐゴシック" pitchFamily="34" charset="-128"/>
                <a:cs typeface="Arial" pitchFamily="34" charset="0"/>
              </a:rPr>
              <a:t>Total-Chol. / HDL-C. Ratio</a:t>
            </a:r>
            <a:endParaRPr lang="en-US" sz="1600" b="1">
              <a:cs typeface="Arial" pitchFamily="34" charset="0"/>
            </a:endParaRPr>
          </a:p>
        </p:txBody>
      </p:sp>
      <p:grpSp>
        <p:nvGrpSpPr>
          <p:cNvPr id="68612" name="Group 366"/>
          <p:cNvGrpSpPr>
            <a:grpSpLocks/>
          </p:cNvGrpSpPr>
          <p:nvPr/>
        </p:nvGrpSpPr>
        <p:grpSpPr bwMode="auto">
          <a:xfrm>
            <a:off x="4983163" y="1447800"/>
            <a:ext cx="3581400" cy="915988"/>
            <a:chOff x="3168" y="1200"/>
            <a:chExt cx="2256" cy="577"/>
          </a:xfrm>
        </p:grpSpPr>
        <p:sp>
          <p:nvSpPr>
            <p:cNvPr id="68615" name="Rectangle 367"/>
            <p:cNvSpPr>
              <a:spLocks noChangeArrowheads="1"/>
            </p:cNvSpPr>
            <p:nvPr/>
          </p:nvSpPr>
          <p:spPr bwMode="auto">
            <a:xfrm>
              <a:off x="3168" y="1200"/>
              <a:ext cx="1776" cy="577"/>
            </a:xfrm>
            <a:prstGeom prst="rect">
              <a:avLst/>
            </a:prstGeom>
            <a:noFill/>
            <a:ln w="9525">
              <a:noFill/>
              <a:miter lim="800000"/>
              <a:headEnd/>
              <a:tailEnd/>
            </a:ln>
          </p:spPr>
          <p:txBody>
            <a:bodyPr>
              <a:spAutoFit/>
            </a:bodyPr>
            <a:lstStyle/>
            <a:p>
              <a:r>
                <a:rPr lang="en-US" dirty="0">
                  <a:cs typeface="Arial" pitchFamily="34" charset="0"/>
                </a:rPr>
                <a:t>SCORE</a:t>
              </a:r>
              <a:r>
                <a:rPr lang="en-US" sz="1400" dirty="0">
                  <a:cs typeface="Arial" pitchFamily="34" charset="0"/>
                </a:rPr>
                <a:t>  Canada : </a:t>
              </a:r>
              <a:r>
                <a:rPr lang="en-US" sz="1600" dirty="0">
                  <a:cs typeface="Arial" pitchFamily="34" charset="0"/>
                </a:rPr>
                <a:t>S</a:t>
              </a:r>
              <a:r>
                <a:rPr lang="en-US" sz="1400" dirty="0">
                  <a:cs typeface="Arial" pitchFamily="34" charset="0"/>
                </a:rPr>
                <a:t>ystematic </a:t>
              </a:r>
            </a:p>
            <a:p>
              <a:r>
                <a:rPr lang="en-US" sz="1600" dirty="0" err="1">
                  <a:cs typeface="Arial" pitchFamily="34" charset="0"/>
                </a:rPr>
                <a:t>C</a:t>
              </a:r>
              <a:r>
                <a:rPr lang="en-US" sz="1400" dirty="0" err="1">
                  <a:cs typeface="Arial" pitchFamily="34" charset="0"/>
                </a:rPr>
                <a:t>erebrovascular</a:t>
              </a:r>
              <a:r>
                <a:rPr lang="en-US" sz="1400" dirty="0">
                  <a:cs typeface="Arial" pitchFamily="34" charset="0"/>
                </a:rPr>
                <a:t> and </a:t>
              </a:r>
              <a:r>
                <a:rPr lang="en-US" sz="1400" dirty="0" err="1">
                  <a:cs typeface="Arial" pitchFamily="34" charset="0"/>
                </a:rPr>
                <a:t>c</a:t>
              </a:r>
              <a:r>
                <a:rPr lang="en-US" sz="1600" dirty="0" err="1">
                  <a:cs typeface="Arial" pitchFamily="34" charset="0"/>
                </a:rPr>
                <a:t>O</a:t>
              </a:r>
              <a:r>
                <a:rPr lang="en-US" sz="1400" dirty="0" err="1">
                  <a:cs typeface="Arial" pitchFamily="34" charset="0"/>
                </a:rPr>
                <a:t>ronary</a:t>
              </a:r>
              <a:r>
                <a:rPr lang="en-US" sz="1400" dirty="0">
                  <a:cs typeface="Arial" pitchFamily="34" charset="0"/>
                </a:rPr>
                <a:t> </a:t>
              </a:r>
              <a:r>
                <a:rPr lang="en-US" sz="1600" dirty="0">
                  <a:cs typeface="Arial" pitchFamily="34" charset="0"/>
                </a:rPr>
                <a:t>R</a:t>
              </a:r>
              <a:r>
                <a:rPr lang="en-US" sz="1400" dirty="0">
                  <a:cs typeface="Arial" pitchFamily="34" charset="0"/>
                </a:rPr>
                <a:t>isk </a:t>
              </a:r>
              <a:r>
                <a:rPr lang="en-US" sz="1600" dirty="0">
                  <a:cs typeface="Arial" pitchFamily="34" charset="0"/>
                </a:rPr>
                <a:t>E</a:t>
              </a:r>
              <a:r>
                <a:rPr lang="en-US" sz="1400" dirty="0">
                  <a:cs typeface="Arial" pitchFamily="34" charset="0"/>
                </a:rPr>
                <a:t>valuation  </a:t>
              </a:r>
              <a:r>
                <a:rPr lang="en-US" sz="2000" dirty="0">
                  <a:cs typeface="Arial" pitchFamily="34" charset="0"/>
                </a:rPr>
                <a:t> </a:t>
              </a:r>
            </a:p>
          </p:txBody>
        </p:sp>
        <p:pic>
          <p:nvPicPr>
            <p:cNvPr id="68616" name="Picture 368" descr="LogoScoreCanada"/>
            <p:cNvPicPr>
              <a:picLocks noChangeAspect="1" noChangeArrowheads="1"/>
            </p:cNvPicPr>
            <p:nvPr/>
          </p:nvPicPr>
          <p:blipFill>
            <a:blip r:embed="rId3" cstate="print"/>
            <a:srcRect/>
            <a:stretch>
              <a:fillRect/>
            </a:stretch>
          </p:blipFill>
          <p:spPr bwMode="auto">
            <a:xfrm>
              <a:off x="4944" y="1248"/>
              <a:ext cx="480" cy="471"/>
            </a:xfrm>
            <a:prstGeom prst="rect">
              <a:avLst/>
            </a:prstGeom>
            <a:noFill/>
            <a:ln w="9525">
              <a:noFill/>
              <a:miter lim="800000"/>
              <a:headEnd/>
              <a:tailEnd/>
            </a:ln>
          </p:spPr>
        </p:pic>
      </p:grpSp>
      <p:pic>
        <p:nvPicPr>
          <p:cNvPr id="68613" name="Picture 369" descr="SCORE Chart eng"/>
          <p:cNvPicPr>
            <a:picLocks noChangeAspect="1" noChangeArrowheads="1"/>
          </p:cNvPicPr>
          <p:nvPr/>
        </p:nvPicPr>
        <p:blipFill>
          <a:blip r:embed="rId4" cstate="print"/>
          <a:srcRect/>
          <a:stretch>
            <a:fillRect/>
          </a:stretch>
        </p:blipFill>
        <p:spPr bwMode="auto">
          <a:xfrm>
            <a:off x="708025" y="1447800"/>
            <a:ext cx="4106863" cy="4495800"/>
          </a:xfrm>
          <a:prstGeom prst="rect">
            <a:avLst/>
          </a:prstGeom>
          <a:noFill/>
          <a:ln w="9525">
            <a:noFill/>
            <a:miter lim="800000"/>
            <a:headEnd/>
            <a:tailEnd/>
          </a:ln>
        </p:spPr>
      </p:pic>
      <p:pic>
        <p:nvPicPr>
          <p:cNvPr id="68614" name="Picture 370" descr="Interpretation RR eng2"/>
          <p:cNvPicPr>
            <a:picLocks noChangeAspect="1" noChangeArrowheads="1"/>
          </p:cNvPicPr>
          <p:nvPr/>
        </p:nvPicPr>
        <p:blipFill>
          <a:blip r:embed="rId5" cstate="print"/>
          <a:srcRect/>
          <a:stretch>
            <a:fillRect/>
          </a:stretch>
        </p:blipFill>
        <p:spPr bwMode="auto">
          <a:xfrm>
            <a:off x="5019675" y="5100638"/>
            <a:ext cx="3581400" cy="625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p:cNvSpPr>
          <p:nvPr/>
        </p:nvSpPr>
        <p:spPr bwMode="auto">
          <a:xfrm>
            <a:off x="6980238" y="3448050"/>
            <a:ext cx="1782762" cy="914400"/>
          </a:xfrm>
          <a:prstGeom prst="rect">
            <a:avLst/>
          </a:prstGeom>
          <a:noFill/>
          <a:ln w="25400">
            <a:solidFill>
              <a:schemeClr val="accent2"/>
            </a:solidFill>
            <a:miter lim="800000"/>
            <a:headEnd/>
            <a:tailEnd/>
          </a:ln>
        </p:spPr>
        <p:txBody>
          <a:bodyPr wrap="none" anchor="ctr"/>
          <a:lstStyle/>
          <a:p>
            <a:pPr algn="ctr">
              <a:spcBef>
                <a:spcPct val="50000"/>
              </a:spcBef>
            </a:pPr>
            <a:r>
              <a:rPr lang="en-US">
                <a:cs typeface="Arial" pitchFamily="34" charset="0"/>
                <a:sym typeface="Gill Sans"/>
              </a:rPr>
              <a:t>= </a:t>
            </a:r>
            <a:r>
              <a:rPr lang="en-US" i="1">
                <a:cs typeface="Arial" pitchFamily="34" charset="0"/>
                <a:sym typeface="Gill Sans"/>
              </a:rPr>
              <a:t>n</a:t>
            </a:r>
            <a:r>
              <a:rPr lang="en-US">
                <a:cs typeface="Arial" pitchFamily="34" charset="0"/>
                <a:sym typeface="Gill Sans"/>
              </a:rPr>
              <a:t> times risk </a:t>
            </a:r>
            <a:br>
              <a:rPr lang="en-US">
                <a:cs typeface="Arial" pitchFamily="34" charset="0"/>
                <a:sym typeface="Gill Sans"/>
              </a:rPr>
            </a:br>
            <a:r>
              <a:rPr lang="en-US">
                <a:cs typeface="Arial" pitchFamily="34" charset="0"/>
                <a:sym typeface="Gill Sans"/>
              </a:rPr>
              <a:t>at same age</a:t>
            </a:r>
            <a:endParaRPr lang="en-US">
              <a:cs typeface="Arial" pitchFamily="34" charset="0"/>
            </a:endParaRPr>
          </a:p>
        </p:txBody>
      </p:sp>
      <p:grpSp>
        <p:nvGrpSpPr>
          <p:cNvPr id="69635" name="Group 3"/>
          <p:cNvGrpSpPr>
            <a:grpSpLocks/>
          </p:cNvGrpSpPr>
          <p:nvPr/>
        </p:nvGrpSpPr>
        <p:grpSpPr bwMode="auto">
          <a:xfrm>
            <a:off x="1157288" y="2052638"/>
            <a:ext cx="5211762" cy="3429000"/>
            <a:chOff x="0" y="0"/>
            <a:chExt cx="1216" cy="739"/>
          </a:xfrm>
        </p:grpSpPr>
        <p:pic>
          <p:nvPicPr>
            <p:cNvPr id="69639" name="Picture 4"/>
            <p:cNvPicPr>
              <a:picLocks noChangeAspect="1" noChangeArrowheads="1"/>
            </p:cNvPicPr>
            <p:nvPr/>
          </p:nvPicPr>
          <p:blipFill>
            <a:blip r:embed="rId3" cstate="print"/>
            <a:srcRect/>
            <a:stretch>
              <a:fillRect/>
            </a:stretch>
          </p:blipFill>
          <p:spPr bwMode="auto">
            <a:xfrm>
              <a:off x="145" y="127"/>
              <a:ext cx="1056" cy="456"/>
            </a:xfrm>
            <a:prstGeom prst="rect">
              <a:avLst/>
            </a:prstGeom>
            <a:noFill/>
            <a:ln w="12700">
              <a:noFill/>
              <a:miter lim="800000"/>
              <a:headEnd/>
              <a:tailEnd/>
            </a:ln>
          </p:spPr>
        </p:pic>
        <p:sp>
          <p:nvSpPr>
            <p:cNvPr id="69640" name="AutoShape 5"/>
            <p:cNvSpPr>
              <a:spLocks/>
            </p:cNvSpPr>
            <p:nvPr/>
          </p:nvSpPr>
          <p:spPr bwMode="auto">
            <a:xfrm rot="-5400000">
              <a:off x="-228" y="327"/>
              <a:ext cx="575" cy="120"/>
            </a:xfrm>
            <a:custGeom>
              <a:avLst/>
              <a:gdLst>
                <a:gd name="T0" fmla="*/ 0 w 21600"/>
                <a:gd name="T1" fmla="*/ 0 h 21600"/>
                <a:gd name="T2" fmla="*/ 21600 w 21600"/>
                <a:gd name="T3" fmla="*/ 21600 h 21600"/>
              </a:gdLst>
              <a:ahLst/>
              <a:cxnLst/>
              <a:rect l="T0" t="T1" r="T2" b="T3"/>
              <a:pathLst>
                <a:path w="21600" h="21600">
                  <a:moveTo>
                    <a:pt x="0" y="0"/>
                  </a:moveTo>
                  <a:lnTo>
                    <a:pt x="21600" y="0"/>
                  </a:lnTo>
                  <a:lnTo>
                    <a:pt x="21600" y="21600"/>
                  </a:lnTo>
                  <a:lnTo>
                    <a:pt x="0" y="21600"/>
                  </a:lnTo>
                  <a:lnTo>
                    <a:pt x="0" y="0"/>
                  </a:lnTo>
                  <a:close/>
                  <a:moveTo>
                    <a:pt x="0" y="0"/>
                  </a:moveTo>
                </a:path>
              </a:pathLst>
            </a:custGeom>
            <a:noFill/>
            <a:ln w="12700">
              <a:noFill/>
              <a:miter lim="800000"/>
              <a:headEnd/>
              <a:tailEnd/>
            </a:ln>
          </p:spPr>
          <p:txBody>
            <a:bodyPr lIns="0" tIns="0" rIns="26663" bIns="0" anchor="ctr"/>
            <a:lstStyle/>
            <a:p>
              <a:pPr marL="36513" algn="ctr" defTabSz="822325"/>
              <a:r>
                <a:rPr lang="en-US" b="1">
                  <a:cs typeface="Arial" pitchFamily="34" charset="0"/>
                  <a:sym typeface="Arial" pitchFamily="34" charset="0"/>
                </a:rPr>
                <a:t>Systolic BP</a:t>
              </a:r>
              <a:endParaRPr lang="en-US" sz="700" b="1">
                <a:cs typeface="Arial" pitchFamily="34" charset="0"/>
                <a:sym typeface="Arial" pitchFamily="34" charset="0"/>
              </a:endParaRPr>
            </a:p>
          </p:txBody>
        </p:sp>
        <p:sp>
          <p:nvSpPr>
            <p:cNvPr id="69641" name="Rectangle 6"/>
            <p:cNvSpPr>
              <a:spLocks/>
            </p:cNvSpPr>
            <p:nvPr/>
          </p:nvSpPr>
          <p:spPr bwMode="auto">
            <a:xfrm>
              <a:off x="248" y="595"/>
              <a:ext cx="960" cy="144"/>
            </a:xfrm>
            <a:prstGeom prst="rect">
              <a:avLst/>
            </a:prstGeom>
            <a:noFill/>
            <a:ln w="12700">
              <a:noFill/>
              <a:miter lim="800000"/>
              <a:headEnd/>
              <a:tailEnd/>
            </a:ln>
          </p:spPr>
          <p:txBody>
            <a:bodyPr lIns="0" tIns="0" rIns="26663" bIns="0" anchor="ctr"/>
            <a:lstStyle/>
            <a:p>
              <a:pPr marL="36513" algn="ctr" defTabSz="822325"/>
              <a:r>
                <a:rPr lang="en-US" b="1">
                  <a:cs typeface="Arial" pitchFamily="34" charset="0"/>
                  <a:sym typeface="Arial" pitchFamily="34" charset="0"/>
                </a:rPr>
                <a:t>Total Cholesterol (mmol/L)</a:t>
              </a:r>
              <a:endParaRPr lang="en-US" sz="600" b="1">
                <a:cs typeface="Arial" pitchFamily="34" charset="0"/>
                <a:sym typeface="Arial" pitchFamily="34" charset="0"/>
              </a:endParaRPr>
            </a:p>
          </p:txBody>
        </p:sp>
        <p:sp>
          <p:nvSpPr>
            <p:cNvPr id="69642" name="Rectangle 7"/>
            <p:cNvSpPr>
              <a:spLocks/>
            </p:cNvSpPr>
            <p:nvPr/>
          </p:nvSpPr>
          <p:spPr bwMode="auto">
            <a:xfrm>
              <a:off x="784" y="0"/>
              <a:ext cx="432" cy="96"/>
            </a:xfrm>
            <a:prstGeom prst="rect">
              <a:avLst/>
            </a:prstGeom>
            <a:noFill/>
            <a:ln w="12700">
              <a:noFill/>
              <a:miter lim="800000"/>
              <a:headEnd/>
              <a:tailEnd/>
            </a:ln>
          </p:spPr>
          <p:txBody>
            <a:bodyPr lIns="0" tIns="0" rIns="26663" bIns="0" anchor="ctr"/>
            <a:lstStyle/>
            <a:p>
              <a:pPr marL="36513" algn="ctr" defTabSz="822325"/>
              <a:r>
                <a:rPr lang="en-US" b="1">
                  <a:cs typeface="Arial" pitchFamily="34" charset="0"/>
                  <a:sym typeface="Arial" pitchFamily="34" charset="0"/>
                </a:rPr>
                <a:t>Smoker</a:t>
              </a:r>
              <a:endParaRPr lang="en-US" sz="600" b="1">
                <a:cs typeface="Arial" pitchFamily="34" charset="0"/>
                <a:sym typeface="Arial" pitchFamily="34" charset="0"/>
              </a:endParaRPr>
            </a:p>
          </p:txBody>
        </p:sp>
        <p:sp>
          <p:nvSpPr>
            <p:cNvPr id="69643" name="Rectangle 8"/>
            <p:cNvSpPr>
              <a:spLocks/>
            </p:cNvSpPr>
            <p:nvPr/>
          </p:nvSpPr>
          <p:spPr bwMode="auto">
            <a:xfrm>
              <a:off x="233" y="0"/>
              <a:ext cx="448" cy="96"/>
            </a:xfrm>
            <a:prstGeom prst="rect">
              <a:avLst/>
            </a:prstGeom>
            <a:noFill/>
            <a:ln w="12700">
              <a:noFill/>
              <a:miter lim="800000"/>
              <a:headEnd/>
              <a:tailEnd/>
            </a:ln>
          </p:spPr>
          <p:txBody>
            <a:bodyPr lIns="0" tIns="0" rIns="26663" bIns="0" anchor="ctr"/>
            <a:lstStyle/>
            <a:p>
              <a:pPr marL="36513" algn="ctr" defTabSz="822325"/>
              <a:r>
                <a:rPr lang="en-US" b="1">
                  <a:cs typeface="Arial" pitchFamily="34" charset="0"/>
                  <a:sym typeface="Arial" pitchFamily="34" charset="0"/>
                </a:rPr>
                <a:t>Non smoker</a:t>
              </a:r>
              <a:endParaRPr lang="en-US" sz="600" b="1">
                <a:cs typeface="Arial" pitchFamily="34" charset="0"/>
                <a:sym typeface="Arial" pitchFamily="34" charset="0"/>
              </a:endParaRPr>
            </a:p>
          </p:txBody>
        </p:sp>
      </p:grpSp>
      <p:sp>
        <p:nvSpPr>
          <p:cNvPr id="69636" name="Rectangle 13"/>
          <p:cNvSpPr>
            <a:spLocks noGrp="1" noChangeArrowheads="1"/>
          </p:cNvSpPr>
          <p:nvPr>
            <p:ph type="title"/>
          </p:nvPr>
        </p:nvSpPr>
        <p:spPr/>
        <p:txBody>
          <a:bodyPr/>
          <a:lstStyle/>
          <a:p>
            <a:r>
              <a:rPr lang="en-US" sz="3200" smtClean="0">
                <a:solidFill>
                  <a:srgbClr val="990000"/>
                </a:solidFill>
              </a:rPr>
              <a:t>SCORE Canada: Relative Risk Evaluation</a:t>
            </a:r>
            <a:br>
              <a:rPr lang="en-US" sz="3200" smtClean="0">
                <a:solidFill>
                  <a:srgbClr val="990000"/>
                </a:solidFill>
              </a:rPr>
            </a:br>
            <a:r>
              <a:rPr lang="en-US" sz="3200" smtClean="0">
                <a:solidFill>
                  <a:srgbClr val="990000"/>
                </a:solidFill>
              </a:rPr>
              <a:t>for use in those less than 40 years old</a:t>
            </a:r>
          </a:p>
        </p:txBody>
      </p:sp>
      <p:sp>
        <p:nvSpPr>
          <p:cNvPr id="69637" name="Line 11"/>
          <p:cNvSpPr>
            <a:spLocks noChangeShapeType="1"/>
          </p:cNvSpPr>
          <p:nvPr/>
        </p:nvSpPr>
        <p:spPr bwMode="auto">
          <a:xfrm>
            <a:off x="6240463" y="3825875"/>
            <a:ext cx="685800" cy="0"/>
          </a:xfrm>
          <a:prstGeom prst="line">
            <a:avLst/>
          </a:prstGeom>
          <a:noFill/>
          <a:ln w="19050">
            <a:solidFill>
              <a:srgbClr val="6666FF"/>
            </a:solidFill>
            <a:round/>
            <a:headEnd/>
            <a:tailEnd/>
          </a:ln>
        </p:spPr>
        <p:txBody>
          <a:bodyPr wrap="none" anchor="ctr"/>
          <a:lstStyle/>
          <a:p>
            <a:endParaRPr lang="tr-TR"/>
          </a:p>
        </p:txBody>
      </p:sp>
      <p:sp>
        <p:nvSpPr>
          <p:cNvPr id="69638" name="Oval 12"/>
          <p:cNvSpPr>
            <a:spLocks/>
          </p:cNvSpPr>
          <p:nvPr/>
        </p:nvSpPr>
        <p:spPr bwMode="auto">
          <a:xfrm>
            <a:off x="5957888" y="3649663"/>
            <a:ext cx="273050" cy="342900"/>
          </a:xfrm>
          <a:prstGeom prst="ellipse">
            <a:avLst/>
          </a:prstGeom>
          <a:noFill/>
          <a:ln w="28575">
            <a:solidFill>
              <a:srgbClr val="6666FF"/>
            </a:solidFill>
            <a:round/>
            <a:headEnd/>
            <a:tailEnd/>
          </a:ln>
        </p:spPr>
        <p:txBody>
          <a:bodyPr wrap="none" anchor="ctr"/>
          <a:lstStyle/>
          <a:p>
            <a:pPr algn="ctr">
              <a:spcBef>
                <a:spcPct val="50000"/>
              </a:spcBef>
            </a:pPr>
            <a:endParaRPr lang="fr-FR" sz="1300">
              <a:latin typeface="Verdana"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9"/>
          <p:cNvPicPr>
            <a:picLocks noChangeAspect="1" noChangeArrowheads="1"/>
          </p:cNvPicPr>
          <p:nvPr/>
        </p:nvPicPr>
        <p:blipFill>
          <a:blip r:embed="rId3" cstate="print"/>
          <a:srcRect/>
          <a:stretch>
            <a:fillRect/>
          </a:stretch>
        </p:blipFill>
        <p:spPr bwMode="gray">
          <a:xfrm>
            <a:off x="3786188" y="4500563"/>
            <a:ext cx="4679950" cy="438150"/>
          </a:xfrm>
          <a:prstGeom prst="rect">
            <a:avLst/>
          </a:prstGeom>
          <a:noFill/>
          <a:ln w="9525">
            <a:noFill/>
            <a:miter lim="800000"/>
            <a:headEnd/>
            <a:tailEnd/>
          </a:ln>
        </p:spPr>
      </p:pic>
      <p:grpSp>
        <p:nvGrpSpPr>
          <p:cNvPr id="67587" name="Group 62"/>
          <p:cNvGrpSpPr>
            <a:grpSpLocks/>
          </p:cNvGrpSpPr>
          <p:nvPr/>
        </p:nvGrpSpPr>
        <p:grpSpPr bwMode="auto">
          <a:xfrm rot="2217275">
            <a:off x="6021388" y="1670050"/>
            <a:ext cx="3248025" cy="3055938"/>
            <a:chOff x="1869" y="1671"/>
            <a:chExt cx="2046" cy="1925"/>
          </a:xfrm>
        </p:grpSpPr>
        <p:sp>
          <p:nvSpPr>
            <p:cNvPr id="67593"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466B95"/>
                </a:gs>
                <a:gs pos="100000">
                  <a:srgbClr val="69A2E1"/>
                </a:gs>
              </a:gsLst>
              <a:lin ang="18900000" scaled="1"/>
            </a:gradFill>
            <a:ln w="9525">
              <a:solidFill>
                <a:srgbClr val="919191"/>
              </a:solidFill>
              <a:miter lim="800000"/>
              <a:headEnd/>
              <a:tailEnd/>
            </a:ln>
          </p:spPr>
          <p:txBody>
            <a:bodyPr wrap="none" anchor="ctr"/>
            <a:lstStyle/>
            <a:p>
              <a:endParaRPr lang="tr-TR"/>
            </a:p>
          </p:txBody>
        </p:sp>
        <p:sp>
          <p:nvSpPr>
            <p:cNvPr id="67594"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1C508A"/>
                </a:gs>
                <a:gs pos="100000">
                  <a:srgbClr val="2A79D0"/>
                </a:gs>
              </a:gsLst>
              <a:lin ang="18900000" scaled="1"/>
            </a:gradFill>
            <a:ln w="9525">
              <a:solidFill>
                <a:srgbClr val="919191"/>
              </a:solidFill>
              <a:miter lim="800000"/>
              <a:headEnd/>
              <a:tailEnd/>
            </a:ln>
          </p:spPr>
          <p:txBody>
            <a:bodyPr wrap="none" anchor="ctr"/>
            <a:lstStyle/>
            <a:p>
              <a:endParaRPr lang="tr-TR"/>
            </a:p>
          </p:txBody>
        </p:sp>
        <p:sp>
          <p:nvSpPr>
            <p:cNvPr id="67595" name="Freeform 39"/>
            <p:cNvSpPr>
              <a:spLocks/>
            </p:cNvSpPr>
            <p:nvPr/>
          </p:nvSpPr>
          <p:spPr bwMode="gray">
            <a:xfrm>
              <a:off x="2886" y="2072"/>
              <a:ext cx="760" cy="1313"/>
            </a:xfrm>
            <a:custGeom>
              <a:avLst/>
              <a:gdLst>
                <a:gd name="T0" fmla="*/ 1 w 1871"/>
                <a:gd name="T1" fmla="*/ 1 h 3220"/>
                <a:gd name="T2" fmla="*/ 0 w 1871"/>
                <a:gd name="T3" fmla="*/ 0 h 3220"/>
                <a:gd name="T4" fmla="*/ 0 w 1871"/>
                <a:gd name="T5" fmla="*/ 0 h 3220"/>
                <a:gd name="T6" fmla="*/ 1 w 1871"/>
                <a:gd name="T7" fmla="*/ 1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4076"/>
                </a:gs>
                <a:gs pos="100000">
                  <a:srgbClr val="0061B2"/>
                </a:gs>
              </a:gsLst>
              <a:lin ang="18900000" scaled="1"/>
            </a:gradFill>
            <a:ln w="9525">
              <a:solidFill>
                <a:srgbClr val="919191"/>
              </a:solidFill>
              <a:miter lim="800000"/>
              <a:headEnd/>
              <a:tailEnd/>
            </a:ln>
          </p:spPr>
          <p:txBody>
            <a:bodyPr wrap="none" anchor="ctr"/>
            <a:lstStyle/>
            <a:p>
              <a:endParaRPr lang="tr-TR"/>
            </a:p>
          </p:txBody>
        </p:sp>
        <p:cxnSp>
          <p:nvCxnSpPr>
            <p:cNvPr id="67596" name="Gerade Verbindung mit Pfeil 12"/>
            <p:cNvCxnSpPr>
              <a:cxnSpLocks noChangeShapeType="1"/>
            </p:cNvCxnSpPr>
            <p:nvPr/>
          </p:nvCxnSpPr>
          <p:spPr bwMode="gray">
            <a:xfrm rot="5400000" flipH="1" flipV="1">
              <a:off x="2317" y="2233"/>
              <a:ext cx="1126" cy="2"/>
            </a:xfrm>
            <a:prstGeom prst="straightConnector1">
              <a:avLst/>
            </a:prstGeom>
            <a:noFill/>
            <a:ln w="22225" algn="ctr">
              <a:solidFill>
                <a:srgbClr val="919191"/>
              </a:solidFill>
              <a:round/>
              <a:headEnd/>
              <a:tailEnd type="triangle" w="med" len="med"/>
            </a:ln>
          </p:spPr>
        </p:cxnSp>
        <p:cxnSp>
          <p:nvCxnSpPr>
            <p:cNvPr id="67597" name="Gerade Verbindung mit Pfeil 13"/>
            <p:cNvCxnSpPr>
              <a:cxnSpLocks noChangeShapeType="1"/>
            </p:cNvCxnSpPr>
            <p:nvPr/>
          </p:nvCxnSpPr>
          <p:spPr bwMode="gray">
            <a:xfrm rot="10800000" flipV="1">
              <a:off x="1869" y="2790"/>
              <a:ext cx="1014" cy="801"/>
            </a:xfrm>
            <a:prstGeom prst="straightConnector1">
              <a:avLst/>
            </a:prstGeom>
            <a:noFill/>
            <a:ln w="22225" algn="ctr">
              <a:solidFill>
                <a:srgbClr val="919191"/>
              </a:solidFill>
              <a:round/>
              <a:headEnd/>
              <a:tailEnd type="triangle" w="med" len="med"/>
            </a:ln>
          </p:spPr>
        </p:cxnSp>
        <p:cxnSp>
          <p:nvCxnSpPr>
            <p:cNvPr id="67598" name="Gerade Verbindung mit Pfeil 16"/>
            <p:cNvCxnSpPr>
              <a:cxnSpLocks noChangeShapeType="1"/>
            </p:cNvCxnSpPr>
            <p:nvPr/>
          </p:nvCxnSpPr>
          <p:spPr bwMode="gray">
            <a:xfrm>
              <a:off x="2880" y="2797"/>
              <a:ext cx="1035" cy="799"/>
            </a:xfrm>
            <a:prstGeom prst="straightConnector1">
              <a:avLst/>
            </a:prstGeom>
            <a:noFill/>
            <a:ln w="22225" algn="ctr">
              <a:solidFill>
                <a:srgbClr val="919191"/>
              </a:solidFill>
              <a:round/>
              <a:headEnd/>
              <a:tailEnd type="triangle" w="med" len="med"/>
            </a:ln>
          </p:spPr>
        </p:cxnSp>
      </p:grpSp>
      <p:sp>
        <p:nvSpPr>
          <p:cNvPr id="67588" name="Text Box 13"/>
          <p:cNvSpPr txBox="1">
            <a:spLocks noChangeArrowheads="1"/>
          </p:cNvSpPr>
          <p:nvPr/>
        </p:nvSpPr>
        <p:spPr bwMode="gray">
          <a:xfrm>
            <a:off x="323850" y="6146800"/>
            <a:ext cx="2325688" cy="182563"/>
          </a:xfrm>
          <a:prstGeom prst="rect">
            <a:avLst/>
          </a:prstGeom>
          <a:noFill/>
          <a:ln w="9525">
            <a:noFill/>
            <a:miter lim="800000"/>
            <a:headEnd/>
            <a:tailEnd/>
          </a:ln>
        </p:spPr>
        <p:txBody>
          <a:bodyPr lIns="0" tIns="0" rIns="0" bIns="0">
            <a:spAutoFit/>
          </a:bodyPr>
          <a:lstStyle/>
          <a:p>
            <a:pPr defTabSz="801688">
              <a:spcAft>
                <a:spcPct val="40000"/>
              </a:spcAft>
            </a:pPr>
            <a:r>
              <a:rPr lang="tr-TR" sz="1200" noProof="1">
                <a:solidFill>
                  <a:srgbClr val="7F7F7F"/>
                </a:solidFill>
              </a:rPr>
              <a:t>For PowerPoint  97-20</a:t>
            </a:r>
            <a:r>
              <a:rPr lang="de-DE" sz="1200">
                <a:solidFill>
                  <a:srgbClr val="7F7F7F"/>
                </a:solidFill>
              </a:rPr>
              <a:t>10</a:t>
            </a:r>
            <a:endParaRPr lang="de-DE" sz="1200" noProof="1">
              <a:solidFill>
                <a:srgbClr val="7F7F7F"/>
              </a:solidFill>
            </a:endParaRPr>
          </a:p>
        </p:txBody>
      </p:sp>
      <p:sp>
        <p:nvSpPr>
          <p:cNvPr id="23" name="22 Metin kutusu"/>
          <p:cNvSpPr txBox="1"/>
          <p:nvPr/>
        </p:nvSpPr>
        <p:spPr>
          <a:xfrm>
            <a:off x="3429000" y="1428750"/>
            <a:ext cx="5340350" cy="646113"/>
          </a:xfrm>
          <a:prstGeom prst="rect">
            <a:avLst/>
          </a:prstGeom>
          <a:solidFill>
            <a:schemeClr val="bg2">
              <a:lumMod val="20000"/>
              <a:lumOff val="80000"/>
            </a:schemeClr>
          </a:solidFill>
          <a:ln w="38100">
            <a:solidFill>
              <a:schemeClr val="bg1"/>
            </a:solidFill>
          </a:ln>
        </p:spPr>
        <p:txBody>
          <a:bodyPr wrap="none">
            <a:spAutoFit/>
          </a:bodyPr>
          <a:lstStyle/>
          <a:p>
            <a:pPr algn="ctr">
              <a:defRPr/>
            </a:pPr>
            <a:r>
              <a:rPr lang="tr-TR" dirty="0" err="1">
                <a:solidFill>
                  <a:schemeClr val="tx1">
                    <a:lumMod val="85000"/>
                    <a:lumOff val="15000"/>
                  </a:schemeClr>
                </a:solidFill>
                <a:latin typeface="Arial" charset="0"/>
              </a:rPr>
              <a:t>Hipertansiflerde</a:t>
            </a:r>
            <a:r>
              <a:rPr lang="tr-TR" dirty="0">
                <a:solidFill>
                  <a:schemeClr val="tx1">
                    <a:lumMod val="85000"/>
                    <a:lumOff val="15000"/>
                  </a:schemeClr>
                </a:solidFill>
                <a:latin typeface="Arial" charset="0"/>
              </a:rPr>
              <a:t> </a:t>
            </a:r>
            <a:r>
              <a:rPr lang="tr-TR" dirty="0" err="1">
                <a:solidFill>
                  <a:schemeClr val="tx1">
                    <a:lumMod val="85000"/>
                    <a:lumOff val="15000"/>
                  </a:schemeClr>
                </a:solidFill>
                <a:latin typeface="Arial" charset="0"/>
              </a:rPr>
              <a:t>kardiyometabolik</a:t>
            </a:r>
            <a:r>
              <a:rPr lang="tr-TR" dirty="0">
                <a:solidFill>
                  <a:schemeClr val="tx1">
                    <a:lumMod val="85000"/>
                    <a:lumOff val="15000"/>
                  </a:schemeClr>
                </a:solidFill>
                <a:latin typeface="Arial" charset="0"/>
              </a:rPr>
              <a:t> risk faktörleri ve </a:t>
            </a:r>
          </a:p>
          <a:p>
            <a:pPr algn="ctr">
              <a:defRPr/>
            </a:pPr>
            <a:r>
              <a:rPr lang="tr-TR" dirty="0" err="1">
                <a:solidFill>
                  <a:schemeClr val="tx1">
                    <a:lumMod val="85000"/>
                    <a:lumOff val="15000"/>
                  </a:schemeClr>
                </a:solidFill>
                <a:latin typeface="Arial" charset="0"/>
              </a:rPr>
              <a:t>subklinik</a:t>
            </a:r>
            <a:r>
              <a:rPr lang="tr-TR" dirty="0">
                <a:solidFill>
                  <a:schemeClr val="tx1">
                    <a:lumMod val="85000"/>
                    <a:lumOff val="15000"/>
                  </a:schemeClr>
                </a:solidFill>
                <a:latin typeface="Arial" charset="0"/>
              </a:rPr>
              <a:t> organ hasarına sık rastlanır.</a:t>
            </a:r>
          </a:p>
        </p:txBody>
      </p:sp>
      <p:sp>
        <p:nvSpPr>
          <p:cNvPr id="24" name="23 Metin kutusu"/>
          <p:cNvSpPr txBox="1"/>
          <p:nvPr/>
        </p:nvSpPr>
        <p:spPr>
          <a:xfrm>
            <a:off x="214313" y="3214688"/>
            <a:ext cx="5403850" cy="646112"/>
          </a:xfrm>
          <a:prstGeom prst="rect">
            <a:avLst/>
          </a:prstGeom>
          <a:solidFill>
            <a:schemeClr val="bg2">
              <a:lumMod val="20000"/>
              <a:lumOff val="80000"/>
            </a:schemeClr>
          </a:solidFill>
          <a:ln w="38100">
            <a:solidFill>
              <a:schemeClr val="bg1"/>
            </a:solidFill>
          </a:ln>
        </p:spPr>
        <p:txBody>
          <a:bodyPr wrap="none">
            <a:spAutoFit/>
          </a:bodyPr>
          <a:lstStyle/>
          <a:p>
            <a:pPr algn="ctr">
              <a:defRPr/>
            </a:pPr>
            <a:r>
              <a:rPr lang="tr-TR" dirty="0" err="1">
                <a:latin typeface="Arial" charset="0"/>
              </a:rPr>
              <a:t>Hipertansif</a:t>
            </a:r>
            <a:r>
              <a:rPr lang="tr-TR" dirty="0">
                <a:latin typeface="Arial" charset="0"/>
              </a:rPr>
              <a:t> hastalar kan basıncı düzeyinin yanı sıra</a:t>
            </a:r>
          </a:p>
          <a:p>
            <a:pPr algn="ctr">
              <a:defRPr/>
            </a:pPr>
            <a:r>
              <a:rPr lang="tr-TR" dirty="0">
                <a:latin typeface="Arial" charset="0"/>
              </a:rPr>
              <a:t>toplam KV risk yönünden de sınıflandırılmalıdır.</a:t>
            </a:r>
          </a:p>
        </p:txBody>
      </p:sp>
      <p:sp>
        <p:nvSpPr>
          <p:cNvPr id="25" name="24 Metin kutusu"/>
          <p:cNvSpPr txBox="1"/>
          <p:nvPr/>
        </p:nvSpPr>
        <p:spPr>
          <a:xfrm>
            <a:off x="1643063" y="5143500"/>
            <a:ext cx="6750050" cy="923925"/>
          </a:xfrm>
          <a:prstGeom prst="rect">
            <a:avLst/>
          </a:prstGeom>
          <a:solidFill>
            <a:schemeClr val="bg2">
              <a:lumMod val="20000"/>
              <a:lumOff val="80000"/>
            </a:schemeClr>
          </a:solidFill>
          <a:ln w="38100">
            <a:solidFill>
              <a:schemeClr val="bg1"/>
            </a:solidFill>
          </a:ln>
        </p:spPr>
        <p:txBody>
          <a:bodyPr wrap="none">
            <a:spAutoFit/>
          </a:bodyPr>
          <a:lstStyle/>
          <a:p>
            <a:pPr algn="ctr">
              <a:defRPr/>
            </a:pPr>
            <a:r>
              <a:rPr lang="tr-TR" dirty="0">
                <a:latin typeface="Arial" charset="0"/>
              </a:rPr>
              <a:t>Tedavi stratejisi (KB eşiği, ilaç tedavisi, tedavi hedefi,</a:t>
            </a:r>
          </a:p>
          <a:p>
            <a:pPr algn="ctr">
              <a:defRPr/>
            </a:pPr>
            <a:r>
              <a:rPr lang="tr-TR" dirty="0">
                <a:latin typeface="Arial" charset="0"/>
              </a:rPr>
              <a:t>aspirin ve </a:t>
            </a:r>
            <a:r>
              <a:rPr lang="tr-TR" dirty="0" err="1">
                <a:latin typeface="Arial" charset="0"/>
              </a:rPr>
              <a:t>statin</a:t>
            </a:r>
            <a:r>
              <a:rPr lang="tr-TR" dirty="0">
                <a:latin typeface="Arial" charset="0"/>
              </a:rPr>
              <a:t> gibi ek ilaç kullanımı) toplam KV risk göz önüne </a:t>
            </a:r>
          </a:p>
          <a:p>
            <a:pPr algn="ctr">
              <a:defRPr/>
            </a:pPr>
            <a:r>
              <a:rPr lang="tr-TR" dirty="0">
                <a:latin typeface="Arial" charset="0"/>
              </a:rPr>
              <a:t>alınarak belirlenmelidir)</a:t>
            </a:r>
          </a:p>
        </p:txBody>
      </p:sp>
      <p:sp>
        <p:nvSpPr>
          <p:cNvPr id="26"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tr-TR" sz="4000" kern="0" dirty="0">
                <a:solidFill>
                  <a:srgbClr val="990000"/>
                </a:solidFill>
                <a:ea typeface="+mj-ea"/>
                <a:cs typeface="+mj-cs"/>
              </a:rPr>
              <a:t>Toplam </a:t>
            </a:r>
            <a:r>
              <a:rPr lang="tr-TR" sz="4000" kern="0" dirty="0" err="1">
                <a:solidFill>
                  <a:srgbClr val="990000"/>
                </a:solidFill>
                <a:ea typeface="+mj-ea"/>
                <a:cs typeface="+mj-cs"/>
              </a:rPr>
              <a:t>Kardiyovasküler</a:t>
            </a:r>
            <a:r>
              <a:rPr lang="tr-TR" sz="4000" kern="0" dirty="0">
                <a:solidFill>
                  <a:srgbClr val="990000"/>
                </a:solidFill>
                <a:ea typeface="+mj-ea"/>
                <a:cs typeface="+mj-cs"/>
              </a:rPr>
              <a:t> risk</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6"/>
          <p:cNvGrpSpPr>
            <a:grpSpLocks/>
          </p:cNvGrpSpPr>
          <p:nvPr/>
        </p:nvGrpSpPr>
        <p:grpSpPr bwMode="auto">
          <a:xfrm>
            <a:off x="899592" y="2132856"/>
            <a:ext cx="6148387" cy="4479925"/>
            <a:chOff x="1101" y="932"/>
            <a:chExt cx="3873" cy="3045"/>
          </a:xfrm>
        </p:grpSpPr>
        <p:sp>
          <p:nvSpPr>
            <p:cNvPr id="15366" name="Text Box 7"/>
            <p:cNvSpPr txBox="1">
              <a:spLocks noChangeArrowheads="1"/>
            </p:cNvSpPr>
            <p:nvPr/>
          </p:nvSpPr>
          <p:spPr bwMode="auto">
            <a:xfrm>
              <a:off x="3163" y="3614"/>
              <a:ext cx="687" cy="363"/>
            </a:xfrm>
            <a:prstGeom prst="rect">
              <a:avLst/>
            </a:prstGeom>
            <a:noFill/>
            <a:ln w="19050">
              <a:noFill/>
              <a:miter lim="800000"/>
              <a:headEnd/>
              <a:tailEnd/>
            </a:ln>
          </p:spPr>
          <p:txBody>
            <a:bodyPr wrap="none">
              <a:spAutoFit/>
            </a:bodyPr>
            <a:lstStyle/>
            <a:p>
              <a:pPr algn="ctr" eaLnBrk="0" hangingPunct="0">
                <a:lnSpc>
                  <a:spcPct val="90000"/>
                </a:lnSpc>
              </a:pPr>
              <a:r>
                <a:rPr lang="tr-TR" sz="1600" b="1">
                  <a:solidFill>
                    <a:srgbClr val="DDDDDD"/>
                  </a:solidFill>
                </a:rPr>
                <a:t>Mortalite</a:t>
              </a:r>
              <a:r>
                <a:rPr lang="en-US" sz="1600" b="1">
                  <a:solidFill>
                    <a:srgbClr val="DDDDDD"/>
                  </a:solidFill>
                </a:rPr>
                <a:t> </a:t>
              </a:r>
              <a:r>
                <a:rPr lang="en-US" sz="1600">
                  <a:solidFill>
                    <a:srgbClr val="DDDDDD"/>
                  </a:solidFill>
                </a:rPr>
                <a:t/>
              </a:r>
              <a:br>
                <a:rPr lang="en-US" sz="1600">
                  <a:solidFill>
                    <a:srgbClr val="DDDDDD"/>
                  </a:solidFill>
                </a:rPr>
              </a:br>
              <a:endParaRPr lang="en-US" sz="1600">
                <a:solidFill>
                  <a:srgbClr val="DDDDDD"/>
                </a:solidFill>
              </a:endParaRPr>
            </a:p>
          </p:txBody>
        </p:sp>
        <p:sp>
          <p:nvSpPr>
            <p:cNvPr id="15367" name="Text Box 8"/>
            <p:cNvSpPr txBox="1">
              <a:spLocks noChangeArrowheads="1"/>
            </p:cNvSpPr>
            <p:nvPr/>
          </p:nvSpPr>
          <p:spPr bwMode="auto">
            <a:xfrm>
              <a:off x="3139" y="2580"/>
              <a:ext cx="1835" cy="510"/>
            </a:xfrm>
            <a:prstGeom prst="rect">
              <a:avLst/>
            </a:prstGeom>
            <a:noFill/>
            <a:ln w="19050">
              <a:noFill/>
              <a:miter lim="800000"/>
              <a:headEnd/>
              <a:tailEnd/>
            </a:ln>
          </p:spPr>
          <p:txBody>
            <a:bodyPr wrap="none">
              <a:spAutoFit/>
            </a:bodyPr>
            <a:lstStyle/>
            <a:p>
              <a:pPr eaLnBrk="0" hangingPunct="0">
                <a:spcBef>
                  <a:spcPct val="30000"/>
                </a:spcBef>
              </a:pPr>
              <a:r>
                <a:rPr lang="tr-TR" sz="1200"/>
                <a:t>Yüksek Mortalite</a:t>
              </a:r>
              <a:r>
                <a:rPr lang="en-US" sz="1200"/>
                <a:t>, </a:t>
              </a:r>
              <a:r>
                <a:rPr lang="tr-TR" sz="1200"/>
                <a:t>Gelişmekte olan Bölge</a:t>
              </a:r>
              <a:endParaRPr lang="en-US" sz="1200"/>
            </a:p>
            <a:p>
              <a:pPr eaLnBrk="0" hangingPunct="0">
                <a:spcBef>
                  <a:spcPct val="30000"/>
                </a:spcBef>
              </a:pPr>
              <a:r>
                <a:rPr lang="tr-TR" sz="1200"/>
                <a:t>Düşük Mortalite</a:t>
              </a:r>
              <a:r>
                <a:rPr lang="en-US" sz="1200"/>
                <a:t>, </a:t>
              </a:r>
              <a:r>
                <a:rPr lang="tr-TR" sz="1200"/>
                <a:t>Gelişmekte olan Bölge</a:t>
              </a:r>
              <a:endParaRPr lang="en-US" sz="1200"/>
            </a:p>
            <a:p>
              <a:pPr eaLnBrk="0" hangingPunct="0">
                <a:spcBef>
                  <a:spcPct val="30000"/>
                </a:spcBef>
              </a:pPr>
              <a:r>
                <a:rPr lang="tr-TR" sz="1200"/>
                <a:t>Gelişmiş Bölge</a:t>
              </a:r>
              <a:endParaRPr lang="en-US" sz="1200"/>
            </a:p>
          </p:txBody>
        </p:sp>
        <p:sp>
          <p:nvSpPr>
            <p:cNvPr id="15368" name="Rectangle 9"/>
            <p:cNvSpPr>
              <a:spLocks noChangeArrowheads="1"/>
            </p:cNvSpPr>
            <p:nvPr/>
          </p:nvSpPr>
          <p:spPr bwMode="auto">
            <a:xfrm>
              <a:off x="3053" y="2590"/>
              <a:ext cx="76" cy="97"/>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369" name="Rectangle 10"/>
            <p:cNvSpPr>
              <a:spLocks noChangeArrowheads="1"/>
            </p:cNvSpPr>
            <p:nvPr/>
          </p:nvSpPr>
          <p:spPr bwMode="auto">
            <a:xfrm>
              <a:off x="3053" y="2781"/>
              <a:ext cx="76" cy="96"/>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370" name="Rectangle 11"/>
            <p:cNvSpPr>
              <a:spLocks noChangeArrowheads="1"/>
            </p:cNvSpPr>
            <p:nvPr/>
          </p:nvSpPr>
          <p:spPr bwMode="auto">
            <a:xfrm>
              <a:off x="3053" y="2971"/>
              <a:ext cx="76" cy="97"/>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5371" name="Line 12"/>
            <p:cNvSpPr>
              <a:spLocks noChangeShapeType="1"/>
            </p:cNvSpPr>
            <p:nvPr/>
          </p:nvSpPr>
          <p:spPr bwMode="auto">
            <a:xfrm rot="5400000">
              <a:off x="3444" y="2293"/>
              <a:ext cx="0" cy="2229"/>
            </a:xfrm>
            <a:prstGeom prst="line">
              <a:avLst/>
            </a:prstGeom>
            <a:noFill/>
            <a:ln w="28575">
              <a:solidFill>
                <a:schemeClr val="bg1"/>
              </a:solidFill>
              <a:round/>
              <a:headEnd/>
              <a:tailEnd/>
            </a:ln>
          </p:spPr>
          <p:txBody>
            <a:bodyPr wrap="none" anchor="ctr"/>
            <a:lstStyle/>
            <a:p>
              <a:endParaRPr lang="tr-TR"/>
            </a:p>
          </p:txBody>
        </p:sp>
        <p:sp>
          <p:nvSpPr>
            <p:cNvPr id="15372" name="Line 13"/>
            <p:cNvSpPr>
              <a:spLocks noChangeShapeType="1"/>
            </p:cNvSpPr>
            <p:nvPr/>
          </p:nvSpPr>
          <p:spPr bwMode="auto">
            <a:xfrm rot="5400000" flipH="1">
              <a:off x="4533" y="3432"/>
              <a:ext cx="49" cy="0"/>
            </a:xfrm>
            <a:prstGeom prst="line">
              <a:avLst/>
            </a:prstGeom>
            <a:noFill/>
            <a:ln w="28575">
              <a:solidFill>
                <a:schemeClr val="bg1"/>
              </a:solidFill>
              <a:round/>
              <a:headEnd/>
              <a:tailEnd/>
            </a:ln>
          </p:spPr>
          <p:txBody>
            <a:bodyPr wrap="none" anchor="ctr"/>
            <a:lstStyle/>
            <a:p>
              <a:endParaRPr lang="tr-TR"/>
            </a:p>
          </p:txBody>
        </p:sp>
        <p:sp>
          <p:nvSpPr>
            <p:cNvPr id="15373" name="Line 14"/>
            <p:cNvSpPr>
              <a:spLocks noChangeShapeType="1"/>
            </p:cNvSpPr>
            <p:nvPr/>
          </p:nvSpPr>
          <p:spPr bwMode="auto">
            <a:xfrm rot="5400000" flipH="1">
              <a:off x="4253" y="3432"/>
              <a:ext cx="49" cy="0"/>
            </a:xfrm>
            <a:prstGeom prst="line">
              <a:avLst/>
            </a:prstGeom>
            <a:noFill/>
            <a:ln w="28575">
              <a:solidFill>
                <a:schemeClr val="bg1"/>
              </a:solidFill>
              <a:round/>
              <a:headEnd/>
              <a:tailEnd/>
            </a:ln>
          </p:spPr>
          <p:txBody>
            <a:bodyPr wrap="none" anchor="ctr"/>
            <a:lstStyle/>
            <a:p>
              <a:endParaRPr lang="tr-TR"/>
            </a:p>
          </p:txBody>
        </p:sp>
        <p:sp>
          <p:nvSpPr>
            <p:cNvPr id="15374" name="Line 15"/>
            <p:cNvSpPr>
              <a:spLocks noChangeShapeType="1"/>
            </p:cNvSpPr>
            <p:nvPr/>
          </p:nvSpPr>
          <p:spPr bwMode="auto">
            <a:xfrm rot="5400000" flipH="1">
              <a:off x="3975" y="3432"/>
              <a:ext cx="49" cy="0"/>
            </a:xfrm>
            <a:prstGeom prst="line">
              <a:avLst/>
            </a:prstGeom>
            <a:noFill/>
            <a:ln w="28575">
              <a:solidFill>
                <a:schemeClr val="bg1"/>
              </a:solidFill>
              <a:round/>
              <a:headEnd/>
              <a:tailEnd/>
            </a:ln>
          </p:spPr>
          <p:txBody>
            <a:bodyPr wrap="none" anchor="ctr"/>
            <a:lstStyle/>
            <a:p>
              <a:endParaRPr lang="tr-TR"/>
            </a:p>
          </p:txBody>
        </p:sp>
        <p:sp>
          <p:nvSpPr>
            <p:cNvPr id="15375" name="Line 16"/>
            <p:cNvSpPr>
              <a:spLocks noChangeShapeType="1"/>
            </p:cNvSpPr>
            <p:nvPr/>
          </p:nvSpPr>
          <p:spPr bwMode="auto">
            <a:xfrm rot="5400000" flipH="1">
              <a:off x="3695" y="3432"/>
              <a:ext cx="49" cy="0"/>
            </a:xfrm>
            <a:prstGeom prst="line">
              <a:avLst/>
            </a:prstGeom>
            <a:noFill/>
            <a:ln w="28575">
              <a:solidFill>
                <a:schemeClr val="bg1"/>
              </a:solidFill>
              <a:round/>
              <a:headEnd/>
              <a:tailEnd/>
            </a:ln>
          </p:spPr>
          <p:txBody>
            <a:bodyPr wrap="none" anchor="ctr"/>
            <a:lstStyle/>
            <a:p>
              <a:endParaRPr lang="tr-TR"/>
            </a:p>
          </p:txBody>
        </p:sp>
        <p:sp>
          <p:nvSpPr>
            <p:cNvPr id="15376" name="Line 17"/>
            <p:cNvSpPr>
              <a:spLocks noChangeShapeType="1"/>
            </p:cNvSpPr>
            <p:nvPr/>
          </p:nvSpPr>
          <p:spPr bwMode="auto">
            <a:xfrm rot="5400000" flipH="1">
              <a:off x="3416" y="3432"/>
              <a:ext cx="49" cy="0"/>
            </a:xfrm>
            <a:prstGeom prst="line">
              <a:avLst/>
            </a:prstGeom>
            <a:noFill/>
            <a:ln w="28575">
              <a:solidFill>
                <a:schemeClr val="bg1"/>
              </a:solidFill>
              <a:round/>
              <a:headEnd/>
              <a:tailEnd/>
            </a:ln>
          </p:spPr>
          <p:txBody>
            <a:bodyPr wrap="none" anchor="ctr"/>
            <a:lstStyle/>
            <a:p>
              <a:endParaRPr lang="tr-TR"/>
            </a:p>
          </p:txBody>
        </p:sp>
        <p:sp>
          <p:nvSpPr>
            <p:cNvPr id="15377" name="Line 18"/>
            <p:cNvSpPr>
              <a:spLocks noChangeShapeType="1"/>
            </p:cNvSpPr>
            <p:nvPr/>
          </p:nvSpPr>
          <p:spPr bwMode="auto">
            <a:xfrm rot="5400000" flipH="1">
              <a:off x="3137" y="3432"/>
              <a:ext cx="49" cy="0"/>
            </a:xfrm>
            <a:prstGeom prst="line">
              <a:avLst/>
            </a:prstGeom>
            <a:noFill/>
            <a:ln w="28575">
              <a:solidFill>
                <a:schemeClr val="bg1"/>
              </a:solidFill>
              <a:round/>
              <a:headEnd/>
              <a:tailEnd/>
            </a:ln>
          </p:spPr>
          <p:txBody>
            <a:bodyPr wrap="none" anchor="ctr"/>
            <a:lstStyle/>
            <a:p>
              <a:endParaRPr lang="tr-TR"/>
            </a:p>
          </p:txBody>
        </p:sp>
        <p:sp>
          <p:nvSpPr>
            <p:cNvPr id="15378" name="Line 19"/>
            <p:cNvSpPr>
              <a:spLocks noChangeShapeType="1"/>
            </p:cNvSpPr>
            <p:nvPr/>
          </p:nvSpPr>
          <p:spPr bwMode="auto">
            <a:xfrm rot="5400000" flipH="1">
              <a:off x="2858" y="3432"/>
              <a:ext cx="49" cy="0"/>
            </a:xfrm>
            <a:prstGeom prst="line">
              <a:avLst/>
            </a:prstGeom>
            <a:noFill/>
            <a:ln w="28575">
              <a:solidFill>
                <a:schemeClr val="bg1"/>
              </a:solidFill>
              <a:round/>
              <a:headEnd/>
              <a:tailEnd/>
            </a:ln>
          </p:spPr>
          <p:txBody>
            <a:bodyPr wrap="none" anchor="ctr"/>
            <a:lstStyle/>
            <a:p>
              <a:endParaRPr lang="tr-TR"/>
            </a:p>
          </p:txBody>
        </p:sp>
        <p:sp>
          <p:nvSpPr>
            <p:cNvPr id="15379" name="Line 20"/>
            <p:cNvSpPr>
              <a:spLocks noChangeShapeType="1"/>
            </p:cNvSpPr>
            <p:nvPr/>
          </p:nvSpPr>
          <p:spPr bwMode="auto">
            <a:xfrm rot="5400000" flipH="1">
              <a:off x="2579" y="3432"/>
              <a:ext cx="49" cy="0"/>
            </a:xfrm>
            <a:prstGeom prst="line">
              <a:avLst/>
            </a:prstGeom>
            <a:noFill/>
            <a:ln w="28575">
              <a:solidFill>
                <a:schemeClr val="bg1"/>
              </a:solidFill>
              <a:round/>
              <a:headEnd/>
              <a:tailEnd/>
            </a:ln>
          </p:spPr>
          <p:txBody>
            <a:bodyPr wrap="none" anchor="ctr"/>
            <a:lstStyle/>
            <a:p>
              <a:endParaRPr lang="tr-TR"/>
            </a:p>
          </p:txBody>
        </p:sp>
        <p:sp>
          <p:nvSpPr>
            <p:cNvPr id="15380" name="Line 21"/>
            <p:cNvSpPr>
              <a:spLocks noChangeShapeType="1"/>
            </p:cNvSpPr>
            <p:nvPr/>
          </p:nvSpPr>
          <p:spPr bwMode="auto">
            <a:xfrm rot="5400000" flipH="1">
              <a:off x="2300" y="3432"/>
              <a:ext cx="49" cy="0"/>
            </a:xfrm>
            <a:prstGeom prst="line">
              <a:avLst/>
            </a:prstGeom>
            <a:noFill/>
            <a:ln w="28575">
              <a:solidFill>
                <a:schemeClr val="bg1"/>
              </a:solidFill>
              <a:round/>
              <a:headEnd/>
              <a:tailEnd/>
            </a:ln>
          </p:spPr>
          <p:txBody>
            <a:bodyPr wrap="none" anchor="ctr"/>
            <a:lstStyle/>
            <a:p>
              <a:endParaRPr lang="tr-TR"/>
            </a:p>
          </p:txBody>
        </p:sp>
        <p:sp>
          <p:nvSpPr>
            <p:cNvPr id="15381" name="Text Box 22"/>
            <p:cNvSpPr txBox="1">
              <a:spLocks noChangeArrowheads="1"/>
            </p:cNvSpPr>
            <p:nvPr/>
          </p:nvSpPr>
          <p:spPr bwMode="auto">
            <a:xfrm>
              <a:off x="2223"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0</a:t>
              </a:r>
            </a:p>
          </p:txBody>
        </p:sp>
        <p:sp>
          <p:nvSpPr>
            <p:cNvPr id="15382" name="Text Box 23"/>
            <p:cNvSpPr txBox="1">
              <a:spLocks noChangeArrowheads="1"/>
            </p:cNvSpPr>
            <p:nvPr/>
          </p:nvSpPr>
          <p:spPr bwMode="auto">
            <a:xfrm>
              <a:off x="4475"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8</a:t>
              </a:r>
            </a:p>
          </p:txBody>
        </p:sp>
        <p:sp>
          <p:nvSpPr>
            <p:cNvPr id="15383" name="Text Box 24"/>
            <p:cNvSpPr txBox="1">
              <a:spLocks noChangeArrowheads="1"/>
            </p:cNvSpPr>
            <p:nvPr/>
          </p:nvSpPr>
          <p:spPr bwMode="auto">
            <a:xfrm>
              <a:off x="4204"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7</a:t>
              </a:r>
            </a:p>
          </p:txBody>
        </p:sp>
        <p:sp>
          <p:nvSpPr>
            <p:cNvPr id="15384" name="Text Box 25"/>
            <p:cNvSpPr txBox="1">
              <a:spLocks noChangeArrowheads="1"/>
            </p:cNvSpPr>
            <p:nvPr/>
          </p:nvSpPr>
          <p:spPr bwMode="auto">
            <a:xfrm>
              <a:off x="3927"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6</a:t>
              </a:r>
            </a:p>
          </p:txBody>
        </p:sp>
        <p:sp>
          <p:nvSpPr>
            <p:cNvPr id="15385" name="Text Box 26"/>
            <p:cNvSpPr txBox="1">
              <a:spLocks noChangeArrowheads="1"/>
            </p:cNvSpPr>
            <p:nvPr/>
          </p:nvSpPr>
          <p:spPr bwMode="auto">
            <a:xfrm>
              <a:off x="3640"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5</a:t>
              </a:r>
            </a:p>
          </p:txBody>
        </p:sp>
        <p:sp>
          <p:nvSpPr>
            <p:cNvPr id="15386" name="Text Box 27"/>
            <p:cNvSpPr txBox="1">
              <a:spLocks noChangeArrowheads="1"/>
            </p:cNvSpPr>
            <p:nvPr/>
          </p:nvSpPr>
          <p:spPr bwMode="auto">
            <a:xfrm>
              <a:off x="3362"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4</a:t>
              </a:r>
            </a:p>
          </p:txBody>
        </p:sp>
        <p:sp>
          <p:nvSpPr>
            <p:cNvPr id="15387" name="Text Box 28"/>
            <p:cNvSpPr txBox="1">
              <a:spLocks noChangeArrowheads="1"/>
            </p:cNvSpPr>
            <p:nvPr/>
          </p:nvSpPr>
          <p:spPr bwMode="auto">
            <a:xfrm>
              <a:off x="3076"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3</a:t>
              </a:r>
            </a:p>
          </p:txBody>
        </p:sp>
        <p:sp>
          <p:nvSpPr>
            <p:cNvPr id="15388" name="Text Box 29"/>
            <p:cNvSpPr txBox="1">
              <a:spLocks noChangeArrowheads="1"/>
            </p:cNvSpPr>
            <p:nvPr/>
          </p:nvSpPr>
          <p:spPr bwMode="auto">
            <a:xfrm>
              <a:off x="2798"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2</a:t>
              </a:r>
            </a:p>
          </p:txBody>
        </p:sp>
        <p:sp>
          <p:nvSpPr>
            <p:cNvPr id="15389" name="Text Box 30"/>
            <p:cNvSpPr txBox="1">
              <a:spLocks noChangeArrowheads="1"/>
            </p:cNvSpPr>
            <p:nvPr/>
          </p:nvSpPr>
          <p:spPr bwMode="auto">
            <a:xfrm>
              <a:off x="2519" y="3485"/>
              <a:ext cx="169" cy="187"/>
            </a:xfrm>
            <a:prstGeom prst="rect">
              <a:avLst/>
            </a:prstGeom>
            <a:noFill/>
            <a:ln w="19050">
              <a:noFill/>
              <a:miter lim="800000"/>
              <a:headEnd/>
              <a:tailEnd/>
            </a:ln>
          </p:spPr>
          <p:txBody>
            <a:bodyPr wrap="none">
              <a:spAutoFit/>
            </a:bodyPr>
            <a:lstStyle/>
            <a:p>
              <a:pPr algn="r" eaLnBrk="0" hangingPunct="0"/>
              <a:r>
                <a:rPr lang="en-US" sz="1200">
                  <a:solidFill>
                    <a:srgbClr val="DDDDDD"/>
                  </a:solidFill>
                </a:rPr>
                <a:t>1</a:t>
              </a:r>
            </a:p>
          </p:txBody>
        </p:sp>
        <p:sp>
          <p:nvSpPr>
            <p:cNvPr id="15390" name="Rectangle 31"/>
            <p:cNvSpPr>
              <a:spLocks noChangeArrowheads="1"/>
            </p:cNvSpPr>
            <p:nvPr/>
          </p:nvSpPr>
          <p:spPr bwMode="auto">
            <a:xfrm rot="5400000">
              <a:off x="2395" y="2876"/>
              <a:ext cx="146" cy="284"/>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391" name="Rectangle 32"/>
            <p:cNvSpPr>
              <a:spLocks noChangeArrowheads="1"/>
            </p:cNvSpPr>
            <p:nvPr/>
          </p:nvSpPr>
          <p:spPr bwMode="auto">
            <a:xfrm rot="5400000">
              <a:off x="2618" y="2940"/>
              <a:ext cx="146" cy="155"/>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392" name="Rectangle 33"/>
            <p:cNvSpPr>
              <a:spLocks noChangeArrowheads="1"/>
            </p:cNvSpPr>
            <p:nvPr/>
          </p:nvSpPr>
          <p:spPr bwMode="auto">
            <a:xfrm rot="5400000">
              <a:off x="2344" y="3173"/>
              <a:ext cx="146" cy="181"/>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393" name="Rectangle 34"/>
            <p:cNvSpPr>
              <a:spLocks noChangeArrowheads="1"/>
            </p:cNvSpPr>
            <p:nvPr/>
          </p:nvSpPr>
          <p:spPr bwMode="auto">
            <a:xfrm rot="5400000">
              <a:off x="2453" y="3242"/>
              <a:ext cx="146" cy="43"/>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394" name="Rectangle 35"/>
            <p:cNvSpPr>
              <a:spLocks noChangeArrowheads="1"/>
            </p:cNvSpPr>
            <p:nvPr/>
          </p:nvSpPr>
          <p:spPr bwMode="auto">
            <a:xfrm rot="5400000">
              <a:off x="2525" y="781"/>
              <a:ext cx="146" cy="543"/>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395" name="Rectangle 36"/>
            <p:cNvSpPr>
              <a:spLocks noChangeArrowheads="1"/>
            </p:cNvSpPr>
            <p:nvPr/>
          </p:nvSpPr>
          <p:spPr bwMode="auto">
            <a:xfrm rot="5400000">
              <a:off x="3099" y="750"/>
              <a:ext cx="146" cy="605"/>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396" name="Rectangle 37"/>
            <p:cNvSpPr>
              <a:spLocks noChangeArrowheads="1"/>
            </p:cNvSpPr>
            <p:nvPr/>
          </p:nvSpPr>
          <p:spPr bwMode="auto">
            <a:xfrm rot="5400000">
              <a:off x="3808" y="644"/>
              <a:ext cx="146" cy="817"/>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5397" name="Rectangle 38"/>
            <p:cNvSpPr>
              <a:spLocks noChangeArrowheads="1"/>
            </p:cNvSpPr>
            <p:nvPr/>
          </p:nvSpPr>
          <p:spPr bwMode="auto">
            <a:xfrm rot="5400000">
              <a:off x="2415" y="1136"/>
              <a:ext cx="146" cy="324"/>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398" name="Rectangle 39"/>
            <p:cNvSpPr>
              <a:spLocks noChangeArrowheads="1"/>
            </p:cNvSpPr>
            <p:nvPr/>
          </p:nvSpPr>
          <p:spPr bwMode="auto">
            <a:xfrm rot="5400000">
              <a:off x="2753" y="1121"/>
              <a:ext cx="146" cy="354"/>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399" name="Rectangle 40"/>
            <p:cNvSpPr>
              <a:spLocks noChangeArrowheads="1"/>
            </p:cNvSpPr>
            <p:nvPr/>
          </p:nvSpPr>
          <p:spPr bwMode="auto">
            <a:xfrm rot="5400000">
              <a:off x="3265" y="962"/>
              <a:ext cx="146" cy="672"/>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5400" name="Rectangle 41"/>
            <p:cNvSpPr>
              <a:spLocks noChangeArrowheads="1"/>
            </p:cNvSpPr>
            <p:nvPr/>
          </p:nvSpPr>
          <p:spPr bwMode="auto">
            <a:xfrm rot="5400000">
              <a:off x="2444" y="1353"/>
              <a:ext cx="146" cy="381"/>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401" name="Rectangle 42"/>
            <p:cNvSpPr>
              <a:spLocks noChangeArrowheads="1"/>
            </p:cNvSpPr>
            <p:nvPr/>
          </p:nvSpPr>
          <p:spPr bwMode="auto">
            <a:xfrm rot="5400000">
              <a:off x="2751" y="1427"/>
              <a:ext cx="146" cy="233"/>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402" name="Rectangle 43"/>
            <p:cNvSpPr>
              <a:spLocks noChangeArrowheads="1"/>
            </p:cNvSpPr>
            <p:nvPr/>
          </p:nvSpPr>
          <p:spPr bwMode="auto">
            <a:xfrm rot="5400000">
              <a:off x="3164" y="1247"/>
              <a:ext cx="146" cy="594"/>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5403" name="Rectangle 44"/>
            <p:cNvSpPr>
              <a:spLocks noChangeArrowheads="1"/>
            </p:cNvSpPr>
            <p:nvPr/>
          </p:nvSpPr>
          <p:spPr bwMode="auto">
            <a:xfrm rot="5400000">
              <a:off x="2619" y="1669"/>
              <a:ext cx="146" cy="731"/>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404" name="Rectangle 45"/>
            <p:cNvSpPr>
              <a:spLocks noChangeArrowheads="1"/>
            </p:cNvSpPr>
            <p:nvPr/>
          </p:nvSpPr>
          <p:spPr bwMode="auto">
            <a:xfrm rot="5400000">
              <a:off x="3003" y="2015"/>
              <a:ext cx="146" cy="40"/>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405" name="Rectangle 46"/>
            <p:cNvSpPr>
              <a:spLocks noChangeArrowheads="1"/>
            </p:cNvSpPr>
            <p:nvPr/>
          </p:nvSpPr>
          <p:spPr bwMode="auto">
            <a:xfrm rot="5400000">
              <a:off x="3033" y="2021"/>
              <a:ext cx="146" cy="27"/>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5406" name="Rectangle 47"/>
            <p:cNvSpPr>
              <a:spLocks noChangeArrowheads="1"/>
            </p:cNvSpPr>
            <p:nvPr/>
          </p:nvSpPr>
          <p:spPr bwMode="auto">
            <a:xfrm rot="5400000">
              <a:off x="2303" y="2231"/>
              <a:ext cx="146" cy="99"/>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407" name="Rectangle 48"/>
            <p:cNvSpPr>
              <a:spLocks noChangeArrowheads="1"/>
            </p:cNvSpPr>
            <p:nvPr/>
          </p:nvSpPr>
          <p:spPr bwMode="auto">
            <a:xfrm rot="5400000">
              <a:off x="2458" y="2173"/>
              <a:ext cx="146" cy="216"/>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408" name="Rectangle 49"/>
            <p:cNvSpPr>
              <a:spLocks noChangeArrowheads="1"/>
            </p:cNvSpPr>
            <p:nvPr/>
          </p:nvSpPr>
          <p:spPr bwMode="auto">
            <a:xfrm rot="5400000">
              <a:off x="2756" y="2091"/>
              <a:ext cx="146" cy="380"/>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5409" name="Rectangle 50"/>
            <p:cNvSpPr>
              <a:spLocks noChangeArrowheads="1"/>
            </p:cNvSpPr>
            <p:nvPr/>
          </p:nvSpPr>
          <p:spPr bwMode="auto">
            <a:xfrm rot="5400000">
              <a:off x="2331" y="2449"/>
              <a:ext cx="146" cy="156"/>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410" name="Rectangle 51"/>
            <p:cNvSpPr>
              <a:spLocks noChangeArrowheads="1"/>
            </p:cNvSpPr>
            <p:nvPr/>
          </p:nvSpPr>
          <p:spPr bwMode="auto">
            <a:xfrm rot="5400000">
              <a:off x="2472" y="2465"/>
              <a:ext cx="146" cy="124"/>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411" name="Rectangle 52"/>
            <p:cNvSpPr>
              <a:spLocks noChangeArrowheads="1"/>
            </p:cNvSpPr>
            <p:nvPr/>
          </p:nvSpPr>
          <p:spPr bwMode="auto">
            <a:xfrm rot="5400000">
              <a:off x="2645" y="2410"/>
              <a:ext cx="146" cy="233"/>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5412" name="Rectangle 53"/>
            <p:cNvSpPr>
              <a:spLocks noChangeArrowheads="1"/>
            </p:cNvSpPr>
            <p:nvPr/>
          </p:nvSpPr>
          <p:spPr bwMode="auto">
            <a:xfrm rot="5400000">
              <a:off x="2305" y="2720"/>
              <a:ext cx="146" cy="103"/>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413" name="Rectangle 54"/>
            <p:cNvSpPr>
              <a:spLocks noChangeArrowheads="1"/>
            </p:cNvSpPr>
            <p:nvPr/>
          </p:nvSpPr>
          <p:spPr bwMode="auto">
            <a:xfrm rot="5400000">
              <a:off x="2475" y="2653"/>
              <a:ext cx="146" cy="238"/>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414" name="Rectangle 55"/>
            <p:cNvSpPr>
              <a:spLocks noChangeArrowheads="1"/>
            </p:cNvSpPr>
            <p:nvPr/>
          </p:nvSpPr>
          <p:spPr bwMode="auto">
            <a:xfrm rot="5400000">
              <a:off x="2654" y="2706"/>
              <a:ext cx="146" cy="131"/>
            </a:xfrm>
            <a:prstGeom prst="rect">
              <a:avLst/>
            </a:prstGeom>
            <a:solidFill>
              <a:schemeClr val="accent2"/>
            </a:solidFill>
            <a:ln w="9525">
              <a:solidFill>
                <a:schemeClr val="tx1"/>
              </a:solidFill>
              <a:miter lim="800000"/>
              <a:headEnd/>
              <a:tailEnd/>
            </a:ln>
          </p:spPr>
          <p:txBody>
            <a:bodyPr wrap="none" anchor="ctr"/>
            <a:lstStyle/>
            <a:p>
              <a:endParaRPr lang="tr-TR"/>
            </a:p>
          </p:txBody>
        </p:sp>
        <p:sp>
          <p:nvSpPr>
            <p:cNvPr id="15415" name="Text Box 56"/>
            <p:cNvSpPr txBox="1">
              <a:spLocks noChangeArrowheads="1"/>
            </p:cNvSpPr>
            <p:nvPr/>
          </p:nvSpPr>
          <p:spPr bwMode="auto">
            <a:xfrm rot="-2847">
              <a:off x="1357" y="932"/>
              <a:ext cx="969" cy="229"/>
            </a:xfrm>
            <a:prstGeom prst="rect">
              <a:avLst/>
            </a:prstGeom>
            <a:noFill/>
            <a:ln w="19050">
              <a:noFill/>
              <a:miter lim="800000"/>
              <a:headEnd/>
              <a:tailEnd/>
            </a:ln>
          </p:spPr>
          <p:txBody>
            <a:bodyPr wrap="none" anchor="ctr">
              <a:spAutoFit/>
            </a:bodyPr>
            <a:lstStyle/>
            <a:p>
              <a:pPr algn="r" eaLnBrk="0" hangingPunct="0"/>
              <a:r>
                <a:rPr lang="tr-TR" sz="1600" b="1" dirty="0"/>
                <a:t>Hipertansiyon</a:t>
              </a:r>
              <a:endParaRPr lang="en-US" sz="1600" b="1" dirty="0"/>
            </a:p>
          </p:txBody>
        </p:sp>
        <p:sp>
          <p:nvSpPr>
            <p:cNvPr id="15416" name="Text Box 57"/>
            <p:cNvSpPr txBox="1">
              <a:spLocks noChangeArrowheads="1"/>
            </p:cNvSpPr>
            <p:nvPr/>
          </p:nvSpPr>
          <p:spPr bwMode="auto">
            <a:xfrm rot="-2847">
              <a:off x="1819" y="1177"/>
              <a:ext cx="507" cy="229"/>
            </a:xfrm>
            <a:prstGeom prst="rect">
              <a:avLst/>
            </a:prstGeom>
            <a:noFill/>
            <a:ln w="19050">
              <a:noFill/>
              <a:miter lim="800000"/>
              <a:headEnd/>
              <a:tailEnd/>
            </a:ln>
          </p:spPr>
          <p:txBody>
            <a:bodyPr wrap="none" anchor="ctr">
              <a:spAutoFit/>
            </a:bodyPr>
            <a:lstStyle/>
            <a:p>
              <a:pPr algn="r" eaLnBrk="0" hangingPunct="0"/>
              <a:r>
                <a:rPr lang="tr-TR" sz="1600" b="1" dirty="0"/>
                <a:t>Sigara</a:t>
              </a:r>
              <a:endParaRPr lang="en-US" sz="1600" b="1" dirty="0"/>
            </a:p>
          </p:txBody>
        </p:sp>
        <p:sp>
          <p:nvSpPr>
            <p:cNvPr id="15417" name="Text Box 58"/>
            <p:cNvSpPr txBox="1">
              <a:spLocks noChangeArrowheads="1"/>
            </p:cNvSpPr>
            <p:nvPr/>
          </p:nvSpPr>
          <p:spPr bwMode="auto">
            <a:xfrm rot="-2847">
              <a:off x="1101" y="1422"/>
              <a:ext cx="1225" cy="229"/>
            </a:xfrm>
            <a:prstGeom prst="rect">
              <a:avLst/>
            </a:prstGeom>
            <a:noFill/>
            <a:ln w="19050">
              <a:noFill/>
              <a:miter lim="800000"/>
              <a:headEnd/>
              <a:tailEnd/>
            </a:ln>
          </p:spPr>
          <p:txBody>
            <a:bodyPr wrap="none" anchor="ctr">
              <a:spAutoFit/>
            </a:bodyPr>
            <a:lstStyle/>
            <a:p>
              <a:pPr algn="r" eaLnBrk="0" hangingPunct="0"/>
              <a:r>
                <a:rPr lang="tr-TR" sz="1600" b="1" dirty="0"/>
                <a:t>Yüksek Kolesterol</a:t>
              </a:r>
              <a:endParaRPr lang="en-US" sz="1600" b="1" dirty="0"/>
            </a:p>
          </p:txBody>
        </p:sp>
        <p:sp>
          <p:nvSpPr>
            <p:cNvPr id="15418" name="Text Box 59"/>
            <p:cNvSpPr txBox="1">
              <a:spLocks noChangeArrowheads="1"/>
            </p:cNvSpPr>
            <p:nvPr/>
          </p:nvSpPr>
          <p:spPr bwMode="auto">
            <a:xfrm rot="-2847">
              <a:off x="1307" y="1914"/>
              <a:ext cx="1019" cy="229"/>
            </a:xfrm>
            <a:prstGeom prst="rect">
              <a:avLst/>
            </a:prstGeom>
            <a:noFill/>
            <a:ln w="19050">
              <a:noFill/>
              <a:miter lim="800000"/>
              <a:headEnd/>
              <a:tailEnd/>
            </a:ln>
          </p:spPr>
          <p:txBody>
            <a:bodyPr wrap="none" anchor="ctr">
              <a:spAutoFit/>
            </a:bodyPr>
            <a:lstStyle/>
            <a:p>
              <a:pPr algn="r" eaLnBrk="0" hangingPunct="0"/>
              <a:r>
                <a:rPr lang="tr-TR" sz="1600" b="1" dirty="0"/>
                <a:t>Güvensiz Seks</a:t>
              </a:r>
              <a:endParaRPr lang="en-US" sz="1600" b="1" dirty="0"/>
            </a:p>
          </p:txBody>
        </p:sp>
        <p:sp>
          <p:nvSpPr>
            <p:cNvPr id="15419" name="Text Box 60"/>
            <p:cNvSpPr txBox="1">
              <a:spLocks noChangeArrowheads="1"/>
            </p:cNvSpPr>
            <p:nvPr/>
          </p:nvSpPr>
          <p:spPr bwMode="auto">
            <a:xfrm rot="-2847">
              <a:off x="1740" y="2160"/>
              <a:ext cx="586" cy="229"/>
            </a:xfrm>
            <a:prstGeom prst="rect">
              <a:avLst/>
            </a:prstGeom>
            <a:noFill/>
            <a:ln w="19050">
              <a:noFill/>
              <a:miter lim="800000"/>
              <a:headEnd/>
              <a:tailEnd/>
            </a:ln>
          </p:spPr>
          <p:txBody>
            <a:bodyPr wrap="none" anchor="ctr">
              <a:spAutoFit/>
            </a:bodyPr>
            <a:lstStyle/>
            <a:p>
              <a:pPr algn="r" eaLnBrk="0" hangingPunct="0"/>
              <a:r>
                <a:rPr lang="tr-TR" sz="1600" b="1" dirty="0" err="1"/>
                <a:t>Obesite</a:t>
              </a:r>
              <a:endParaRPr lang="en-US" sz="1600" b="1" dirty="0"/>
            </a:p>
          </p:txBody>
        </p:sp>
        <p:sp>
          <p:nvSpPr>
            <p:cNvPr id="15420" name="Text Box 61"/>
            <p:cNvSpPr txBox="1">
              <a:spLocks noChangeArrowheads="1"/>
            </p:cNvSpPr>
            <p:nvPr/>
          </p:nvSpPr>
          <p:spPr bwMode="auto">
            <a:xfrm rot="-2847">
              <a:off x="1155" y="2406"/>
              <a:ext cx="1171" cy="229"/>
            </a:xfrm>
            <a:prstGeom prst="rect">
              <a:avLst/>
            </a:prstGeom>
            <a:noFill/>
            <a:ln w="19050">
              <a:noFill/>
              <a:miter lim="800000"/>
              <a:headEnd/>
              <a:tailEnd/>
            </a:ln>
          </p:spPr>
          <p:txBody>
            <a:bodyPr wrap="none" anchor="ctr">
              <a:spAutoFit/>
            </a:bodyPr>
            <a:lstStyle/>
            <a:p>
              <a:pPr algn="r" eaLnBrk="0" hangingPunct="0"/>
              <a:r>
                <a:rPr lang="tr-TR" sz="1600" b="1" dirty="0"/>
                <a:t>Fiziksel </a:t>
              </a:r>
              <a:r>
                <a:rPr lang="tr-TR" sz="1600" b="1" dirty="0" err="1"/>
                <a:t>İnaktivite</a:t>
              </a:r>
              <a:endParaRPr lang="en-US" sz="1600" b="1" dirty="0"/>
            </a:p>
          </p:txBody>
        </p:sp>
        <p:sp>
          <p:nvSpPr>
            <p:cNvPr id="15421" name="Text Box 62"/>
            <p:cNvSpPr txBox="1">
              <a:spLocks noChangeArrowheads="1"/>
            </p:cNvSpPr>
            <p:nvPr/>
          </p:nvSpPr>
          <p:spPr bwMode="auto">
            <a:xfrm rot="-2847">
              <a:off x="1897" y="2652"/>
              <a:ext cx="429" cy="229"/>
            </a:xfrm>
            <a:prstGeom prst="rect">
              <a:avLst/>
            </a:prstGeom>
            <a:noFill/>
            <a:ln w="19050">
              <a:noFill/>
              <a:miter lim="800000"/>
              <a:headEnd/>
              <a:tailEnd/>
            </a:ln>
          </p:spPr>
          <p:txBody>
            <a:bodyPr wrap="none" anchor="ctr">
              <a:spAutoFit/>
            </a:bodyPr>
            <a:lstStyle/>
            <a:p>
              <a:pPr algn="r" eaLnBrk="0" hangingPunct="0"/>
              <a:r>
                <a:rPr lang="en-US" sz="1600" b="1" dirty="0"/>
                <a:t>Al</a:t>
              </a:r>
              <a:r>
                <a:rPr lang="tr-TR" sz="1600" b="1" dirty="0"/>
                <a:t>k</a:t>
              </a:r>
              <a:r>
                <a:rPr lang="en-US" sz="1600" b="1" dirty="0" err="1"/>
                <a:t>ol</a:t>
              </a:r>
              <a:endParaRPr lang="en-US" sz="1600" b="1" dirty="0"/>
            </a:p>
          </p:txBody>
        </p:sp>
        <p:sp>
          <p:nvSpPr>
            <p:cNvPr id="15422" name="Text Box 63"/>
            <p:cNvSpPr txBox="1">
              <a:spLocks noChangeArrowheads="1"/>
            </p:cNvSpPr>
            <p:nvPr/>
          </p:nvSpPr>
          <p:spPr bwMode="auto">
            <a:xfrm rot="-2847">
              <a:off x="1433" y="2898"/>
              <a:ext cx="893" cy="229"/>
            </a:xfrm>
            <a:prstGeom prst="rect">
              <a:avLst/>
            </a:prstGeom>
            <a:noFill/>
            <a:ln w="19050">
              <a:noFill/>
              <a:miter lim="800000"/>
              <a:headEnd/>
              <a:tailEnd/>
            </a:ln>
          </p:spPr>
          <p:txBody>
            <a:bodyPr wrap="none" anchor="ctr">
              <a:spAutoFit/>
            </a:bodyPr>
            <a:lstStyle/>
            <a:p>
              <a:pPr algn="r" eaLnBrk="0" hangingPunct="0"/>
              <a:r>
                <a:rPr lang="tr-TR" sz="1600" b="1" dirty="0"/>
                <a:t>Hava Kirliliği</a:t>
              </a:r>
              <a:endParaRPr lang="en-US" sz="1600" b="1" dirty="0"/>
            </a:p>
          </p:txBody>
        </p:sp>
        <p:sp>
          <p:nvSpPr>
            <p:cNvPr id="15423" name="Text Box 64"/>
            <p:cNvSpPr txBox="1">
              <a:spLocks noChangeArrowheads="1"/>
            </p:cNvSpPr>
            <p:nvPr/>
          </p:nvSpPr>
          <p:spPr bwMode="auto">
            <a:xfrm rot="-2847">
              <a:off x="1291" y="3145"/>
              <a:ext cx="1035" cy="229"/>
            </a:xfrm>
            <a:prstGeom prst="rect">
              <a:avLst/>
            </a:prstGeom>
            <a:noFill/>
            <a:ln w="19050">
              <a:noFill/>
              <a:miter lim="800000"/>
              <a:headEnd/>
              <a:tailEnd/>
            </a:ln>
          </p:spPr>
          <p:txBody>
            <a:bodyPr wrap="none" anchor="ctr">
              <a:spAutoFit/>
            </a:bodyPr>
            <a:lstStyle/>
            <a:p>
              <a:pPr algn="r" eaLnBrk="0" hangingPunct="0"/>
              <a:r>
                <a:rPr lang="tr-TR" sz="1600" b="1" dirty="0"/>
                <a:t>Demir Eksikliği</a:t>
              </a:r>
              <a:endParaRPr lang="en-US" sz="1600" b="1" dirty="0"/>
            </a:p>
          </p:txBody>
        </p:sp>
        <p:sp>
          <p:nvSpPr>
            <p:cNvPr id="15424" name="Rectangle 65"/>
            <p:cNvSpPr>
              <a:spLocks noChangeArrowheads="1"/>
            </p:cNvSpPr>
            <p:nvPr/>
          </p:nvSpPr>
          <p:spPr bwMode="auto">
            <a:xfrm rot="5400000">
              <a:off x="2724" y="1319"/>
              <a:ext cx="146" cy="941"/>
            </a:xfrm>
            <a:prstGeom prst="rect">
              <a:avLst/>
            </a:prstGeom>
            <a:solidFill>
              <a:schemeClr val="hlink"/>
            </a:solidFill>
            <a:ln w="9525">
              <a:solidFill>
                <a:schemeClr val="tx1"/>
              </a:solidFill>
              <a:miter lim="800000"/>
              <a:headEnd/>
              <a:tailEnd/>
            </a:ln>
          </p:spPr>
          <p:txBody>
            <a:bodyPr wrap="none" anchor="ctr"/>
            <a:lstStyle/>
            <a:p>
              <a:endParaRPr lang="tr-TR"/>
            </a:p>
          </p:txBody>
        </p:sp>
        <p:sp>
          <p:nvSpPr>
            <p:cNvPr id="15425" name="Rectangle 66"/>
            <p:cNvSpPr>
              <a:spLocks noChangeArrowheads="1"/>
            </p:cNvSpPr>
            <p:nvPr/>
          </p:nvSpPr>
          <p:spPr bwMode="auto">
            <a:xfrm rot="5400000">
              <a:off x="3241" y="1745"/>
              <a:ext cx="146" cy="90"/>
            </a:xfrm>
            <a:prstGeom prst="rect">
              <a:avLst/>
            </a:prstGeom>
            <a:solidFill>
              <a:srgbClr val="339966"/>
            </a:solidFill>
            <a:ln w="9525">
              <a:solidFill>
                <a:schemeClr val="tx1"/>
              </a:solidFill>
              <a:miter lim="800000"/>
              <a:headEnd/>
              <a:tailEnd/>
            </a:ln>
          </p:spPr>
          <p:txBody>
            <a:bodyPr wrap="none" anchor="ctr"/>
            <a:lstStyle/>
            <a:p>
              <a:endParaRPr lang="tr-TR"/>
            </a:p>
          </p:txBody>
        </p:sp>
        <p:sp>
          <p:nvSpPr>
            <p:cNvPr id="15426" name="Text Box 67"/>
            <p:cNvSpPr txBox="1">
              <a:spLocks noChangeArrowheads="1"/>
            </p:cNvSpPr>
            <p:nvPr/>
          </p:nvSpPr>
          <p:spPr bwMode="auto">
            <a:xfrm rot="-2847">
              <a:off x="1435" y="1668"/>
              <a:ext cx="891" cy="229"/>
            </a:xfrm>
            <a:prstGeom prst="rect">
              <a:avLst/>
            </a:prstGeom>
            <a:noFill/>
            <a:ln w="19050">
              <a:noFill/>
              <a:miter lim="800000"/>
              <a:headEnd/>
              <a:tailEnd/>
            </a:ln>
          </p:spPr>
          <p:txBody>
            <a:bodyPr wrap="none" anchor="ctr">
              <a:spAutoFit/>
            </a:bodyPr>
            <a:lstStyle/>
            <a:p>
              <a:pPr algn="r" eaLnBrk="0" hangingPunct="0"/>
              <a:r>
                <a:rPr lang="en-US" sz="1600" b="1" dirty="0"/>
                <a:t>Underweight</a:t>
              </a:r>
            </a:p>
          </p:txBody>
        </p:sp>
        <p:sp>
          <p:nvSpPr>
            <p:cNvPr id="15427" name="Line 68"/>
            <p:cNvSpPr>
              <a:spLocks noChangeShapeType="1"/>
            </p:cNvSpPr>
            <p:nvPr/>
          </p:nvSpPr>
          <p:spPr bwMode="auto">
            <a:xfrm rot="5400000">
              <a:off x="1100" y="2184"/>
              <a:ext cx="2452" cy="0"/>
            </a:xfrm>
            <a:prstGeom prst="line">
              <a:avLst/>
            </a:prstGeom>
            <a:noFill/>
            <a:ln w="28575">
              <a:solidFill>
                <a:schemeClr val="bg1"/>
              </a:solidFill>
              <a:round/>
              <a:headEnd/>
              <a:tailEnd/>
            </a:ln>
          </p:spPr>
          <p:txBody>
            <a:bodyPr wrap="none" anchor="ctr"/>
            <a:lstStyle/>
            <a:p>
              <a:endParaRPr lang="tr-TR"/>
            </a:p>
          </p:txBody>
        </p:sp>
      </p:grpSp>
      <p:sp>
        <p:nvSpPr>
          <p:cNvPr id="15364" name="Text Box 69"/>
          <p:cNvSpPr txBox="1">
            <a:spLocks noChangeArrowheads="1"/>
          </p:cNvSpPr>
          <p:nvPr/>
        </p:nvSpPr>
        <p:spPr bwMode="auto">
          <a:xfrm>
            <a:off x="3708400" y="6453188"/>
            <a:ext cx="5221288" cy="274637"/>
          </a:xfrm>
          <a:prstGeom prst="rect">
            <a:avLst/>
          </a:prstGeom>
          <a:noFill/>
          <a:ln w="9525">
            <a:noFill/>
            <a:miter lim="800000"/>
            <a:headEnd/>
            <a:tailEnd/>
          </a:ln>
        </p:spPr>
        <p:txBody>
          <a:bodyPr anchor="b">
            <a:spAutoFit/>
          </a:bodyPr>
          <a:lstStyle/>
          <a:p>
            <a:pPr algn="r" eaLnBrk="0" hangingPunct="0">
              <a:spcBef>
                <a:spcPct val="25000"/>
              </a:spcBef>
            </a:pPr>
            <a:r>
              <a:rPr lang="en-US" sz="1200">
                <a:solidFill>
                  <a:srgbClr val="DDDDDD"/>
                </a:solidFill>
              </a:rPr>
              <a:t>Ezzati et al. WHO 2000 Report. </a:t>
            </a:r>
            <a:r>
              <a:rPr lang="en-US" sz="1200" i="1">
                <a:solidFill>
                  <a:srgbClr val="DDDDDD"/>
                </a:solidFill>
              </a:rPr>
              <a:t>Lancet.</a:t>
            </a:r>
            <a:r>
              <a:rPr lang="en-US" sz="1200">
                <a:solidFill>
                  <a:srgbClr val="DDDDDD"/>
                </a:solidFill>
              </a:rPr>
              <a:t> 2002;360:1347-1360.</a:t>
            </a:r>
          </a:p>
        </p:txBody>
      </p:sp>
      <p:sp>
        <p:nvSpPr>
          <p:cNvPr id="15365" name="66 Dikdörtgen"/>
          <p:cNvSpPr>
            <a:spLocks noChangeArrowheads="1"/>
          </p:cNvSpPr>
          <p:nvPr/>
        </p:nvSpPr>
        <p:spPr bwMode="auto">
          <a:xfrm>
            <a:off x="755576" y="548680"/>
            <a:ext cx="7500938" cy="1077913"/>
          </a:xfrm>
          <a:prstGeom prst="rect">
            <a:avLst/>
          </a:prstGeom>
          <a:noFill/>
          <a:ln w="9525">
            <a:noFill/>
            <a:miter lim="800000"/>
            <a:headEnd/>
            <a:tailEnd/>
          </a:ln>
        </p:spPr>
        <p:txBody>
          <a:bodyPr>
            <a:spAutoFit/>
          </a:bodyPr>
          <a:lstStyle/>
          <a:p>
            <a:r>
              <a:rPr lang="fr-FR" sz="3200" dirty="0" err="1">
                <a:solidFill>
                  <a:srgbClr val="990000"/>
                </a:solidFill>
              </a:rPr>
              <a:t>Deaths</a:t>
            </a:r>
            <a:r>
              <a:rPr lang="fr-FR" sz="3200" dirty="0">
                <a:solidFill>
                  <a:srgbClr val="990000"/>
                </a:solidFill>
              </a:rPr>
              <a:t> </a:t>
            </a:r>
            <a:r>
              <a:rPr lang="fr-FR" sz="3200" dirty="0" err="1">
                <a:solidFill>
                  <a:srgbClr val="990000"/>
                </a:solidFill>
              </a:rPr>
              <a:t>attributed</a:t>
            </a:r>
            <a:r>
              <a:rPr lang="fr-FR" sz="3200" dirty="0">
                <a:solidFill>
                  <a:srgbClr val="990000"/>
                </a:solidFill>
              </a:rPr>
              <a:t> to 19 </a:t>
            </a:r>
            <a:r>
              <a:rPr lang="fr-FR" sz="3200" dirty="0" err="1">
                <a:solidFill>
                  <a:srgbClr val="990000"/>
                </a:solidFill>
              </a:rPr>
              <a:t>leading</a:t>
            </a:r>
            <a:r>
              <a:rPr lang="fr-FR" sz="3200" dirty="0">
                <a:solidFill>
                  <a:srgbClr val="990000"/>
                </a:solidFill>
              </a:rPr>
              <a:t> </a:t>
            </a:r>
            <a:r>
              <a:rPr lang="fr-FR" sz="3200" dirty="0" err="1">
                <a:solidFill>
                  <a:srgbClr val="990000"/>
                </a:solidFill>
              </a:rPr>
              <a:t>factors</a:t>
            </a:r>
            <a:r>
              <a:rPr lang="fr-FR" sz="3200" dirty="0">
                <a:solidFill>
                  <a:srgbClr val="990000"/>
                </a:solidFill>
              </a:rPr>
              <a:t>,</a:t>
            </a:r>
            <a:r>
              <a:rPr lang="tr-TR" sz="3200" dirty="0">
                <a:solidFill>
                  <a:srgbClr val="990000"/>
                </a:solidFill>
              </a:rPr>
              <a:t> </a:t>
            </a:r>
            <a:r>
              <a:rPr lang="fr-FR" sz="3200" dirty="0">
                <a:solidFill>
                  <a:srgbClr val="990000"/>
                </a:solidFill>
              </a:rPr>
              <a:t>by country </a:t>
            </a:r>
            <a:r>
              <a:rPr lang="fr-FR" sz="3200" dirty="0" err="1">
                <a:solidFill>
                  <a:srgbClr val="990000"/>
                </a:solidFill>
              </a:rPr>
              <a:t>income</a:t>
            </a:r>
            <a:r>
              <a:rPr lang="fr-FR" sz="3200" dirty="0">
                <a:solidFill>
                  <a:srgbClr val="990000"/>
                </a:solidFill>
              </a:rPr>
              <a:t> </a:t>
            </a:r>
            <a:r>
              <a:rPr lang="fr-FR" sz="3200" dirty="0" err="1">
                <a:solidFill>
                  <a:srgbClr val="990000"/>
                </a:solidFill>
              </a:rPr>
              <a:t>level</a:t>
            </a:r>
            <a:r>
              <a:rPr lang="fr-FR" sz="3200" dirty="0">
                <a:solidFill>
                  <a:srgbClr val="990000"/>
                </a:solidFill>
              </a:rPr>
              <a:t>, </a:t>
            </a:r>
            <a:r>
              <a:rPr lang="tr-TR" sz="3200" dirty="0">
                <a:solidFill>
                  <a:srgbClr val="990000"/>
                </a:solidFill>
              </a:rPr>
              <a:t> WHO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ChangeArrowheads="1"/>
          </p:cNvSpPr>
          <p:nvPr/>
        </p:nvSpPr>
        <p:spPr bwMode="auto">
          <a:xfrm>
            <a:off x="214313" y="285750"/>
            <a:ext cx="8697912" cy="935038"/>
          </a:xfrm>
          <a:prstGeom prst="rect">
            <a:avLst/>
          </a:prstGeom>
          <a:noFill/>
          <a:ln w="9525">
            <a:noFill/>
            <a:miter lim="800000"/>
            <a:headEnd/>
            <a:tailEnd/>
          </a:ln>
        </p:spPr>
        <p:txBody>
          <a:bodyPr anchor="ctr"/>
          <a:lstStyle/>
          <a:p>
            <a:pPr algn="ctr" fontAlgn="auto">
              <a:lnSpc>
                <a:spcPct val="95000"/>
              </a:lnSpc>
              <a:spcBef>
                <a:spcPts val="0"/>
              </a:spcBef>
              <a:spcAft>
                <a:spcPts val="0"/>
              </a:spcAft>
              <a:defRPr/>
            </a:pPr>
            <a:r>
              <a:rPr lang="tr-TR" sz="4000" dirty="0" smtClean="0">
                <a:solidFill>
                  <a:srgbClr val="990000"/>
                </a:solidFill>
                <a:latin typeface="Calibri" pitchFamily="34" charset="0"/>
              </a:rPr>
              <a:t>Kan basıncı yüksek saptanan hastanın </a:t>
            </a:r>
            <a:r>
              <a:rPr lang="tr-TR" sz="4000" dirty="0">
                <a:solidFill>
                  <a:srgbClr val="990000"/>
                </a:solidFill>
                <a:latin typeface="Calibri" pitchFamily="34" charset="0"/>
              </a:rPr>
              <a:t>değerlendirilmesi</a:t>
            </a:r>
          </a:p>
        </p:txBody>
      </p:sp>
      <p:sp>
        <p:nvSpPr>
          <p:cNvPr id="1556483" name="Text Box 3"/>
          <p:cNvSpPr txBox="1">
            <a:spLocks noChangeArrowheads="1"/>
          </p:cNvSpPr>
          <p:nvPr/>
        </p:nvSpPr>
        <p:spPr bwMode="auto">
          <a:xfrm>
            <a:off x="1552575" y="4508500"/>
            <a:ext cx="5635625" cy="384175"/>
          </a:xfrm>
          <a:prstGeom prst="rect">
            <a:avLst/>
          </a:prstGeom>
          <a:solidFill>
            <a:schemeClr val="accent6">
              <a:lumMod val="20000"/>
              <a:lumOff val="80000"/>
            </a:schemeClr>
          </a:soli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1. Hipertansiyonun </a:t>
            </a:r>
            <a:r>
              <a:rPr lang="tr-TR" sz="2000" b="1" dirty="0" err="1">
                <a:solidFill>
                  <a:schemeClr val="accent2"/>
                </a:solidFill>
                <a:latin typeface="+mn-lt"/>
              </a:rPr>
              <a:t>etyolojisinin</a:t>
            </a:r>
            <a:r>
              <a:rPr lang="tr-TR" sz="2000" b="1" dirty="0">
                <a:solidFill>
                  <a:schemeClr val="accent2"/>
                </a:solidFill>
                <a:latin typeface="+mn-lt"/>
              </a:rPr>
              <a:t> araştırılması</a:t>
            </a:r>
          </a:p>
        </p:txBody>
      </p:sp>
      <p:sp>
        <p:nvSpPr>
          <p:cNvPr id="1556484" name="Text Box 4"/>
          <p:cNvSpPr txBox="1">
            <a:spLocks noChangeArrowheads="1"/>
          </p:cNvSpPr>
          <p:nvPr/>
        </p:nvSpPr>
        <p:spPr bwMode="auto">
          <a:xfrm>
            <a:off x="1546225" y="5013325"/>
            <a:ext cx="6345238" cy="698500"/>
          </a:xfrm>
          <a:prstGeom prst="rect">
            <a:avLst/>
          </a:prstGeom>
          <a:solidFill>
            <a:schemeClr val="accent6">
              <a:lumMod val="20000"/>
              <a:lumOff val="80000"/>
            </a:schemeClr>
          </a:soli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2. Hedef organ hasarının varlığının ve yaygınlığının</a:t>
            </a:r>
          </a:p>
          <a:p>
            <a:pPr fontAlgn="auto">
              <a:lnSpc>
                <a:spcPct val="95000"/>
              </a:lnSpc>
              <a:spcBef>
                <a:spcPts val="0"/>
              </a:spcBef>
              <a:spcAft>
                <a:spcPts val="0"/>
              </a:spcAft>
              <a:defRPr/>
            </a:pPr>
            <a:r>
              <a:rPr lang="tr-TR" sz="2000" b="1" dirty="0">
                <a:solidFill>
                  <a:schemeClr val="accent2"/>
                </a:solidFill>
                <a:latin typeface="+mn-lt"/>
              </a:rPr>
              <a:t>    değerlendirilmesi</a:t>
            </a:r>
          </a:p>
        </p:txBody>
      </p:sp>
      <p:sp>
        <p:nvSpPr>
          <p:cNvPr id="1556485" name="Text Box 5"/>
          <p:cNvSpPr txBox="1">
            <a:spLocks noChangeArrowheads="1"/>
          </p:cNvSpPr>
          <p:nvPr/>
        </p:nvSpPr>
        <p:spPr bwMode="auto">
          <a:xfrm>
            <a:off x="1546225" y="5826125"/>
            <a:ext cx="6469063" cy="698500"/>
          </a:xfrm>
          <a:prstGeom prst="rect">
            <a:avLst/>
          </a:prstGeom>
          <a:solidFill>
            <a:schemeClr val="accent6">
              <a:lumMod val="20000"/>
              <a:lumOff val="80000"/>
            </a:schemeClr>
          </a:solidFill>
          <a:ln w="28575">
            <a:solidFill>
              <a:srgbClr val="C0C0C0"/>
            </a:solidFill>
            <a:miter lim="800000"/>
            <a:headEnd/>
            <a:tailEnd/>
          </a:ln>
          <a:effectLst/>
        </p:spPr>
        <p:txBody>
          <a:bodyPr wrap="none">
            <a:spAutoFit/>
          </a:bodyPr>
          <a:lstStyle/>
          <a:p>
            <a:pPr fontAlgn="auto">
              <a:lnSpc>
                <a:spcPct val="95000"/>
              </a:lnSpc>
              <a:spcBef>
                <a:spcPts val="0"/>
              </a:spcBef>
              <a:spcAft>
                <a:spcPts val="0"/>
              </a:spcAft>
              <a:defRPr/>
            </a:pPr>
            <a:r>
              <a:rPr lang="tr-TR" sz="2000" b="1" dirty="0">
                <a:solidFill>
                  <a:schemeClr val="accent2"/>
                </a:solidFill>
                <a:latin typeface="+mn-lt"/>
              </a:rPr>
              <a:t>3. Diğer </a:t>
            </a:r>
            <a:r>
              <a:rPr lang="tr-TR" sz="2000" b="1" dirty="0" err="1">
                <a:solidFill>
                  <a:schemeClr val="accent2"/>
                </a:solidFill>
                <a:latin typeface="+mn-lt"/>
              </a:rPr>
              <a:t>kardiyovasküler</a:t>
            </a:r>
            <a:r>
              <a:rPr lang="tr-TR" sz="2000" b="1" dirty="0">
                <a:solidFill>
                  <a:schemeClr val="accent2"/>
                </a:solidFill>
                <a:latin typeface="+mn-lt"/>
              </a:rPr>
              <a:t> risk faktörleri ile eşlik eden</a:t>
            </a:r>
          </a:p>
          <a:p>
            <a:pPr fontAlgn="auto">
              <a:lnSpc>
                <a:spcPct val="95000"/>
              </a:lnSpc>
              <a:spcBef>
                <a:spcPts val="0"/>
              </a:spcBef>
              <a:spcAft>
                <a:spcPts val="0"/>
              </a:spcAft>
              <a:defRPr/>
            </a:pPr>
            <a:r>
              <a:rPr lang="tr-TR" sz="2000" b="1" dirty="0">
                <a:solidFill>
                  <a:schemeClr val="accent2"/>
                </a:solidFill>
                <a:latin typeface="+mn-lt"/>
              </a:rPr>
              <a:t>    hastalıkların araştırılması</a:t>
            </a:r>
          </a:p>
        </p:txBody>
      </p:sp>
      <p:sp>
        <p:nvSpPr>
          <p:cNvPr id="1556486" name="Text Box 6"/>
          <p:cNvSpPr txBox="1">
            <a:spLocks noChangeArrowheads="1"/>
          </p:cNvSpPr>
          <p:nvPr/>
        </p:nvSpPr>
        <p:spPr bwMode="auto">
          <a:xfrm>
            <a:off x="2051720" y="2636912"/>
            <a:ext cx="4893519" cy="1144929"/>
          </a:xfrm>
          <a:prstGeom prst="rect">
            <a:avLst/>
          </a:prstGeom>
          <a:solidFill>
            <a:schemeClr val="bg2">
              <a:lumMod val="60000"/>
              <a:lumOff val="40000"/>
            </a:schemeClr>
          </a:solidFill>
          <a:ln w="19050">
            <a:solidFill>
              <a:schemeClr val="accent6">
                <a:lumMod val="75000"/>
              </a:schemeClr>
            </a:solidFill>
            <a:miter lim="800000"/>
            <a:headEnd/>
            <a:tailEnd/>
          </a:ln>
          <a:effectLst/>
        </p:spPr>
        <p:txBody>
          <a:bodyPr wrap="none">
            <a:spAutoFit/>
          </a:bodyPr>
          <a:lstStyle/>
          <a:p>
            <a:pPr algn="ctr" fontAlgn="auto">
              <a:lnSpc>
                <a:spcPct val="95000"/>
              </a:lnSpc>
              <a:spcBef>
                <a:spcPts val="0"/>
              </a:spcBef>
              <a:spcAft>
                <a:spcPts val="0"/>
              </a:spcAft>
              <a:defRPr/>
            </a:pPr>
            <a:r>
              <a:rPr lang="tr-TR" sz="2400" b="1" dirty="0">
                <a:solidFill>
                  <a:schemeClr val="bg2">
                    <a:lumMod val="50000"/>
                  </a:schemeClr>
                </a:solidFill>
                <a:latin typeface="+mn-lt"/>
              </a:rPr>
              <a:t>ANAMNEZ</a:t>
            </a:r>
          </a:p>
          <a:p>
            <a:pPr algn="ctr" fontAlgn="auto">
              <a:lnSpc>
                <a:spcPct val="95000"/>
              </a:lnSpc>
              <a:spcBef>
                <a:spcPts val="0"/>
              </a:spcBef>
              <a:spcAft>
                <a:spcPts val="0"/>
              </a:spcAft>
              <a:defRPr/>
            </a:pPr>
            <a:r>
              <a:rPr lang="tr-TR" sz="2400" b="1" dirty="0">
                <a:solidFill>
                  <a:schemeClr val="bg2">
                    <a:lumMod val="50000"/>
                  </a:schemeClr>
                </a:solidFill>
                <a:latin typeface="+mn-lt"/>
              </a:rPr>
              <a:t>FİZİK MUAYENE</a:t>
            </a:r>
          </a:p>
          <a:p>
            <a:pPr algn="ctr" fontAlgn="auto">
              <a:lnSpc>
                <a:spcPct val="95000"/>
              </a:lnSpc>
              <a:spcBef>
                <a:spcPts val="0"/>
              </a:spcBef>
              <a:spcAft>
                <a:spcPts val="0"/>
              </a:spcAft>
              <a:defRPr/>
            </a:pPr>
            <a:r>
              <a:rPr lang="tr-TR" sz="2400" b="1" dirty="0">
                <a:solidFill>
                  <a:schemeClr val="bg2">
                    <a:lumMod val="50000"/>
                  </a:schemeClr>
                </a:solidFill>
                <a:latin typeface="+mn-lt"/>
              </a:rPr>
              <a:t>LABORATUVAR İNCELEMELERİ</a:t>
            </a:r>
          </a:p>
        </p:txBody>
      </p:sp>
      <p:sp>
        <p:nvSpPr>
          <p:cNvPr id="22535" name="AutoShape 7"/>
          <p:cNvSpPr>
            <a:spLocks noChangeArrowheads="1"/>
          </p:cNvSpPr>
          <p:nvPr/>
        </p:nvSpPr>
        <p:spPr bwMode="auto">
          <a:xfrm>
            <a:off x="2051720" y="3789040"/>
            <a:ext cx="4929188" cy="431800"/>
          </a:xfrm>
          <a:prstGeom prst="downArrow">
            <a:avLst>
              <a:gd name="adj1" fmla="val 50000"/>
              <a:gd name="adj2" fmla="val 25000"/>
            </a:avLst>
          </a:prstGeom>
          <a:solidFill>
            <a:schemeClr val="accent3"/>
          </a:solidFill>
          <a:ln w="38100">
            <a:solidFill>
              <a:schemeClr val="accent2">
                <a:lumMod val="75000"/>
              </a:schemeClr>
            </a:solidFill>
            <a:miter lim="800000"/>
            <a:headEnd/>
            <a:tailEnd/>
          </a:ln>
        </p:spPr>
        <p:txBody>
          <a:bodyPr wrap="none" anchor="ctr"/>
          <a:lstStyle/>
          <a:p>
            <a:pPr>
              <a:defRPr/>
            </a:pPr>
            <a:endParaRPr lang="tr-TR" sz="1200" b="1">
              <a:latin typeface="Calibri" pitchFamily="34" charset="0"/>
            </a:endParaRPr>
          </a:p>
        </p:txBody>
      </p:sp>
      <p:sp>
        <p:nvSpPr>
          <p:cNvPr id="1556488" name="Text Box 8"/>
          <p:cNvSpPr txBox="1">
            <a:spLocks noChangeArrowheads="1"/>
          </p:cNvSpPr>
          <p:nvPr/>
        </p:nvSpPr>
        <p:spPr bwMode="auto">
          <a:xfrm>
            <a:off x="827584" y="1340768"/>
            <a:ext cx="7477125" cy="698500"/>
          </a:xfrm>
          <a:prstGeom prst="rect">
            <a:avLst/>
          </a:prstGeom>
          <a:solidFill>
            <a:schemeClr val="bg2">
              <a:lumMod val="40000"/>
              <a:lumOff val="60000"/>
            </a:schemeClr>
          </a:solidFill>
          <a:ln w="28575">
            <a:solidFill>
              <a:schemeClr val="bg2">
                <a:lumMod val="60000"/>
                <a:lumOff val="40000"/>
              </a:schemeClr>
            </a:solidFill>
            <a:miter lim="800000"/>
            <a:headEnd/>
            <a:tailEnd/>
          </a:ln>
          <a:effectLst/>
        </p:spPr>
        <p:txBody>
          <a:bodyPr wrap="none">
            <a:spAutoFit/>
          </a:bodyPr>
          <a:lstStyle/>
          <a:p>
            <a:pPr algn="ctr" fontAlgn="auto">
              <a:lnSpc>
                <a:spcPct val="95000"/>
              </a:lnSpc>
              <a:spcBef>
                <a:spcPts val="0"/>
              </a:spcBef>
              <a:spcAft>
                <a:spcPts val="0"/>
              </a:spcAft>
              <a:defRPr/>
            </a:pPr>
            <a:r>
              <a:rPr lang="tr-TR" sz="2000" b="1" dirty="0">
                <a:solidFill>
                  <a:schemeClr val="bg2">
                    <a:lumMod val="50000"/>
                  </a:schemeClr>
                </a:solidFill>
                <a:latin typeface="+mn-lt"/>
              </a:rPr>
              <a:t>Kronik kan basıncı yüksekliğinin doğrulanması ve düzeyinin</a:t>
            </a:r>
          </a:p>
          <a:p>
            <a:pPr algn="ctr" fontAlgn="auto">
              <a:lnSpc>
                <a:spcPct val="95000"/>
              </a:lnSpc>
              <a:spcBef>
                <a:spcPts val="0"/>
              </a:spcBef>
              <a:spcAft>
                <a:spcPts val="0"/>
              </a:spcAft>
              <a:defRPr/>
            </a:pPr>
            <a:r>
              <a:rPr lang="tr-TR" sz="2000" b="1" dirty="0">
                <a:solidFill>
                  <a:schemeClr val="bg2">
                    <a:lumMod val="50000"/>
                  </a:schemeClr>
                </a:solidFill>
                <a:latin typeface="+mn-lt"/>
              </a:rPr>
              <a:t>belirlenmesi </a:t>
            </a:r>
          </a:p>
        </p:txBody>
      </p:sp>
      <p:sp>
        <p:nvSpPr>
          <p:cNvPr id="17417" name="AutoShape 9"/>
          <p:cNvSpPr>
            <a:spLocks noChangeArrowheads="1"/>
          </p:cNvSpPr>
          <p:nvPr/>
        </p:nvSpPr>
        <p:spPr bwMode="auto">
          <a:xfrm>
            <a:off x="3923928" y="2060848"/>
            <a:ext cx="1080120" cy="503808"/>
          </a:xfrm>
          <a:prstGeom prst="downArrow">
            <a:avLst>
              <a:gd name="adj1" fmla="val 50000"/>
              <a:gd name="adj2" fmla="val 25000"/>
            </a:avLst>
          </a:prstGeom>
          <a:solidFill>
            <a:schemeClr val="bg1"/>
          </a:solidFill>
          <a:ln w="28575">
            <a:solidFill>
              <a:schemeClr val="accent2">
                <a:lumMod val="75000"/>
              </a:schemeClr>
            </a:solidFill>
            <a:miter lim="800000"/>
            <a:headEnd/>
            <a:tailEnd/>
          </a:ln>
        </p:spPr>
        <p:txBody>
          <a:bodyPr wrap="none" anchor="ctr"/>
          <a:lstStyle/>
          <a:p>
            <a:endParaRPr lang="tr-TR" sz="1200" b="1">
              <a:latin typeface="Calibri" pitchFamily="34" charset="0"/>
            </a:endParaRPr>
          </a:p>
        </p:txBody>
      </p:sp>
    </p:spTree>
  </p:cSld>
  <p:clrMapOvr>
    <a:masterClrMapping/>
  </p:clrMapOvr>
  <p:transition>
    <p:zoom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7544" y="188640"/>
            <a:ext cx="8229600" cy="962025"/>
          </a:xfrm>
        </p:spPr>
        <p:txBody>
          <a:bodyPr/>
          <a:lstStyle/>
          <a:p>
            <a:pPr eaLnBrk="1" hangingPunct="1"/>
            <a:r>
              <a:rPr lang="tr-TR" sz="3600" dirty="0" err="1" smtClean="0">
                <a:solidFill>
                  <a:srgbClr val="990000"/>
                </a:solidFill>
              </a:rPr>
              <a:t>Anamnez</a:t>
            </a:r>
            <a:endParaRPr lang="en-US" sz="3600" dirty="0" smtClean="0">
              <a:solidFill>
                <a:srgbClr val="990000"/>
              </a:solidFill>
            </a:endParaRPr>
          </a:p>
        </p:txBody>
      </p:sp>
      <p:sp>
        <p:nvSpPr>
          <p:cNvPr id="6" name="3 İçerik Yer Tutucusu"/>
          <p:cNvSpPr>
            <a:spLocks noGrp="1"/>
          </p:cNvSpPr>
          <p:nvPr>
            <p:ph sz="half" idx="4294967295"/>
          </p:nvPr>
        </p:nvSpPr>
        <p:spPr>
          <a:xfrm>
            <a:off x="107504" y="1124744"/>
            <a:ext cx="4320480" cy="5517232"/>
          </a:xfrm>
          <a:prstGeom prst="rect">
            <a:avLst/>
          </a:prstGeom>
          <a:ln>
            <a:solidFill>
              <a:schemeClr val="accent1"/>
            </a:solidFill>
          </a:ln>
        </p:spPr>
        <p:txBody>
          <a:bodyPr>
            <a:noAutofit/>
          </a:bodyPr>
          <a:lstStyle/>
          <a:p>
            <a:pPr>
              <a:buFont typeface="Wingdings" pitchFamily="2" charset="2"/>
              <a:buChar char="v"/>
            </a:pPr>
            <a:r>
              <a:rPr lang="tr-TR" sz="1600" b="1" dirty="0" smtClean="0">
                <a:solidFill>
                  <a:schemeClr val="bg2">
                    <a:lumMod val="50000"/>
                  </a:schemeClr>
                </a:solidFill>
              </a:rPr>
              <a:t>KB ne zamandır yüksek? Önceki düzeyi?</a:t>
            </a:r>
          </a:p>
          <a:p>
            <a:pPr>
              <a:buFont typeface="Wingdings" pitchFamily="2" charset="2"/>
              <a:buChar char="v"/>
            </a:pPr>
            <a:r>
              <a:rPr lang="tr-TR" sz="1600" b="1" dirty="0" err="1" smtClean="0">
                <a:solidFill>
                  <a:schemeClr val="bg2">
                    <a:lumMod val="50000"/>
                  </a:schemeClr>
                </a:solidFill>
              </a:rPr>
              <a:t>Sekonder</a:t>
            </a:r>
            <a:r>
              <a:rPr lang="tr-TR" sz="1600" b="1" dirty="0" smtClean="0">
                <a:solidFill>
                  <a:schemeClr val="bg2">
                    <a:lumMod val="50000"/>
                  </a:schemeClr>
                </a:solidFill>
              </a:rPr>
              <a:t> HT işaretleri:</a:t>
            </a:r>
          </a:p>
          <a:p>
            <a:pPr lvl="1">
              <a:buFont typeface="Wingdings" pitchFamily="2" charset="2"/>
              <a:buChar char="v"/>
            </a:pPr>
            <a:r>
              <a:rPr lang="tr-TR" sz="1400" dirty="0" smtClean="0"/>
              <a:t>Ailede </a:t>
            </a:r>
            <a:r>
              <a:rPr lang="tr-TR" sz="1400" dirty="0" err="1" smtClean="0"/>
              <a:t>renal</a:t>
            </a:r>
            <a:r>
              <a:rPr lang="tr-TR" sz="1400" dirty="0" smtClean="0"/>
              <a:t> hastalık (</a:t>
            </a:r>
            <a:r>
              <a:rPr lang="tr-TR" sz="1400" dirty="0" err="1" smtClean="0"/>
              <a:t>polikistik</a:t>
            </a:r>
            <a:r>
              <a:rPr lang="tr-TR" sz="1400" dirty="0" smtClean="0"/>
              <a:t> böbrek)</a:t>
            </a:r>
          </a:p>
          <a:p>
            <a:pPr lvl="1">
              <a:buFont typeface="Wingdings" pitchFamily="2" charset="2"/>
              <a:buChar char="v"/>
            </a:pPr>
            <a:r>
              <a:rPr lang="tr-TR" sz="1400" dirty="0" smtClean="0"/>
              <a:t>Böbrek hastalığı (İYE, </a:t>
            </a:r>
            <a:r>
              <a:rPr lang="tr-TR" sz="1400" dirty="0" err="1" smtClean="0"/>
              <a:t>hematuri</a:t>
            </a:r>
            <a:r>
              <a:rPr lang="tr-TR" sz="1400" dirty="0" smtClean="0"/>
              <a:t>, analjezik kötüye kullanımı)</a:t>
            </a:r>
          </a:p>
          <a:p>
            <a:pPr lvl="1">
              <a:buFont typeface="Wingdings" pitchFamily="2" charset="2"/>
              <a:buChar char="v"/>
            </a:pPr>
            <a:r>
              <a:rPr lang="tr-TR" sz="1400" dirty="0" smtClean="0"/>
              <a:t>İlaç ve madde kullanımı: Oral </a:t>
            </a:r>
            <a:r>
              <a:rPr lang="tr-TR" sz="1400" dirty="0" err="1" smtClean="0"/>
              <a:t>kontraseptifler</a:t>
            </a:r>
            <a:r>
              <a:rPr lang="tr-TR" sz="1400" dirty="0" smtClean="0"/>
              <a:t>, meyankökü,</a:t>
            </a:r>
            <a:r>
              <a:rPr lang="tr-TR" sz="1400" dirty="0" err="1" smtClean="0"/>
              <a:t>karbenoksolon</a:t>
            </a:r>
            <a:r>
              <a:rPr lang="tr-TR" sz="1400" dirty="0" smtClean="0"/>
              <a:t>, burun damlaları, kokain, amfetaminler, </a:t>
            </a:r>
            <a:r>
              <a:rPr lang="tr-TR" sz="1400" dirty="0" err="1" smtClean="0"/>
              <a:t>steroidler</a:t>
            </a:r>
            <a:r>
              <a:rPr lang="tr-TR" sz="1400" dirty="0" smtClean="0"/>
              <a:t>, NSAİ ilaçlar, EPO, </a:t>
            </a:r>
            <a:r>
              <a:rPr lang="tr-TR" sz="1400" dirty="0" err="1" smtClean="0"/>
              <a:t>CsA</a:t>
            </a:r>
            <a:endParaRPr lang="tr-TR" sz="1400" dirty="0" smtClean="0"/>
          </a:p>
          <a:p>
            <a:pPr lvl="1">
              <a:buFont typeface="Wingdings" pitchFamily="2" charset="2"/>
              <a:buChar char="v"/>
            </a:pPr>
            <a:r>
              <a:rPr lang="tr-TR" sz="1400" dirty="0" smtClean="0"/>
              <a:t>Terleme, baş ağrısı, </a:t>
            </a:r>
            <a:r>
              <a:rPr lang="tr-TR" sz="1400" dirty="0" err="1" smtClean="0"/>
              <a:t>anksiyete</a:t>
            </a:r>
            <a:r>
              <a:rPr lang="tr-TR" sz="1400" dirty="0" smtClean="0"/>
              <a:t>, çarpıntı  epizotları (</a:t>
            </a:r>
            <a:r>
              <a:rPr lang="tr-TR" sz="1400" dirty="0" err="1" smtClean="0"/>
              <a:t>feokromositoma</a:t>
            </a:r>
            <a:r>
              <a:rPr lang="tr-TR" sz="1400" dirty="0" smtClean="0"/>
              <a:t>)</a:t>
            </a:r>
          </a:p>
          <a:p>
            <a:pPr lvl="1">
              <a:buFont typeface="Wingdings" pitchFamily="2" charset="2"/>
              <a:buChar char="v"/>
            </a:pPr>
            <a:r>
              <a:rPr lang="tr-TR" sz="1400" dirty="0" smtClean="0"/>
              <a:t>Kas zayıflığı ve </a:t>
            </a:r>
            <a:r>
              <a:rPr lang="tr-TR" sz="1400" dirty="0" err="1" smtClean="0"/>
              <a:t>tetani</a:t>
            </a:r>
            <a:r>
              <a:rPr lang="tr-TR" sz="1400" dirty="0" smtClean="0"/>
              <a:t> (</a:t>
            </a:r>
            <a:r>
              <a:rPr lang="tr-TR" sz="1400" dirty="0" err="1" smtClean="0"/>
              <a:t>aldosteronizm</a:t>
            </a:r>
            <a:r>
              <a:rPr lang="tr-TR" sz="1400" dirty="0" smtClean="0"/>
              <a:t>)</a:t>
            </a:r>
          </a:p>
          <a:p>
            <a:pPr>
              <a:buFont typeface="Wingdings" pitchFamily="2" charset="2"/>
              <a:buChar char="v"/>
            </a:pPr>
            <a:r>
              <a:rPr lang="tr-TR" sz="1600" b="1" dirty="0" smtClean="0">
                <a:solidFill>
                  <a:schemeClr val="bg2">
                    <a:lumMod val="50000"/>
                  </a:schemeClr>
                </a:solidFill>
              </a:rPr>
              <a:t>Risk faktörleri:</a:t>
            </a:r>
          </a:p>
          <a:p>
            <a:pPr lvl="1">
              <a:buFont typeface="Wingdings" pitchFamily="2" charset="2"/>
              <a:buChar char="v"/>
            </a:pPr>
            <a:r>
              <a:rPr lang="tr-TR" sz="1400" dirty="0" smtClean="0"/>
              <a:t>Ailede veya hastada HT ve KVH öyküsü</a:t>
            </a:r>
          </a:p>
          <a:p>
            <a:pPr lvl="1">
              <a:buFont typeface="Wingdings" pitchFamily="2" charset="2"/>
              <a:buChar char="v"/>
            </a:pPr>
            <a:r>
              <a:rPr lang="tr-TR" sz="1400" dirty="0" smtClean="0"/>
              <a:t>Ailede veya hastada </a:t>
            </a:r>
            <a:r>
              <a:rPr lang="tr-TR" sz="1400" dirty="0" err="1" smtClean="0"/>
              <a:t>dislipidemi</a:t>
            </a:r>
            <a:r>
              <a:rPr lang="tr-TR" sz="1400" dirty="0" smtClean="0"/>
              <a:t> öyküsü</a:t>
            </a:r>
          </a:p>
          <a:p>
            <a:pPr lvl="1">
              <a:buFont typeface="Wingdings" pitchFamily="2" charset="2"/>
              <a:buChar char="v"/>
            </a:pPr>
            <a:r>
              <a:rPr lang="tr-TR" sz="1400" dirty="0" smtClean="0"/>
              <a:t>A</a:t>
            </a:r>
            <a:r>
              <a:rPr lang="es-ES" sz="1400" dirty="0" smtClean="0"/>
              <a:t>ilede veya hastada </a:t>
            </a:r>
            <a:r>
              <a:rPr lang="tr-TR" sz="1400" dirty="0" smtClean="0"/>
              <a:t>DM öyküsü</a:t>
            </a:r>
          </a:p>
          <a:p>
            <a:pPr lvl="1">
              <a:buFont typeface="Wingdings" pitchFamily="2" charset="2"/>
              <a:buChar char="v"/>
            </a:pPr>
            <a:r>
              <a:rPr lang="tr-TR" sz="1400" dirty="0" smtClean="0"/>
              <a:t>Sigara </a:t>
            </a:r>
          </a:p>
          <a:p>
            <a:pPr lvl="1">
              <a:buFont typeface="Wingdings" pitchFamily="2" charset="2"/>
              <a:buChar char="v"/>
            </a:pPr>
            <a:r>
              <a:rPr lang="tr-TR" sz="1400" dirty="0" smtClean="0"/>
              <a:t>Diyet alışkanlıkları</a:t>
            </a:r>
          </a:p>
          <a:p>
            <a:pPr lvl="1">
              <a:buFont typeface="Wingdings" pitchFamily="2" charset="2"/>
              <a:buChar char="v"/>
            </a:pPr>
            <a:r>
              <a:rPr lang="tr-TR" sz="1400" dirty="0" err="1" smtClean="0"/>
              <a:t>Obezite</a:t>
            </a:r>
            <a:r>
              <a:rPr lang="tr-TR" sz="1400" dirty="0" smtClean="0"/>
              <a:t>; fizik egzersiz miktarı</a:t>
            </a:r>
          </a:p>
          <a:p>
            <a:pPr lvl="1">
              <a:buFont typeface="Wingdings" pitchFamily="2" charset="2"/>
              <a:buChar char="v"/>
            </a:pPr>
            <a:r>
              <a:rPr lang="tr-TR" sz="1400" dirty="0" smtClean="0"/>
              <a:t>Horlama; uyku </a:t>
            </a:r>
            <a:r>
              <a:rPr lang="tr-TR" sz="1400" dirty="0" err="1" smtClean="0"/>
              <a:t>apnesi</a:t>
            </a:r>
            <a:endParaRPr lang="tr-TR" sz="1400" dirty="0" smtClean="0"/>
          </a:p>
          <a:p>
            <a:pPr lvl="1">
              <a:buFont typeface="Wingdings" pitchFamily="2" charset="2"/>
              <a:buChar char="v"/>
            </a:pPr>
            <a:r>
              <a:rPr lang="tr-TR" sz="1400" dirty="0" smtClean="0"/>
              <a:t>Kişilik yapısı</a:t>
            </a:r>
            <a:endParaRPr lang="tr-TR" sz="1400" dirty="0"/>
          </a:p>
        </p:txBody>
      </p:sp>
      <p:sp>
        <p:nvSpPr>
          <p:cNvPr id="7" name="6 Dikdörtgen"/>
          <p:cNvSpPr/>
          <p:nvPr/>
        </p:nvSpPr>
        <p:spPr>
          <a:xfrm>
            <a:off x="611560" y="1988840"/>
            <a:ext cx="3744416" cy="230425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611560" y="4581128"/>
            <a:ext cx="3744416" cy="2088232"/>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5 İçerik Yer Tutucusu"/>
          <p:cNvSpPr>
            <a:spLocks noGrp="1"/>
          </p:cNvSpPr>
          <p:nvPr>
            <p:ph sz="quarter" idx="4294967295"/>
          </p:nvPr>
        </p:nvSpPr>
        <p:spPr>
          <a:xfrm>
            <a:off x="4644008" y="1628800"/>
            <a:ext cx="4139952" cy="6215082"/>
          </a:xfrm>
          <a:prstGeom prst="rect">
            <a:avLst/>
          </a:prstGeom>
          <a:ln>
            <a:solidFill>
              <a:schemeClr val="accent1"/>
            </a:solidFill>
          </a:ln>
        </p:spPr>
        <p:txBody>
          <a:bodyPr>
            <a:normAutofit/>
          </a:bodyPr>
          <a:lstStyle/>
          <a:p>
            <a:pPr>
              <a:buFont typeface="Wingdings" pitchFamily="2" charset="2"/>
              <a:buChar char="v"/>
            </a:pPr>
            <a:r>
              <a:rPr lang="tr-TR" sz="1600" b="1" dirty="0" smtClean="0">
                <a:solidFill>
                  <a:schemeClr val="bg2">
                    <a:lumMod val="50000"/>
                  </a:schemeClr>
                </a:solidFill>
              </a:rPr>
              <a:t>Organ hasarı belirtileri:</a:t>
            </a:r>
          </a:p>
          <a:p>
            <a:pPr lvl="1">
              <a:buNone/>
            </a:pPr>
            <a:r>
              <a:rPr lang="tr-TR" sz="1400" b="1" dirty="0" smtClean="0">
                <a:solidFill>
                  <a:schemeClr val="bg2">
                    <a:lumMod val="50000"/>
                  </a:schemeClr>
                </a:solidFill>
              </a:rPr>
              <a:t>Beyin ve gözler</a:t>
            </a:r>
            <a:r>
              <a:rPr lang="tr-TR" sz="1400" dirty="0" smtClean="0">
                <a:solidFill>
                  <a:schemeClr val="bg2">
                    <a:lumMod val="50000"/>
                  </a:schemeClr>
                </a:solidFill>
              </a:rPr>
              <a:t>: Baş ağrısı, </a:t>
            </a:r>
            <a:r>
              <a:rPr lang="tr-TR" sz="1400" dirty="0" err="1" smtClean="0">
                <a:solidFill>
                  <a:schemeClr val="bg2">
                    <a:lumMod val="50000"/>
                  </a:schemeClr>
                </a:solidFill>
              </a:rPr>
              <a:t>vertigo</a:t>
            </a:r>
            <a:r>
              <a:rPr lang="tr-TR" sz="1400" dirty="0" smtClean="0">
                <a:solidFill>
                  <a:schemeClr val="bg2">
                    <a:lumMod val="50000"/>
                  </a:schemeClr>
                </a:solidFill>
              </a:rPr>
              <a:t>, görme bozukluğu, </a:t>
            </a:r>
            <a:r>
              <a:rPr lang="tr-TR" sz="1400" dirty="0" err="1" smtClean="0">
                <a:solidFill>
                  <a:schemeClr val="bg2">
                    <a:lumMod val="50000"/>
                  </a:schemeClr>
                </a:solidFill>
              </a:rPr>
              <a:t>gecici</a:t>
            </a:r>
            <a:r>
              <a:rPr lang="tr-TR" sz="1400" dirty="0" smtClean="0">
                <a:solidFill>
                  <a:schemeClr val="bg2">
                    <a:lumMod val="50000"/>
                  </a:schemeClr>
                </a:solidFill>
              </a:rPr>
              <a:t> </a:t>
            </a:r>
            <a:r>
              <a:rPr lang="tr-TR" sz="1400" dirty="0" err="1" smtClean="0">
                <a:solidFill>
                  <a:schemeClr val="bg2">
                    <a:lumMod val="50000"/>
                  </a:schemeClr>
                </a:solidFill>
              </a:rPr>
              <a:t>iskemik</a:t>
            </a:r>
            <a:r>
              <a:rPr lang="tr-TR" sz="1400" dirty="0" smtClean="0">
                <a:solidFill>
                  <a:schemeClr val="bg2">
                    <a:lumMod val="50000"/>
                  </a:schemeClr>
                </a:solidFill>
              </a:rPr>
              <a:t> ataklar, duyusal veya motor kusur</a:t>
            </a:r>
          </a:p>
          <a:p>
            <a:pPr lvl="1">
              <a:buNone/>
            </a:pPr>
            <a:r>
              <a:rPr lang="tr-TR" sz="1400" b="1" dirty="0" smtClean="0">
                <a:solidFill>
                  <a:schemeClr val="bg2">
                    <a:lumMod val="50000"/>
                  </a:schemeClr>
                </a:solidFill>
              </a:rPr>
              <a:t>Kalp</a:t>
            </a:r>
            <a:r>
              <a:rPr lang="tr-TR" sz="1400" dirty="0" smtClean="0">
                <a:solidFill>
                  <a:schemeClr val="bg2">
                    <a:lumMod val="50000"/>
                  </a:schemeClr>
                </a:solidFill>
              </a:rPr>
              <a:t>: Çarpıntı, göğüs ağrısı, nefes darlığı, ayak bileklerinde şişlik</a:t>
            </a:r>
          </a:p>
          <a:p>
            <a:pPr lvl="1">
              <a:buNone/>
            </a:pPr>
            <a:r>
              <a:rPr lang="tr-TR" sz="1400" b="1" dirty="0" smtClean="0">
                <a:solidFill>
                  <a:schemeClr val="bg2">
                    <a:lumMod val="50000"/>
                  </a:schemeClr>
                </a:solidFill>
              </a:rPr>
              <a:t>Böbrek</a:t>
            </a:r>
            <a:r>
              <a:rPr lang="tr-TR" sz="1400" dirty="0" smtClean="0">
                <a:solidFill>
                  <a:schemeClr val="bg2">
                    <a:lumMod val="50000"/>
                  </a:schemeClr>
                </a:solidFill>
              </a:rPr>
              <a:t>: Susama, </a:t>
            </a:r>
            <a:r>
              <a:rPr lang="tr-TR" sz="1400" dirty="0" err="1" smtClean="0">
                <a:solidFill>
                  <a:schemeClr val="bg2">
                    <a:lumMod val="50000"/>
                  </a:schemeClr>
                </a:solidFill>
              </a:rPr>
              <a:t>poliuri</a:t>
            </a:r>
            <a:r>
              <a:rPr lang="tr-TR" sz="1400" dirty="0" smtClean="0">
                <a:solidFill>
                  <a:schemeClr val="bg2">
                    <a:lumMod val="50000"/>
                  </a:schemeClr>
                </a:solidFill>
              </a:rPr>
              <a:t>, </a:t>
            </a:r>
            <a:r>
              <a:rPr lang="tr-TR" sz="1400" dirty="0" err="1" smtClean="0">
                <a:solidFill>
                  <a:schemeClr val="bg2">
                    <a:lumMod val="50000"/>
                  </a:schemeClr>
                </a:solidFill>
              </a:rPr>
              <a:t>nokturi</a:t>
            </a:r>
            <a:r>
              <a:rPr lang="tr-TR" sz="1400" dirty="0" smtClean="0">
                <a:solidFill>
                  <a:schemeClr val="bg2">
                    <a:lumMod val="50000"/>
                  </a:schemeClr>
                </a:solidFill>
              </a:rPr>
              <a:t>, </a:t>
            </a:r>
            <a:r>
              <a:rPr lang="tr-TR" sz="1400" dirty="0" err="1" smtClean="0">
                <a:solidFill>
                  <a:schemeClr val="bg2">
                    <a:lumMod val="50000"/>
                  </a:schemeClr>
                </a:solidFill>
              </a:rPr>
              <a:t>hematuri</a:t>
            </a:r>
            <a:endParaRPr lang="tr-TR" sz="1400" dirty="0" smtClean="0">
              <a:solidFill>
                <a:schemeClr val="bg2">
                  <a:lumMod val="50000"/>
                </a:schemeClr>
              </a:solidFill>
            </a:endParaRPr>
          </a:p>
          <a:p>
            <a:pPr lvl="1">
              <a:buNone/>
            </a:pPr>
            <a:r>
              <a:rPr lang="tr-TR" sz="1400" b="1" dirty="0" err="1" smtClean="0">
                <a:solidFill>
                  <a:schemeClr val="bg2">
                    <a:lumMod val="50000"/>
                  </a:schemeClr>
                </a:solidFill>
              </a:rPr>
              <a:t>Periferik</a:t>
            </a:r>
            <a:r>
              <a:rPr lang="tr-TR" sz="1400" b="1" dirty="0" smtClean="0">
                <a:solidFill>
                  <a:schemeClr val="bg2">
                    <a:lumMod val="50000"/>
                  </a:schemeClr>
                </a:solidFill>
              </a:rPr>
              <a:t> arterler</a:t>
            </a:r>
            <a:r>
              <a:rPr lang="tr-TR" sz="1400" dirty="0" smtClean="0">
                <a:solidFill>
                  <a:schemeClr val="bg2">
                    <a:lumMod val="50000"/>
                  </a:schemeClr>
                </a:solidFill>
              </a:rPr>
              <a:t>: </a:t>
            </a:r>
            <a:r>
              <a:rPr lang="tr-TR" sz="1400" dirty="0" err="1" smtClean="0">
                <a:solidFill>
                  <a:schemeClr val="bg2">
                    <a:lumMod val="50000"/>
                  </a:schemeClr>
                </a:solidFill>
              </a:rPr>
              <a:t>Ekstremitelerde</a:t>
            </a:r>
            <a:r>
              <a:rPr lang="tr-TR" sz="1400" dirty="0" smtClean="0">
                <a:solidFill>
                  <a:schemeClr val="bg2">
                    <a:lumMod val="50000"/>
                  </a:schemeClr>
                </a:solidFill>
              </a:rPr>
              <a:t> soğukluk, </a:t>
            </a:r>
            <a:r>
              <a:rPr lang="tr-TR" sz="1400" dirty="0" err="1" smtClean="0">
                <a:solidFill>
                  <a:schemeClr val="bg2">
                    <a:lumMod val="50000"/>
                  </a:schemeClr>
                </a:solidFill>
              </a:rPr>
              <a:t>intermittant</a:t>
            </a:r>
            <a:r>
              <a:rPr lang="tr-TR" sz="1400" dirty="0" smtClean="0">
                <a:solidFill>
                  <a:schemeClr val="bg2">
                    <a:lumMod val="50000"/>
                  </a:schemeClr>
                </a:solidFill>
              </a:rPr>
              <a:t> </a:t>
            </a:r>
            <a:r>
              <a:rPr lang="tr-TR" sz="1400" dirty="0" err="1" smtClean="0">
                <a:solidFill>
                  <a:schemeClr val="bg2">
                    <a:lumMod val="50000"/>
                  </a:schemeClr>
                </a:solidFill>
              </a:rPr>
              <a:t>kladikasyo</a:t>
            </a:r>
            <a:endParaRPr lang="tr-TR" sz="1400" dirty="0" smtClean="0">
              <a:solidFill>
                <a:schemeClr val="bg2">
                  <a:lumMod val="50000"/>
                </a:schemeClr>
              </a:solidFill>
            </a:endParaRPr>
          </a:p>
          <a:p>
            <a:pPr>
              <a:buFont typeface="Wingdings" pitchFamily="2" charset="2"/>
              <a:buChar char="v"/>
            </a:pPr>
            <a:r>
              <a:rPr lang="tr-TR" sz="1600" b="1" dirty="0" smtClean="0">
                <a:solidFill>
                  <a:schemeClr val="bg2">
                    <a:lumMod val="50000"/>
                  </a:schemeClr>
                </a:solidFill>
              </a:rPr>
              <a:t>Daha önceki </a:t>
            </a:r>
            <a:r>
              <a:rPr lang="tr-TR" sz="1600" b="1" dirty="0" err="1" smtClean="0">
                <a:solidFill>
                  <a:schemeClr val="bg2">
                    <a:lumMod val="50000"/>
                  </a:schemeClr>
                </a:solidFill>
              </a:rPr>
              <a:t>antiHT</a:t>
            </a:r>
            <a:r>
              <a:rPr lang="tr-TR" sz="1600" b="1" dirty="0" smtClean="0">
                <a:solidFill>
                  <a:schemeClr val="bg2">
                    <a:lumMod val="50000"/>
                  </a:schemeClr>
                </a:solidFill>
              </a:rPr>
              <a:t> tedavi:</a:t>
            </a:r>
          </a:p>
          <a:p>
            <a:pPr lvl="1">
              <a:buNone/>
            </a:pPr>
            <a:r>
              <a:rPr lang="tr-TR" sz="1400" dirty="0" smtClean="0">
                <a:solidFill>
                  <a:schemeClr val="bg2">
                    <a:lumMod val="50000"/>
                  </a:schemeClr>
                </a:solidFill>
              </a:rPr>
              <a:t>Kullanılan ilaçlar, etkinlik ve istenmeyen etkiler</a:t>
            </a:r>
          </a:p>
          <a:p>
            <a:pPr>
              <a:buFont typeface="Wingdings" pitchFamily="2" charset="2"/>
              <a:buChar char="v"/>
            </a:pPr>
            <a:r>
              <a:rPr lang="tr-TR" sz="1600" b="1" dirty="0" smtClean="0">
                <a:solidFill>
                  <a:schemeClr val="bg2">
                    <a:lumMod val="50000"/>
                  </a:schemeClr>
                </a:solidFill>
              </a:rPr>
              <a:t>Bireysel, ailesel ve çevresel faktörler</a:t>
            </a:r>
            <a:endParaRPr lang="tr-TR" sz="1600" b="1" dirty="0">
              <a:solidFill>
                <a:schemeClr val="bg2">
                  <a:lumMod val="50000"/>
                </a:schemeClr>
              </a:solidFill>
            </a:endParaRPr>
          </a:p>
        </p:txBody>
      </p:sp>
      <p:sp>
        <p:nvSpPr>
          <p:cNvPr id="11" name="10 Dikdörtgen"/>
          <p:cNvSpPr/>
          <p:nvPr/>
        </p:nvSpPr>
        <p:spPr>
          <a:xfrm>
            <a:off x="5148064" y="1916832"/>
            <a:ext cx="3744416" cy="1872208"/>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Dikdörtgen"/>
          <p:cNvSpPr/>
          <p:nvPr/>
        </p:nvSpPr>
        <p:spPr>
          <a:xfrm>
            <a:off x="5148064" y="4077072"/>
            <a:ext cx="3744416" cy="504056"/>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ox(in)">
                                      <p:cBhvr>
                                        <p:cTn id="7" dur="500"/>
                                        <p:tgtEl>
                                          <p:spTgt spid="6">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ox(in)">
                                      <p:cBhvr>
                                        <p:cTn id="10" dur="500"/>
                                        <p:tgtEl>
                                          <p:spTgt spid="6">
                                            <p:txEl>
                                              <p:pRg st="0" end="0"/>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ox(in)">
                                      <p:cBhvr>
                                        <p:cTn id="14" dur="500"/>
                                        <p:tgtEl>
                                          <p:spTgt spid="6">
                                            <p:txEl>
                                              <p:pRg st="1" end="1"/>
                                            </p:txEl>
                                          </p:spTgt>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ox(in)">
                                      <p:cBhvr>
                                        <p:cTn id="18" dur="1000"/>
                                        <p:tgtEl>
                                          <p:spTgt spid="6">
                                            <p:txEl>
                                              <p:pRg st="2" end="2"/>
                                            </p:txEl>
                                          </p:spTgt>
                                        </p:tgtEl>
                                      </p:cBhvr>
                                    </p:animEffect>
                                  </p:child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1000"/>
                                        <p:tgtEl>
                                          <p:spTgt spid="6">
                                            <p:txEl>
                                              <p:pRg st="3" end="3"/>
                                            </p:txEl>
                                          </p:spTgt>
                                        </p:tgtEl>
                                      </p:cBhvr>
                                    </p:animEffect>
                                  </p:childTnLst>
                                </p:cTn>
                              </p:par>
                            </p:childTnLst>
                          </p:cTn>
                        </p:par>
                        <p:par>
                          <p:cTn id="23" fill="hold">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box(in)">
                                      <p:cBhvr>
                                        <p:cTn id="26" dur="1000"/>
                                        <p:tgtEl>
                                          <p:spTgt spid="6">
                                            <p:txEl>
                                              <p:pRg st="4" end="4"/>
                                            </p:txEl>
                                          </p:spTgt>
                                        </p:tgtEl>
                                      </p:cBhvr>
                                    </p:animEffect>
                                  </p:childTnLst>
                                </p:cTn>
                              </p:par>
                            </p:childTnLst>
                          </p:cTn>
                        </p:par>
                        <p:par>
                          <p:cTn id="27" fill="hold">
                            <p:stCondLst>
                              <p:cond delay="4000"/>
                            </p:stCondLst>
                            <p:childTnLst>
                              <p:par>
                                <p:cTn id="28" presetID="4" presetClass="entr" presetSubtype="16" fill="hold" grpId="0"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box(in)">
                                      <p:cBhvr>
                                        <p:cTn id="30" dur="1000"/>
                                        <p:tgtEl>
                                          <p:spTgt spid="6">
                                            <p:txEl>
                                              <p:pRg st="5" end="5"/>
                                            </p:txEl>
                                          </p:spTgt>
                                        </p:tgtEl>
                                      </p:cBhvr>
                                    </p:animEffect>
                                  </p:childTnLst>
                                </p:cTn>
                              </p:par>
                            </p:childTnLst>
                          </p:cTn>
                        </p:par>
                        <p:par>
                          <p:cTn id="31" fill="hold">
                            <p:stCondLst>
                              <p:cond delay="5000"/>
                            </p:stCondLst>
                            <p:childTnLst>
                              <p:par>
                                <p:cTn id="32" presetID="4" presetClass="entr" presetSubtype="16" fill="hold" grpId="0" nodeType="after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box(in)">
                                      <p:cBhvr>
                                        <p:cTn id="34" dur="1000"/>
                                        <p:tgtEl>
                                          <p:spTgt spid="6">
                                            <p:txEl>
                                              <p:pRg st="6" end="6"/>
                                            </p:txEl>
                                          </p:spTgt>
                                        </p:tgtEl>
                                      </p:cBhvr>
                                    </p:animEffect>
                                  </p:childTnLst>
                                </p:cTn>
                              </p:par>
                            </p:childTnLst>
                          </p:cTn>
                        </p:par>
                        <p:par>
                          <p:cTn id="35" fill="hold">
                            <p:stCondLst>
                              <p:cond delay="6000"/>
                            </p:stCondLst>
                            <p:childTnLst>
                              <p:par>
                                <p:cTn id="36" presetID="4" presetClass="entr" presetSubtype="16" fill="hold" grpId="0" nodeType="after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box(in)">
                                      <p:cBhvr>
                                        <p:cTn id="38" dur="1000"/>
                                        <p:tgtEl>
                                          <p:spTgt spid="6">
                                            <p:txEl>
                                              <p:pRg st="7" end="7"/>
                                            </p:txEl>
                                          </p:spTgt>
                                        </p:tgtEl>
                                      </p:cBhvr>
                                    </p:animEffect>
                                  </p:childTnLst>
                                </p:cTn>
                              </p:par>
                            </p:childTnLst>
                          </p:cTn>
                        </p:par>
                        <p:par>
                          <p:cTn id="39" fill="hold">
                            <p:stCondLst>
                              <p:cond delay="7000"/>
                            </p:stCondLst>
                            <p:childTnLst>
                              <p:par>
                                <p:cTn id="40" presetID="4" presetClass="entr" presetSubtype="16" fill="hold" grpId="0" nodeType="after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ox(in)">
                                      <p:cBhvr>
                                        <p:cTn id="42" dur="1000"/>
                                        <p:tgtEl>
                                          <p:spTgt spid="6">
                                            <p:txEl>
                                              <p:pRg st="8" end="8"/>
                                            </p:txEl>
                                          </p:spTgt>
                                        </p:tgtEl>
                                      </p:cBhvr>
                                    </p:animEffect>
                                  </p:childTnLst>
                                </p:cTn>
                              </p:par>
                            </p:childTnLst>
                          </p:cTn>
                        </p:par>
                        <p:par>
                          <p:cTn id="43" fill="hold">
                            <p:stCondLst>
                              <p:cond delay="8000"/>
                            </p:stCondLst>
                            <p:childTnLst>
                              <p:par>
                                <p:cTn id="44" presetID="4" presetClass="entr" presetSubtype="16" fill="hold" grpId="0" nodeType="after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box(in)">
                                      <p:cBhvr>
                                        <p:cTn id="46" dur="1000"/>
                                        <p:tgtEl>
                                          <p:spTgt spid="6">
                                            <p:txEl>
                                              <p:pRg st="9" end="9"/>
                                            </p:txEl>
                                          </p:spTgt>
                                        </p:tgtEl>
                                      </p:cBhvr>
                                    </p:animEffect>
                                  </p:childTnLst>
                                </p:cTn>
                              </p:par>
                            </p:childTnLst>
                          </p:cTn>
                        </p:par>
                        <p:par>
                          <p:cTn id="47" fill="hold">
                            <p:stCondLst>
                              <p:cond delay="9000"/>
                            </p:stCondLst>
                            <p:childTnLst>
                              <p:par>
                                <p:cTn id="48" presetID="4" presetClass="entr" presetSubtype="16" fill="hold" grpId="0" nodeType="afterEffect">
                                  <p:stCondLst>
                                    <p:cond delay="0"/>
                                  </p:stCondLst>
                                  <p:childTnLst>
                                    <p:set>
                                      <p:cBhvr>
                                        <p:cTn id="49" dur="1" fill="hold">
                                          <p:stCondLst>
                                            <p:cond delay="0"/>
                                          </p:stCondLst>
                                        </p:cTn>
                                        <p:tgtEl>
                                          <p:spTgt spid="6">
                                            <p:txEl>
                                              <p:pRg st="10" end="10"/>
                                            </p:txEl>
                                          </p:spTgt>
                                        </p:tgtEl>
                                        <p:attrNameLst>
                                          <p:attrName>style.visibility</p:attrName>
                                        </p:attrNameLst>
                                      </p:cBhvr>
                                      <p:to>
                                        <p:strVal val="visible"/>
                                      </p:to>
                                    </p:set>
                                    <p:animEffect transition="in" filter="box(in)">
                                      <p:cBhvr>
                                        <p:cTn id="50" dur="1000"/>
                                        <p:tgtEl>
                                          <p:spTgt spid="6">
                                            <p:txEl>
                                              <p:pRg st="10" end="10"/>
                                            </p:txEl>
                                          </p:spTgt>
                                        </p:tgtEl>
                                      </p:cBhvr>
                                    </p:animEffect>
                                  </p:childTnLst>
                                </p:cTn>
                              </p:par>
                            </p:childTnLst>
                          </p:cTn>
                        </p:par>
                        <p:par>
                          <p:cTn id="51" fill="hold">
                            <p:stCondLst>
                              <p:cond delay="10000"/>
                            </p:stCondLst>
                            <p:childTnLst>
                              <p:par>
                                <p:cTn id="52" presetID="4" presetClass="entr" presetSubtype="16" fill="hold" grpId="0" nodeType="afterEffect">
                                  <p:stCondLst>
                                    <p:cond delay="0"/>
                                  </p:stCondLst>
                                  <p:childTnLst>
                                    <p:set>
                                      <p:cBhvr>
                                        <p:cTn id="53" dur="1" fill="hold">
                                          <p:stCondLst>
                                            <p:cond delay="0"/>
                                          </p:stCondLst>
                                        </p:cTn>
                                        <p:tgtEl>
                                          <p:spTgt spid="6">
                                            <p:txEl>
                                              <p:pRg st="11" end="11"/>
                                            </p:txEl>
                                          </p:spTgt>
                                        </p:tgtEl>
                                        <p:attrNameLst>
                                          <p:attrName>style.visibility</p:attrName>
                                        </p:attrNameLst>
                                      </p:cBhvr>
                                      <p:to>
                                        <p:strVal val="visible"/>
                                      </p:to>
                                    </p:set>
                                    <p:animEffect transition="in" filter="box(in)">
                                      <p:cBhvr>
                                        <p:cTn id="54" dur="1000"/>
                                        <p:tgtEl>
                                          <p:spTgt spid="6">
                                            <p:txEl>
                                              <p:pRg st="11" end="11"/>
                                            </p:txEl>
                                          </p:spTgt>
                                        </p:tgtEl>
                                      </p:cBhvr>
                                    </p:animEffect>
                                  </p:childTnLst>
                                </p:cTn>
                              </p:par>
                            </p:childTnLst>
                          </p:cTn>
                        </p:par>
                        <p:par>
                          <p:cTn id="55" fill="hold">
                            <p:stCondLst>
                              <p:cond delay="11000"/>
                            </p:stCondLst>
                            <p:childTnLst>
                              <p:par>
                                <p:cTn id="56" presetID="4" presetClass="entr" presetSubtype="16" fill="hold" grpId="0" nodeType="afterEffect">
                                  <p:stCondLst>
                                    <p:cond delay="0"/>
                                  </p:stCondLst>
                                  <p:childTnLst>
                                    <p:set>
                                      <p:cBhvr>
                                        <p:cTn id="57" dur="1" fill="hold">
                                          <p:stCondLst>
                                            <p:cond delay="0"/>
                                          </p:stCondLst>
                                        </p:cTn>
                                        <p:tgtEl>
                                          <p:spTgt spid="6">
                                            <p:txEl>
                                              <p:pRg st="12" end="12"/>
                                            </p:txEl>
                                          </p:spTgt>
                                        </p:tgtEl>
                                        <p:attrNameLst>
                                          <p:attrName>style.visibility</p:attrName>
                                        </p:attrNameLst>
                                      </p:cBhvr>
                                      <p:to>
                                        <p:strVal val="visible"/>
                                      </p:to>
                                    </p:set>
                                    <p:animEffect transition="in" filter="box(in)">
                                      <p:cBhvr>
                                        <p:cTn id="58" dur="1000"/>
                                        <p:tgtEl>
                                          <p:spTgt spid="6">
                                            <p:txEl>
                                              <p:pRg st="12" end="12"/>
                                            </p:txEl>
                                          </p:spTgt>
                                        </p:tgtEl>
                                      </p:cBhvr>
                                    </p:animEffect>
                                  </p:childTnLst>
                                </p:cTn>
                              </p:par>
                            </p:childTnLst>
                          </p:cTn>
                        </p:par>
                        <p:par>
                          <p:cTn id="59" fill="hold">
                            <p:stCondLst>
                              <p:cond delay="12000"/>
                            </p:stCondLst>
                            <p:childTnLst>
                              <p:par>
                                <p:cTn id="60" presetID="4" presetClass="entr" presetSubtype="16" fill="hold" grpId="0" nodeType="after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Effect transition="in" filter="box(in)">
                                      <p:cBhvr>
                                        <p:cTn id="62" dur="1000"/>
                                        <p:tgtEl>
                                          <p:spTgt spid="6">
                                            <p:txEl>
                                              <p:pRg st="13" end="13"/>
                                            </p:txEl>
                                          </p:spTgt>
                                        </p:tgtEl>
                                      </p:cBhvr>
                                    </p:animEffect>
                                  </p:childTnLst>
                                </p:cTn>
                              </p:par>
                            </p:childTnLst>
                          </p:cTn>
                        </p:par>
                        <p:par>
                          <p:cTn id="63" fill="hold">
                            <p:stCondLst>
                              <p:cond delay="13000"/>
                            </p:stCondLst>
                            <p:childTnLst>
                              <p:par>
                                <p:cTn id="64" presetID="4" presetClass="entr" presetSubtype="16" fill="hold" grpId="0" nodeType="afterEffect">
                                  <p:stCondLst>
                                    <p:cond delay="0"/>
                                  </p:stCondLst>
                                  <p:childTnLst>
                                    <p:set>
                                      <p:cBhvr>
                                        <p:cTn id="65" dur="1" fill="hold">
                                          <p:stCondLst>
                                            <p:cond delay="0"/>
                                          </p:stCondLst>
                                        </p:cTn>
                                        <p:tgtEl>
                                          <p:spTgt spid="6">
                                            <p:txEl>
                                              <p:pRg st="14" end="14"/>
                                            </p:txEl>
                                          </p:spTgt>
                                        </p:tgtEl>
                                        <p:attrNameLst>
                                          <p:attrName>style.visibility</p:attrName>
                                        </p:attrNameLst>
                                      </p:cBhvr>
                                      <p:to>
                                        <p:strVal val="visible"/>
                                      </p:to>
                                    </p:set>
                                    <p:animEffect transition="in" filter="box(in)">
                                      <p:cBhvr>
                                        <p:cTn id="66" dur="1000"/>
                                        <p:tgtEl>
                                          <p:spTgt spid="6">
                                            <p:txEl>
                                              <p:pRg st="14" end="14"/>
                                            </p:txEl>
                                          </p:spTgt>
                                        </p:tgtEl>
                                      </p:cBhvr>
                                    </p:animEffect>
                                  </p:childTnLst>
                                </p:cTn>
                              </p:par>
                            </p:childTnLst>
                          </p:cTn>
                        </p:par>
                        <p:par>
                          <p:cTn id="67" fill="hold">
                            <p:stCondLst>
                              <p:cond delay="14000"/>
                            </p:stCondLst>
                            <p:childTnLst>
                              <p:par>
                                <p:cTn id="68" presetID="4" presetClass="entr" presetSubtype="16" fill="hold" grpId="0" nodeType="afterEffect">
                                  <p:stCondLst>
                                    <p:cond delay="0"/>
                                  </p:stCondLst>
                                  <p:childTnLst>
                                    <p:set>
                                      <p:cBhvr>
                                        <p:cTn id="69" dur="1" fill="hold">
                                          <p:stCondLst>
                                            <p:cond delay="0"/>
                                          </p:stCondLst>
                                        </p:cTn>
                                        <p:tgtEl>
                                          <p:spTgt spid="6">
                                            <p:txEl>
                                              <p:pRg st="15" end="15"/>
                                            </p:txEl>
                                          </p:spTgt>
                                        </p:tgtEl>
                                        <p:attrNameLst>
                                          <p:attrName>style.visibility</p:attrName>
                                        </p:attrNameLst>
                                      </p:cBhvr>
                                      <p:to>
                                        <p:strVal val="visible"/>
                                      </p:to>
                                    </p:set>
                                    <p:animEffect transition="in" filter="box(in)">
                                      <p:cBhvr>
                                        <p:cTn id="70" dur="1000"/>
                                        <p:tgtEl>
                                          <p:spTgt spid="6">
                                            <p:txEl>
                                              <p:pRg st="15" end="1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
                                            <p:bg/>
                                          </p:spTgt>
                                        </p:tgtEl>
                                        <p:attrNameLst>
                                          <p:attrName>style.visibility</p:attrName>
                                        </p:attrNameLst>
                                      </p:cBhvr>
                                      <p:to>
                                        <p:strVal val="visible"/>
                                      </p:to>
                                    </p:set>
                                    <p:animEffect transition="in" filter="box(in)">
                                      <p:cBhvr>
                                        <p:cTn id="75" dur="500"/>
                                        <p:tgtEl>
                                          <p:spTgt spid="10">
                                            <p:bg/>
                                          </p:spTgt>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10">
                                            <p:txEl>
                                              <p:pRg st="0" end="0"/>
                                            </p:txEl>
                                          </p:spTgt>
                                        </p:tgtEl>
                                        <p:attrNameLst>
                                          <p:attrName>style.visibility</p:attrName>
                                        </p:attrNameLst>
                                      </p:cBhvr>
                                      <p:to>
                                        <p:strVal val="visible"/>
                                      </p:to>
                                    </p:set>
                                    <p:animEffect transition="in" filter="box(in)">
                                      <p:cBhvr>
                                        <p:cTn id="78" dur="500"/>
                                        <p:tgtEl>
                                          <p:spTgt spid="10">
                                            <p:txEl>
                                              <p:pRg st="0" end="0"/>
                                            </p:txEl>
                                          </p:spTgt>
                                        </p:tgtEl>
                                      </p:cBhvr>
                                    </p:animEffect>
                                  </p:childTnLst>
                                </p:cTn>
                              </p:par>
                            </p:childTnLst>
                          </p:cTn>
                        </p:par>
                        <p:par>
                          <p:cTn id="79" fill="hold">
                            <p:stCondLst>
                              <p:cond delay="500"/>
                            </p:stCondLst>
                            <p:childTnLst>
                              <p:par>
                                <p:cTn id="80" presetID="4" presetClass="entr" presetSubtype="16" fill="hold" grpId="0" nodeType="afterEffect">
                                  <p:stCondLst>
                                    <p:cond delay="0"/>
                                  </p:stCondLst>
                                  <p:childTnLst>
                                    <p:set>
                                      <p:cBhvr>
                                        <p:cTn id="81" dur="1" fill="hold">
                                          <p:stCondLst>
                                            <p:cond delay="0"/>
                                          </p:stCondLst>
                                        </p:cTn>
                                        <p:tgtEl>
                                          <p:spTgt spid="10">
                                            <p:txEl>
                                              <p:pRg st="1" end="1"/>
                                            </p:txEl>
                                          </p:spTgt>
                                        </p:tgtEl>
                                        <p:attrNameLst>
                                          <p:attrName>style.visibility</p:attrName>
                                        </p:attrNameLst>
                                      </p:cBhvr>
                                      <p:to>
                                        <p:strVal val="visible"/>
                                      </p:to>
                                    </p:set>
                                    <p:animEffect transition="in" filter="box(in)">
                                      <p:cBhvr>
                                        <p:cTn id="82" dur="1000"/>
                                        <p:tgtEl>
                                          <p:spTgt spid="10">
                                            <p:txEl>
                                              <p:pRg st="1" end="1"/>
                                            </p:txEl>
                                          </p:spTgt>
                                        </p:tgtEl>
                                      </p:cBhvr>
                                    </p:animEffect>
                                  </p:childTnLst>
                                </p:cTn>
                              </p:par>
                            </p:childTnLst>
                          </p:cTn>
                        </p:par>
                        <p:par>
                          <p:cTn id="83" fill="hold">
                            <p:stCondLst>
                              <p:cond delay="1500"/>
                            </p:stCondLst>
                            <p:childTnLst>
                              <p:par>
                                <p:cTn id="84" presetID="4" presetClass="entr" presetSubtype="16" fill="hold" grpId="0" nodeType="afterEffect">
                                  <p:stCondLst>
                                    <p:cond delay="0"/>
                                  </p:stCondLst>
                                  <p:childTnLst>
                                    <p:set>
                                      <p:cBhvr>
                                        <p:cTn id="85" dur="1" fill="hold">
                                          <p:stCondLst>
                                            <p:cond delay="0"/>
                                          </p:stCondLst>
                                        </p:cTn>
                                        <p:tgtEl>
                                          <p:spTgt spid="10">
                                            <p:txEl>
                                              <p:pRg st="2" end="2"/>
                                            </p:txEl>
                                          </p:spTgt>
                                        </p:tgtEl>
                                        <p:attrNameLst>
                                          <p:attrName>style.visibility</p:attrName>
                                        </p:attrNameLst>
                                      </p:cBhvr>
                                      <p:to>
                                        <p:strVal val="visible"/>
                                      </p:to>
                                    </p:set>
                                    <p:animEffect transition="in" filter="box(in)">
                                      <p:cBhvr>
                                        <p:cTn id="86" dur="1000"/>
                                        <p:tgtEl>
                                          <p:spTgt spid="10">
                                            <p:txEl>
                                              <p:pRg st="2" end="2"/>
                                            </p:txEl>
                                          </p:spTgt>
                                        </p:tgtEl>
                                      </p:cBhvr>
                                    </p:animEffect>
                                  </p:childTnLst>
                                </p:cTn>
                              </p:par>
                            </p:childTnLst>
                          </p:cTn>
                        </p:par>
                        <p:par>
                          <p:cTn id="87" fill="hold">
                            <p:stCondLst>
                              <p:cond delay="2500"/>
                            </p:stCondLst>
                            <p:childTnLst>
                              <p:par>
                                <p:cTn id="88" presetID="4" presetClass="entr" presetSubtype="16" fill="hold" grpId="0" nodeType="afterEffect">
                                  <p:stCondLst>
                                    <p:cond delay="0"/>
                                  </p:stCondLst>
                                  <p:childTnLst>
                                    <p:set>
                                      <p:cBhvr>
                                        <p:cTn id="89" dur="1" fill="hold">
                                          <p:stCondLst>
                                            <p:cond delay="0"/>
                                          </p:stCondLst>
                                        </p:cTn>
                                        <p:tgtEl>
                                          <p:spTgt spid="10">
                                            <p:txEl>
                                              <p:pRg st="3" end="3"/>
                                            </p:txEl>
                                          </p:spTgt>
                                        </p:tgtEl>
                                        <p:attrNameLst>
                                          <p:attrName>style.visibility</p:attrName>
                                        </p:attrNameLst>
                                      </p:cBhvr>
                                      <p:to>
                                        <p:strVal val="visible"/>
                                      </p:to>
                                    </p:set>
                                    <p:animEffect transition="in" filter="box(in)">
                                      <p:cBhvr>
                                        <p:cTn id="90" dur="1000"/>
                                        <p:tgtEl>
                                          <p:spTgt spid="10">
                                            <p:txEl>
                                              <p:pRg st="3" end="3"/>
                                            </p:txEl>
                                          </p:spTgt>
                                        </p:tgtEl>
                                      </p:cBhvr>
                                    </p:animEffect>
                                  </p:childTnLst>
                                </p:cTn>
                              </p:par>
                            </p:childTnLst>
                          </p:cTn>
                        </p:par>
                        <p:par>
                          <p:cTn id="91" fill="hold">
                            <p:stCondLst>
                              <p:cond delay="3500"/>
                            </p:stCondLst>
                            <p:childTnLst>
                              <p:par>
                                <p:cTn id="92" presetID="4" presetClass="entr" presetSubtype="16" fill="hold" grpId="0" nodeType="afterEffect">
                                  <p:stCondLst>
                                    <p:cond delay="0"/>
                                  </p:stCondLst>
                                  <p:childTnLst>
                                    <p:set>
                                      <p:cBhvr>
                                        <p:cTn id="93" dur="1" fill="hold">
                                          <p:stCondLst>
                                            <p:cond delay="0"/>
                                          </p:stCondLst>
                                        </p:cTn>
                                        <p:tgtEl>
                                          <p:spTgt spid="10">
                                            <p:txEl>
                                              <p:pRg st="4" end="4"/>
                                            </p:txEl>
                                          </p:spTgt>
                                        </p:tgtEl>
                                        <p:attrNameLst>
                                          <p:attrName>style.visibility</p:attrName>
                                        </p:attrNameLst>
                                      </p:cBhvr>
                                      <p:to>
                                        <p:strVal val="visible"/>
                                      </p:to>
                                    </p:set>
                                    <p:animEffect transition="in" filter="box(in)">
                                      <p:cBhvr>
                                        <p:cTn id="94" dur="1000"/>
                                        <p:tgtEl>
                                          <p:spTgt spid="10">
                                            <p:txEl>
                                              <p:pRg st="4" end="4"/>
                                            </p:txEl>
                                          </p:spTgt>
                                        </p:tgtEl>
                                      </p:cBhvr>
                                    </p:animEffect>
                                  </p:childTnLst>
                                </p:cTn>
                              </p:par>
                            </p:childTnLst>
                          </p:cTn>
                        </p:par>
                        <p:par>
                          <p:cTn id="95" fill="hold">
                            <p:stCondLst>
                              <p:cond delay="4500"/>
                            </p:stCondLst>
                            <p:childTnLst>
                              <p:par>
                                <p:cTn id="96" presetID="4" presetClass="entr" presetSubtype="16" fill="hold" grpId="0" nodeType="afterEffect">
                                  <p:stCondLst>
                                    <p:cond delay="0"/>
                                  </p:stCondLst>
                                  <p:childTnLst>
                                    <p:set>
                                      <p:cBhvr>
                                        <p:cTn id="97" dur="1" fill="hold">
                                          <p:stCondLst>
                                            <p:cond delay="0"/>
                                          </p:stCondLst>
                                        </p:cTn>
                                        <p:tgtEl>
                                          <p:spTgt spid="10">
                                            <p:txEl>
                                              <p:pRg st="5" end="5"/>
                                            </p:txEl>
                                          </p:spTgt>
                                        </p:tgtEl>
                                        <p:attrNameLst>
                                          <p:attrName>style.visibility</p:attrName>
                                        </p:attrNameLst>
                                      </p:cBhvr>
                                      <p:to>
                                        <p:strVal val="visible"/>
                                      </p:to>
                                    </p:set>
                                    <p:animEffect transition="in" filter="box(in)">
                                      <p:cBhvr>
                                        <p:cTn id="98" dur="1000"/>
                                        <p:tgtEl>
                                          <p:spTgt spid="10">
                                            <p:txEl>
                                              <p:pRg st="5" end="5"/>
                                            </p:txEl>
                                          </p:spTgt>
                                        </p:tgtEl>
                                      </p:cBhvr>
                                    </p:animEffect>
                                  </p:childTnLst>
                                </p:cTn>
                              </p:par>
                            </p:childTnLst>
                          </p:cTn>
                        </p:par>
                        <p:par>
                          <p:cTn id="99" fill="hold">
                            <p:stCondLst>
                              <p:cond delay="5500"/>
                            </p:stCondLst>
                            <p:childTnLst>
                              <p:par>
                                <p:cTn id="100" presetID="4" presetClass="entr" presetSubtype="16" fill="hold" grpId="0" nodeType="afterEffect">
                                  <p:stCondLst>
                                    <p:cond delay="0"/>
                                  </p:stCondLst>
                                  <p:childTnLst>
                                    <p:set>
                                      <p:cBhvr>
                                        <p:cTn id="101" dur="1" fill="hold">
                                          <p:stCondLst>
                                            <p:cond delay="0"/>
                                          </p:stCondLst>
                                        </p:cTn>
                                        <p:tgtEl>
                                          <p:spTgt spid="10">
                                            <p:txEl>
                                              <p:pRg st="6" end="6"/>
                                            </p:txEl>
                                          </p:spTgt>
                                        </p:tgtEl>
                                        <p:attrNameLst>
                                          <p:attrName>style.visibility</p:attrName>
                                        </p:attrNameLst>
                                      </p:cBhvr>
                                      <p:to>
                                        <p:strVal val="visible"/>
                                      </p:to>
                                    </p:set>
                                    <p:animEffect transition="in" filter="box(in)">
                                      <p:cBhvr>
                                        <p:cTn id="102" dur="1000"/>
                                        <p:tgtEl>
                                          <p:spTgt spid="10">
                                            <p:txEl>
                                              <p:pRg st="6" end="6"/>
                                            </p:txEl>
                                          </p:spTgt>
                                        </p:tgtEl>
                                      </p:cBhvr>
                                    </p:animEffect>
                                  </p:childTnLst>
                                </p:cTn>
                              </p:par>
                            </p:childTnLst>
                          </p:cTn>
                        </p:par>
                        <p:par>
                          <p:cTn id="103" fill="hold">
                            <p:stCondLst>
                              <p:cond delay="6500"/>
                            </p:stCondLst>
                            <p:childTnLst>
                              <p:par>
                                <p:cTn id="104" presetID="4" presetClass="entr" presetSubtype="16" fill="hold" grpId="0" nodeType="afterEffect">
                                  <p:stCondLst>
                                    <p:cond delay="0"/>
                                  </p:stCondLst>
                                  <p:childTnLst>
                                    <p:set>
                                      <p:cBhvr>
                                        <p:cTn id="105" dur="1" fill="hold">
                                          <p:stCondLst>
                                            <p:cond delay="0"/>
                                          </p:stCondLst>
                                        </p:cTn>
                                        <p:tgtEl>
                                          <p:spTgt spid="10">
                                            <p:txEl>
                                              <p:pRg st="7" end="7"/>
                                            </p:txEl>
                                          </p:spTgt>
                                        </p:tgtEl>
                                        <p:attrNameLst>
                                          <p:attrName>style.visibility</p:attrName>
                                        </p:attrNameLst>
                                      </p:cBhvr>
                                      <p:to>
                                        <p:strVal val="visible"/>
                                      </p:to>
                                    </p:set>
                                    <p:animEffect transition="in" filter="box(in)">
                                      <p:cBhvr>
                                        <p:cTn id="106" dur="10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5613"/>
            <a:ext cx="8229600" cy="962025"/>
          </a:xfrm>
        </p:spPr>
        <p:txBody>
          <a:bodyPr/>
          <a:lstStyle/>
          <a:p>
            <a:pPr eaLnBrk="1" hangingPunct="1"/>
            <a:r>
              <a:rPr lang="tr-TR" sz="3600" smtClean="0">
                <a:solidFill>
                  <a:srgbClr val="990000"/>
                </a:solidFill>
              </a:rPr>
              <a:t>Fizik muayene</a:t>
            </a:r>
            <a:endParaRPr lang="en-US" sz="3600" smtClean="0">
              <a:solidFill>
                <a:srgbClr val="990000"/>
              </a:solidFill>
            </a:endParaRPr>
          </a:p>
        </p:txBody>
      </p:sp>
      <p:sp>
        <p:nvSpPr>
          <p:cNvPr id="57347" name="Rectangle 3"/>
          <p:cNvSpPr>
            <a:spLocks noGrp="1" noChangeArrowheads="1"/>
          </p:cNvSpPr>
          <p:nvPr>
            <p:ph type="body" idx="1"/>
          </p:nvPr>
        </p:nvSpPr>
        <p:spPr>
          <a:xfrm>
            <a:off x="1908175" y="2276475"/>
            <a:ext cx="5976938" cy="3867150"/>
          </a:xfrm>
        </p:spPr>
        <p:txBody>
          <a:bodyPr/>
          <a:lstStyle/>
          <a:p>
            <a:pPr eaLnBrk="1" hangingPunct="1">
              <a:lnSpc>
                <a:spcPct val="90000"/>
              </a:lnSpc>
            </a:pPr>
            <a:r>
              <a:rPr lang="tr-TR" sz="2800" smtClean="0"/>
              <a:t>Kan basıncının ölçümü</a:t>
            </a:r>
          </a:p>
          <a:p>
            <a:pPr eaLnBrk="1" hangingPunct="1">
              <a:lnSpc>
                <a:spcPct val="90000"/>
              </a:lnSpc>
            </a:pPr>
            <a:endParaRPr lang="tr-TR" sz="2800" smtClean="0"/>
          </a:p>
          <a:p>
            <a:pPr eaLnBrk="1" hangingPunct="1">
              <a:lnSpc>
                <a:spcPct val="90000"/>
              </a:lnSpc>
            </a:pPr>
            <a:r>
              <a:rPr lang="tr-TR" sz="2800" smtClean="0"/>
              <a:t>Boy, kilo, VKİ, bel çevresi</a:t>
            </a:r>
          </a:p>
          <a:p>
            <a:pPr eaLnBrk="1" hangingPunct="1">
              <a:lnSpc>
                <a:spcPct val="90000"/>
              </a:lnSpc>
            </a:pPr>
            <a:endParaRPr lang="tr-TR" sz="2800" smtClean="0"/>
          </a:p>
          <a:p>
            <a:pPr eaLnBrk="1" hangingPunct="1">
              <a:lnSpc>
                <a:spcPct val="90000"/>
              </a:lnSpc>
            </a:pPr>
            <a:r>
              <a:rPr lang="tr-TR" sz="2800" smtClean="0"/>
              <a:t>Fundoskopik muayene</a:t>
            </a:r>
          </a:p>
          <a:p>
            <a:pPr eaLnBrk="1" hangingPunct="1">
              <a:lnSpc>
                <a:spcPct val="90000"/>
              </a:lnSpc>
              <a:buFontTx/>
              <a:buNone/>
            </a:pPr>
            <a:endParaRPr lang="tr-TR" sz="2800" smtClean="0"/>
          </a:p>
          <a:p>
            <a:pPr eaLnBrk="1" hangingPunct="1">
              <a:lnSpc>
                <a:spcPct val="90000"/>
              </a:lnSpc>
            </a:pPr>
            <a:r>
              <a:rPr lang="tr-TR" sz="2800" smtClean="0"/>
              <a:t>Ayrıntılı sistemik muayene</a:t>
            </a:r>
            <a:endParaRPr lang="en-US" sz="2800" smtClean="0"/>
          </a:p>
        </p:txBody>
      </p:sp>
      <p:pic>
        <p:nvPicPr>
          <p:cNvPr id="57348"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İçerik Yer Tutucusu"/>
          <p:cNvSpPr txBox="1">
            <a:spLocks/>
          </p:cNvSpPr>
          <p:nvPr/>
        </p:nvSpPr>
        <p:spPr bwMode="auto">
          <a:xfrm>
            <a:off x="899592" y="1700808"/>
            <a:ext cx="7668344" cy="4392488"/>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tr-TR" sz="2400" b="1" i="0" u="none" strike="noStrike" kern="0" cap="none" spc="0" normalizeH="0" baseline="0" noProof="0" dirty="0" err="1" smtClean="0">
                <a:ln>
                  <a:noFill/>
                </a:ln>
                <a:solidFill>
                  <a:srgbClr val="C00000"/>
                </a:solidFill>
                <a:effectLst/>
                <a:uLnTx/>
                <a:uFillTx/>
                <a:latin typeface="+mn-lt"/>
                <a:ea typeface="+mn-ea"/>
                <a:cs typeface="+mn-cs"/>
              </a:rPr>
              <a:t>Sekonder</a:t>
            </a:r>
            <a:r>
              <a:rPr kumimoji="0" lang="tr-TR" sz="2400" b="1" i="0" u="none" strike="noStrike" kern="0" cap="none" spc="0" normalizeH="0" baseline="0" noProof="0" dirty="0" smtClean="0">
                <a:ln>
                  <a:noFill/>
                </a:ln>
                <a:solidFill>
                  <a:srgbClr val="C00000"/>
                </a:solidFill>
                <a:effectLst/>
                <a:uLnTx/>
                <a:uFillTx/>
                <a:latin typeface="+mn-lt"/>
                <a:ea typeface="+mn-ea"/>
                <a:cs typeface="+mn-cs"/>
              </a:rPr>
              <a:t> HT Düşündüren Bulgular</a:t>
            </a: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tr-TR" sz="2000" b="0" i="0" u="none" strike="noStrike" kern="0" cap="none" spc="0" normalizeH="0" baseline="0" noProof="0" dirty="0" smtClean="0">
              <a:ln>
                <a:noFill/>
              </a:ln>
              <a:solidFill>
                <a:schemeClr val="tx1"/>
              </a:solidFill>
              <a:effectLst/>
              <a:uLnTx/>
              <a:uFillTx/>
              <a:latin typeface="Calibri" pitchFamily="34" charset="0"/>
            </a:endParaRPr>
          </a:p>
          <a:p>
            <a:pPr marL="742950" marR="0" lvl="1" indent="-285750" algn="l" defTabSz="914400" rtl="0" eaLnBrk="0" fontAlgn="base" latinLnBrk="0" hangingPunct="0">
              <a:lnSpc>
                <a:spcPct val="100000"/>
              </a:lnSpc>
              <a:spcBef>
                <a:spcPct val="20000"/>
              </a:spcBef>
              <a:spcAft>
                <a:spcPct val="0"/>
              </a:spcAft>
              <a:buClrTx/>
              <a:buSzTx/>
              <a:tabLst/>
              <a:defRPr/>
            </a:pPr>
            <a:r>
              <a:rPr kumimoji="0" lang="tr-TR" sz="2200" b="0" i="0" u="none" strike="noStrike" kern="0" cap="none" spc="0" normalizeH="0" baseline="0" noProof="0" dirty="0" err="1" smtClean="0">
                <a:ln>
                  <a:noFill/>
                </a:ln>
                <a:solidFill>
                  <a:schemeClr val="tx1"/>
                </a:solidFill>
                <a:effectLst/>
                <a:uLnTx/>
                <a:uFillTx/>
                <a:latin typeface="Calibri" pitchFamily="34" charset="0"/>
              </a:rPr>
              <a:t>Hipo</a:t>
            </a:r>
            <a:r>
              <a:rPr kumimoji="0" lang="tr-TR" sz="2200" b="0" i="0" u="none" strike="noStrike" kern="0" cap="none" spc="0" normalizeH="0" baseline="0" noProof="0" dirty="0" smtClean="0">
                <a:ln>
                  <a:noFill/>
                </a:ln>
                <a:solidFill>
                  <a:schemeClr val="tx1"/>
                </a:solidFill>
                <a:effectLst/>
                <a:uLnTx/>
                <a:uFillTx/>
                <a:latin typeface="Calibri" pitchFamily="34" charset="0"/>
              </a:rPr>
              <a:t> ve </a:t>
            </a:r>
            <a:r>
              <a:rPr kumimoji="0" lang="tr-TR" sz="2200" b="0" i="0" u="none" strike="noStrike" kern="0" cap="none" spc="0" normalizeH="0" baseline="0" noProof="0" dirty="0" err="1" smtClean="0">
                <a:ln>
                  <a:noFill/>
                </a:ln>
                <a:solidFill>
                  <a:schemeClr val="tx1"/>
                </a:solidFill>
                <a:effectLst/>
                <a:uLnTx/>
                <a:uFillTx/>
                <a:latin typeface="Calibri" pitchFamily="34" charset="0"/>
              </a:rPr>
              <a:t>hipertiroidi</a:t>
            </a:r>
            <a:r>
              <a:rPr kumimoji="0" lang="tr-TR" sz="2200" b="0" i="0" u="none" strike="noStrike" kern="0" cap="none" spc="0" normalizeH="0" baseline="0" noProof="0" dirty="0" smtClean="0">
                <a:ln>
                  <a:noFill/>
                </a:ln>
                <a:solidFill>
                  <a:schemeClr val="tx1"/>
                </a:solidFill>
                <a:effectLst/>
                <a:uLnTx/>
                <a:uFillTx/>
                <a:latin typeface="Calibri" pitchFamily="34" charset="0"/>
              </a:rPr>
              <a:t> bulguları</a:t>
            </a:r>
          </a:p>
          <a:p>
            <a:pPr marL="742950" marR="0" lvl="1" indent="-285750" algn="l" defTabSz="914400" rtl="0" eaLnBrk="0" fontAlgn="base" latinLnBrk="0" hangingPunct="0">
              <a:lnSpc>
                <a:spcPct val="100000"/>
              </a:lnSpc>
              <a:spcBef>
                <a:spcPct val="20000"/>
              </a:spcBef>
              <a:spcAft>
                <a:spcPct val="0"/>
              </a:spcAft>
              <a:buClrTx/>
              <a:buSzTx/>
              <a:tabLst/>
              <a:defRPr/>
            </a:pPr>
            <a:r>
              <a:rPr kumimoji="0" lang="tr-TR" sz="2200" b="0" i="0" u="none" strike="noStrike" kern="0" cap="none" spc="0" normalizeH="0" baseline="0" noProof="0" dirty="0" err="1" smtClean="0">
                <a:ln>
                  <a:noFill/>
                </a:ln>
                <a:solidFill>
                  <a:schemeClr val="tx1"/>
                </a:solidFill>
                <a:effectLst/>
                <a:uLnTx/>
                <a:uFillTx/>
                <a:latin typeface="Calibri" pitchFamily="34" charset="0"/>
              </a:rPr>
              <a:t>Cushing</a:t>
            </a:r>
            <a:r>
              <a:rPr kumimoji="0" lang="tr-TR" sz="2200" b="0" i="0" u="none" strike="noStrike" kern="0" cap="none" spc="0" normalizeH="0" baseline="0" noProof="0" dirty="0" smtClean="0">
                <a:ln>
                  <a:noFill/>
                </a:ln>
                <a:solidFill>
                  <a:schemeClr val="tx1"/>
                </a:solidFill>
                <a:effectLst/>
                <a:uLnTx/>
                <a:uFillTx/>
                <a:latin typeface="Calibri" pitchFamily="34" charset="0"/>
              </a:rPr>
              <a:t> sendromu özellikleri</a:t>
            </a:r>
          </a:p>
          <a:p>
            <a:pPr marL="742950" marR="0" lvl="1" indent="-285750" algn="l" defTabSz="914400" rtl="0" eaLnBrk="0" fontAlgn="base" latinLnBrk="0" hangingPunct="0">
              <a:lnSpc>
                <a:spcPct val="100000"/>
              </a:lnSpc>
              <a:spcBef>
                <a:spcPct val="20000"/>
              </a:spcBef>
              <a:spcAft>
                <a:spcPct val="0"/>
              </a:spcAft>
              <a:buClrTx/>
              <a:buSzTx/>
              <a:tabLst/>
              <a:defRPr/>
            </a:pPr>
            <a:r>
              <a:rPr kumimoji="0" lang="tr-TR" sz="2200" b="0" i="0" u="none" strike="noStrike" kern="0" cap="none" spc="0" normalizeH="0" baseline="0" noProof="0" dirty="0" smtClean="0">
                <a:ln>
                  <a:noFill/>
                </a:ln>
                <a:solidFill>
                  <a:schemeClr val="tx1"/>
                </a:solidFill>
                <a:effectLst/>
                <a:uLnTx/>
                <a:uFillTx/>
                <a:latin typeface="Calibri" pitchFamily="34" charset="0"/>
              </a:rPr>
              <a:t>Deride </a:t>
            </a:r>
            <a:r>
              <a:rPr kumimoji="0" lang="tr-TR" sz="2200" b="0" i="0" u="none" strike="noStrike" kern="0" cap="none" spc="0" normalizeH="0" baseline="0" noProof="0" dirty="0" err="1" smtClean="0">
                <a:ln>
                  <a:noFill/>
                </a:ln>
                <a:solidFill>
                  <a:schemeClr val="tx1"/>
                </a:solidFill>
                <a:effectLst/>
                <a:uLnTx/>
                <a:uFillTx/>
                <a:latin typeface="Calibri" pitchFamily="34" charset="0"/>
              </a:rPr>
              <a:t>nörofibromatoz</a:t>
            </a:r>
            <a:r>
              <a:rPr kumimoji="0" lang="tr-TR" sz="2200" b="0" i="0" u="none" strike="noStrike" kern="0" cap="none" spc="0" normalizeH="0" baseline="0" noProof="0" dirty="0" smtClean="0">
                <a:ln>
                  <a:noFill/>
                </a:ln>
                <a:solidFill>
                  <a:schemeClr val="tx1"/>
                </a:solidFill>
                <a:effectLst/>
                <a:uLnTx/>
                <a:uFillTx/>
                <a:latin typeface="Calibri" pitchFamily="34" charset="0"/>
              </a:rPr>
              <a:t> bulgusu (</a:t>
            </a:r>
            <a:r>
              <a:rPr kumimoji="0" lang="tr-TR" sz="2200" b="0" i="0" u="none" strike="noStrike" kern="0" cap="none" spc="0" normalizeH="0" baseline="0" noProof="0" dirty="0" err="1" smtClean="0">
                <a:ln>
                  <a:noFill/>
                </a:ln>
                <a:solidFill>
                  <a:schemeClr val="tx1"/>
                </a:solidFill>
                <a:effectLst/>
                <a:uLnTx/>
                <a:uFillTx/>
                <a:latin typeface="Calibri" pitchFamily="34" charset="0"/>
              </a:rPr>
              <a:t>feokromositoma</a:t>
            </a:r>
            <a:r>
              <a:rPr kumimoji="0" lang="tr-TR" sz="2200" b="0" i="0" u="none" strike="noStrike" kern="0" cap="none" spc="0" normalizeH="0" baseline="0" noProof="0" dirty="0" smtClean="0">
                <a:ln>
                  <a:noFill/>
                </a:ln>
                <a:solidFill>
                  <a:schemeClr val="tx1"/>
                </a:solidFill>
                <a:effectLst/>
                <a:uLnTx/>
                <a:uFillTx/>
                <a:latin typeface="Calibri" pitchFamily="34" charset="0"/>
              </a:rPr>
              <a:t>)</a:t>
            </a:r>
          </a:p>
          <a:p>
            <a:pPr marL="742950" marR="0" lvl="1" indent="-285750" algn="l" defTabSz="914400" rtl="0" eaLnBrk="0" fontAlgn="base" latinLnBrk="0" hangingPunct="0">
              <a:lnSpc>
                <a:spcPct val="100000"/>
              </a:lnSpc>
              <a:spcBef>
                <a:spcPct val="20000"/>
              </a:spcBef>
              <a:spcAft>
                <a:spcPct val="0"/>
              </a:spcAft>
              <a:buClrTx/>
              <a:buSzTx/>
              <a:tabLst/>
              <a:defRPr/>
            </a:pPr>
            <a:r>
              <a:rPr kumimoji="0" lang="tr-TR" sz="2200" b="0" i="0" u="none" strike="noStrike" kern="0" cap="none" spc="0" normalizeH="0" baseline="0" noProof="0" dirty="0" err="1" smtClean="0">
                <a:ln>
                  <a:noFill/>
                </a:ln>
                <a:solidFill>
                  <a:schemeClr val="tx1"/>
                </a:solidFill>
                <a:effectLst/>
                <a:uLnTx/>
                <a:uFillTx/>
                <a:latin typeface="Calibri" pitchFamily="34" charset="0"/>
              </a:rPr>
              <a:t>Palpasyonda</a:t>
            </a:r>
            <a:r>
              <a:rPr kumimoji="0" lang="tr-TR" sz="2200" b="0" i="0" u="none" strike="noStrike" kern="0" cap="none" spc="0" normalizeH="0" baseline="0" noProof="0" dirty="0" smtClean="0">
                <a:ln>
                  <a:noFill/>
                </a:ln>
                <a:solidFill>
                  <a:schemeClr val="tx1"/>
                </a:solidFill>
                <a:effectLst/>
                <a:uLnTx/>
                <a:uFillTx/>
                <a:latin typeface="Calibri" pitchFamily="34" charset="0"/>
              </a:rPr>
              <a:t> büyümüş böbrekler (</a:t>
            </a:r>
            <a:r>
              <a:rPr kumimoji="0" lang="tr-TR" sz="2200" b="0" i="0" u="none" strike="noStrike" kern="0" cap="none" spc="0" normalizeH="0" baseline="0" noProof="0" dirty="0" err="1" smtClean="0">
                <a:ln>
                  <a:noFill/>
                </a:ln>
                <a:solidFill>
                  <a:schemeClr val="tx1"/>
                </a:solidFill>
                <a:effectLst/>
                <a:uLnTx/>
                <a:uFillTx/>
                <a:latin typeface="Calibri" pitchFamily="34" charset="0"/>
              </a:rPr>
              <a:t>polikistik</a:t>
            </a:r>
            <a:r>
              <a:rPr kumimoji="0" lang="tr-TR" sz="2200" b="0" i="0" u="none" strike="noStrike" kern="0" cap="none" spc="0" normalizeH="0" baseline="0" noProof="0" dirty="0" smtClean="0">
                <a:ln>
                  <a:noFill/>
                </a:ln>
                <a:solidFill>
                  <a:schemeClr val="tx1"/>
                </a:solidFill>
                <a:effectLst/>
                <a:uLnTx/>
                <a:uFillTx/>
                <a:latin typeface="Calibri" pitchFamily="34" charset="0"/>
              </a:rPr>
              <a:t> böbrek)</a:t>
            </a:r>
          </a:p>
          <a:p>
            <a:pPr marL="742950" marR="0" lvl="1" indent="-285750" algn="l" defTabSz="914400" rtl="0" eaLnBrk="0" fontAlgn="base" latinLnBrk="0" hangingPunct="0">
              <a:lnSpc>
                <a:spcPct val="100000"/>
              </a:lnSpc>
              <a:spcBef>
                <a:spcPct val="20000"/>
              </a:spcBef>
              <a:spcAft>
                <a:spcPct val="0"/>
              </a:spcAft>
              <a:buClrTx/>
              <a:buSzTx/>
              <a:tabLst/>
              <a:defRPr/>
            </a:pPr>
            <a:r>
              <a:rPr kumimoji="0" lang="tr-TR" sz="2200" b="0" i="0" u="none" strike="noStrike" kern="0" cap="none" spc="0" normalizeH="0" baseline="0" noProof="0" dirty="0" err="1" smtClean="0">
                <a:ln>
                  <a:noFill/>
                </a:ln>
                <a:solidFill>
                  <a:schemeClr val="tx1"/>
                </a:solidFill>
                <a:effectLst/>
                <a:uLnTx/>
                <a:uFillTx/>
                <a:latin typeface="Calibri" pitchFamily="34" charset="0"/>
              </a:rPr>
              <a:t>Oskültasyonda</a:t>
            </a:r>
            <a:r>
              <a:rPr kumimoji="0" lang="tr-TR" sz="2200" b="0" i="0" u="none" strike="noStrike" kern="0" cap="none" spc="0" normalizeH="0" baseline="0" noProof="0" dirty="0" smtClean="0">
                <a:ln>
                  <a:noFill/>
                </a:ln>
                <a:solidFill>
                  <a:schemeClr val="tx1"/>
                </a:solidFill>
                <a:effectLst/>
                <a:uLnTx/>
                <a:uFillTx/>
                <a:latin typeface="Calibri" pitchFamily="34" charset="0"/>
              </a:rPr>
              <a:t> </a:t>
            </a:r>
            <a:r>
              <a:rPr kumimoji="0" lang="tr-TR" sz="2200" b="0" i="0" u="none" strike="noStrike" kern="0" cap="none" spc="0" normalizeH="0" baseline="0" noProof="0" dirty="0" err="1" smtClean="0">
                <a:ln>
                  <a:noFill/>
                </a:ln>
                <a:solidFill>
                  <a:schemeClr val="tx1"/>
                </a:solidFill>
                <a:effectLst/>
                <a:uLnTx/>
                <a:uFillTx/>
                <a:latin typeface="Calibri" pitchFamily="34" charset="0"/>
              </a:rPr>
              <a:t>abdominal</a:t>
            </a:r>
            <a:r>
              <a:rPr kumimoji="0" lang="tr-TR" sz="2200" b="0" i="0" u="none" strike="noStrike" kern="0" cap="none" spc="0" normalizeH="0" baseline="0" noProof="0" dirty="0" smtClean="0">
                <a:ln>
                  <a:noFill/>
                </a:ln>
                <a:solidFill>
                  <a:schemeClr val="tx1"/>
                </a:solidFill>
                <a:effectLst/>
                <a:uLnTx/>
                <a:uFillTx/>
                <a:latin typeface="Calibri" pitchFamily="34" charset="0"/>
              </a:rPr>
              <a:t> üfürümler (</a:t>
            </a:r>
            <a:r>
              <a:rPr kumimoji="0" lang="tr-TR" sz="2200" b="0" i="0" u="none" strike="noStrike" kern="0" cap="none" spc="0" normalizeH="0" baseline="0" noProof="0" dirty="0" err="1" smtClean="0">
                <a:ln>
                  <a:noFill/>
                </a:ln>
                <a:solidFill>
                  <a:schemeClr val="tx1"/>
                </a:solidFill>
                <a:effectLst/>
                <a:uLnTx/>
                <a:uFillTx/>
                <a:latin typeface="Calibri" pitchFamily="34" charset="0"/>
              </a:rPr>
              <a:t>renovasküler</a:t>
            </a:r>
            <a:r>
              <a:rPr kumimoji="0" lang="tr-TR" sz="2200" b="0" i="0" u="none" strike="noStrike" kern="0" cap="none" spc="0" normalizeH="0" baseline="0" noProof="0" dirty="0" smtClean="0">
                <a:ln>
                  <a:noFill/>
                </a:ln>
                <a:solidFill>
                  <a:schemeClr val="tx1"/>
                </a:solidFill>
                <a:effectLst/>
                <a:uLnTx/>
                <a:uFillTx/>
                <a:latin typeface="Calibri" pitchFamily="34" charset="0"/>
              </a:rPr>
              <a:t>  HT)</a:t>
            </a:r>
          </a:p>
          <a:p>
            <a:pPr marL="742950" marR="0" lvl="1" indent="-285750" algn="l" defTabSz="914400" rtl="0" eaLnBrk="0" fontAlgn="base" latinLnBrk="0" hangingPunct="0">
              <a:lnSpc>
                <a:spcPct val="100000"/>
              </a:lnSpc>
              <a:spcBef>
                <a:spcPct val="20000"/>
              </a:spcBef>
              <a:spcAft>
                <a:spcPct val="0"/>
              </a:spcAft>
              <a:buClrTx/>
              <a:buSzTx/>
              <a:tabLst/>
              <a:defRPr/>
            </a:pPr>
            <a:r>
              <a:rPr kumimoji="0" lang="tr-TR" sz="2200" b="0" i="0" u="none" strike="noStrike" kern="0" cap="none" spc="0" normalizeH="0" baseline="0" noProof="0" dirty="0" err="1" smtClean="0">
                <a:ln>
                  <a:noFill/>
                </a:ln>
                <a:solidFill>
                  <a:schemeClr val="tx1"/>
                </a:solidFill>
                <a:effectLst/>
                <a:uLnTx/>
                <a:uFillTx/>
                <a:latin typeface="Calibri" pitchFamily="34" charset="0"/>
              </a:rPr>
              <a:t>Oskültasyonda</a:t>
            </a:r>
            <a:r>
              <a:rPr kumimoji="0" lang="tr-TR" sz="2200" b="0" i="0" u="none" strike="noStrike" kern="0" cap="none" spc="0" normalizeH="0" baseline="0" noProof="0" dirty="0" smtClean="0">
                <a:ln>
                  <a:noFill/>
                </a:ln>
                <a:solidFill>
                  <a:schemeClr val="tx1"/>
                </a:solidFill>
                <a:effectLst/>
                <a:uLnTx/>
                <a:uFillTx/>
                <a:latin typeface="Calibri" pitchFamily="34" charset="0"/>
              </a:rPr>
              <a:t> </a:t>
            </a:r>
            <a:r>
              <a:rPr kumimoji="0" lang="tr-TR" sz="2200" b="0" i="0" u="none" strike="noStrike" kern="0" cap="none" spc="0" normalizeH="0" baseline="0" noProof="0" dirty="0" err="1" smtClean="0">
                <a:ln>
                  <a:noFill/>
                </a:ln>
                <a:solidFill>
                  <a:schemeClr val="tx1"/>
                </a:solidFill>
                <a:effectLst/>
                <a:uLnTx/>
                <a:uFillTx/>
                <a:latin typeface="Calibri" pitchFamily="34" charset="0"/>
              </a:rPr>
              <a:t>prekordiyal</a:t>
            </a:r>
            <a:r>
              <a:rPr kumimoji="0" lang="tr-TR" sz="2200" b="0" i="0" u="none" strike="noStrike" kern="0" cap="none" spc="0" normalizeH="0" baseline="0" noProof="0" dirty="0" smtClean="0">
                <a:ln>
                  <a:noFill/>
                </a:ln>
                <a:solidFill>
                  <a:schemeClr val="tx1"/>
                </a:solidFill>
                <a:effectLst/>
                <a:uLnTx/>
                <a:uFillTx/>
                <a:latin typeface="Calibri" pitchFamily="34" charset="0"/>
              </a:rPr>
              <a:t> ya da göğüs üfürümleri (aort k</a:t>
            </a:r>
            <a:r>
              <a:rPr kumimoji="0" lang="es-ES" sz="2200" b="0" i="0" u="none" strike="noStrike" kern="0" cap="none" spc="0" normalizeH="0" baseline="0" noProof="0" dirty="0" smtClean="0">
                <a:ln>
                  <a:noFill/>
                </a:ln>
                <a:solidFill>
                  <a:schemeClr val="tx1"/>
                </a:solidFill>
                <a:effectLst/>
                <a:uLnTx/>
                <a:uFillTx/>
                <a:latin typeface="Calibri" pitchFamily="34" charset="0"/>
              </a:rPr>
              <a:t>oarktasyonu ya da aort hastal</a:t>
            </a:r>
            <a:r>
              <a:rPr kumimoji="0" lang="tr-TR" sz="2200" b="0" i="0" u="none" strike="noStrike" kern="0" cap="none" spc="0" normalizeH="0" baseline="0" noProof="0" dirty="0" err="1" smtClean="0">
                <a:ln>
                  <a:noFill/>
                </a:ln>
                <a:solidFill>
                  <a:schemeClr val="tx1"/>
                </a:solidFill>
                <a:effectLst/>
                <a:uLnTx/>
                <a:uFillTx/>
                <a:latin typeface="Calibri" pitchFamily="34" charset="0"/>
              </a:rPr>
              <a:t>ığı</a:t>
            </a:r>
            <a:r>
              <a:rPr kumimoji="0" lang="es-ES" sz="2200" b="0" i="0" u="none" strike="noStrike" kern="0" cap="none" spc="0" normalizeH="0" baseline="0" noProof="0" dirty="0" smtClean="0">
                <a:ln>
                  <a:noFill/>
                </a:ln>
                <a:solidFill>
                  <a:schemeClr val="tx1"/>
                </a:solidFill>
                <a:effectLst/>
                <a:uLnTx/>
                <a:uFillTx/>
                <a:latin typeface="Calibri" pitchFamily="34" charset="0"/>
              </a:rPr>
              <a:t>)</a:t>
            </a:r>
            <a:endParaRPr kumimoji="0" lang="tr-TR" sz="2200" b="0" i="0" u="none" strike="noStrike" kern="0" cap="none" spc="0" normalizeH="0" baseline="0" noProof="0" dirty="0" smtClean="0">
              <a:ln>
                <a:noFill/>
              </a:ln>
              <a:solidFill>
                <a:schemeClr val="tx1"/>
              </a:solidFill>
              <a:effectLst/>
              <a:uLnTx/>
              <a:uFillTx/>
              <a:latin typeface="Calibri" pitchFamily="34" charset="0"/>
            </a:endParaRPr>
          </a:p>
          <a:p>
            <a:pPr marL="742950" marR="0" lvl="1" indent="-285750" algn="l" defTabSz="914400" rtl="0" eaLnBrk="0" fontAlgn="base" latinLnBrk="0" hangingPunct="0">
              <a:lnSpc>
                <a:spcPct val="100000"/>
              </a:lnSpc>
              <a:spcBef>
                <a:spcPct val="20000"/>
              </a:spcBef>
              <a:spcAft>
                <a:spcPct val="0"/>
              </a:spcAft>
              <a:buClrTx/>
              <a:buSzTx/>
              <a:tabLst/>
              <a:defRPr/>
            </a:pPr>
            <a:r>
              <a:rPr kumimoji="0" lang="tr-TR" sz="2200" b="0" i="0" u="none" strike="noStrike" kern="0" cap="none" spc="0" normalizeH="0" baseline="0" noProof="0" dirty="0" err="1" smtClean="0">
                <a:ln>
                  <a:noFill/>
                </a:ln>
                <a:solidFill>
                  <a:schemeClr val="tx1"/>
                </a:solidFill>
                <a:effectLst/>
                <a:uLnTx/>
                <a:uFillTx/>
                <a:latin typeface="Calibri" pitchFamily="34" charset="0"/>
              </a:rPr>
              <a:t>Femoral</a:t>
            </a:r>
            <a:r>
              <a:rPr kumimoji="0" lang="tr-TR" sz="2200" b="0" i="0" u="none" strike="noStrike" kern="0" cap="none" spc="0" normalizeH="0" baseline="0" noProof="0" dirty="0" smtClean="0">
                <a:ln>
                  <a:noFill/>
                </a:ln>
                <a:solidFill>
                  <a:schemeClr val="tx1"/>
                </a:solidFill>
                <a:effectLst/>
                <a:uLnTx/>
                <a:uFillTx/>
                <a:latin typeface="Calibri" pitchFamily="34" charset="0"/>
              </a:rPr>
              <a:t> nabızların azalması ya da gecikmesi ve </a:t>
            </a:r>
            <a:r>
              <a:rPr kumimoji="0" lang="tr-TR" sz="2200" b="0" i="0" u="none" strike="noStrike" kern="0" cap="none" spc="0" normalizeH="0" baseline="0" noProof="0" dirty="0" err="1" smtClean="0">
                <a:ln>
                  <a:noFill/>
                </a:ln>
                <a:solidFill>
                  <a:schemeClr val="tx1"/>
                </a:solidFill>
                <a:effectLst/>
                <a:uLnTx/>
                <a:uFillTx/>
                <a:latin typeface="Calibri" pitchFamily="34" charset="0"/>
              </a:rPr>
              <a:t>femoral</a:t>
            </a:r>
            <a:r>
              <a:rPr kumimoji="0" lang="tr-TR" sz="2200" b="0" i="0" u="none" strike="noStrike" kern="0" cap="none" spc="0" normalizeH="0" baseline="0" noProof="0" dirty="0" smtClean="0">
                <a:ln>
                  <a:noFill/>
                </a:ln>
                <a:solidFill>
                  <a:schemeClr val="tx1"/>
                </a:solidFill>
                <a:effectLst/>
                <a:uLnTx/>
                <a:uFillTx/>
                <a:latin typeface="Calibri" pitchFamily="34" charset="0"/>
              </a:rPr>
              <a:t> </a:t>
            </a:r>
            <a:r>
              <a:rPr kumimoji="0" lang="tr-TR" sz="2200" b="0" i="0" u="none" strike="noStrike" kern="0" cap="none" spc="0" normalizeH="0" baseline="0" noProof="0" dirty="0" err="1" smtClean="0">
                <a:ln>
                  <a:noFill/>
                </a:ln>
                <a:solidFill>
                  <a:schemeClr val="tx1"/>
                </a:solidFill>
                <a:effectLst/>
                <a:uLnTx/>
                <a:uFillTx/>
                <a:latin typeface="Calibri" pitchFamily="34" charset="0"/>
              </a:rPr>
              <a:t>KB’nin</a:t>
            </a:r>
            <a:r>
              <a:rPr kumimoji="0" lang="tr-TR" sz="2200" b="0" i="0" u="none" strike="noStrike" kern="0" cap="none" spc="0" normalizeH="0" baseline="0" noProof="0" dirty="0" smtClean="0">
                <a:ln>
                  <a:noFill/>
                </a:ln>
                <a:solidFill>
                  <a:schemeClr val="tx1"/>
                </a:solidFill>
                <a:effectLst/>
                <a:uLnTx/>
                <a:uFillTx/>
                <a:latin typeface="Calibri" pitchFamily="34" charset="0"/>
              </a:rPr>
              <a:t> azalması (aort </a:t>
            </a:r>
            <a:r>
              <a:rPr kumimoji="0" lang="tr-TR" sz="2200" b="0" i="0" u="none" strike="noStrike" kern="0" cap="none" spc="0" normalizeH="0" baseline="0" noProof="0" dirty="0" err="1" smtClean="0">
                <a:ln>
                  <a:noFill/>
                </a:ln>
                <a:solidFill>
                  <a:schemeClr val="tx1"/>
                </a:solidFill>
                <a:effectLst/>
                <a:uLnTx/>
                <a:uFillTx/>
                <a:latin typeface="Calibri" pitchFamily="34" charset="0"/>
              </a:rPr>
              <a:t>koarktasyonu</a:t>
            </a:r>
            <a:r>
              <a:rPr kumimoji="0" lang="tr-TR" sz="2200" b="0" i="0" u="none" strike="noStrike" kern="0" cap="none" spc="0" normalizeH="0" baseline="0" noProof="0" dirty="0" smtClean="0">
                <a:ln>
                  <a:noFill/>
                </a:ln>
                <a:solidFill>
                  <a:schemeClr val="tx1"/>
                </a:solidFill>
                <a:effectLst/>
                <a:uLnTx/>
                <a:uFillTx/>
                <a:latin typeface="Calibri" pitchFamily="34" charset="0"/>
              </a:rPr>
              <a:t> ya da aort hastalıkları)</a:t>
            </a:r>
            <a:endParaRPr kumimoji="0" lang="tr-TR" sz="2200" b="0" i="0" u="none" strike="noStrike" kern="0" cap="none" spc="0" normalizeH="0" baseline="0" noProof="0" dirty="0">
              <a:ln>
                <a:noFill/>
              </a:ln>
              <a:solidFill>
                <a:schemeClr val="tx1"/>
              </a:solidFill>
              <a:effectLst/>
              <a:uLnTx/>
              <a:uFillTx/>
              <a:latin typeface="Calibri" pitchFamily="34" charset="0"/>
            </a:endParaRPr>
          </a:p>
        </p:txBody>
      </p:sp>
      <p:sp>
        <p:nvSpPr>
          <p:cNvPr id="8" name="7 Başlık"/>
          <p:cNvSpPr>
            <a:spLocks noGrp="1"/>
          </p:cNvSpPr>
          <p:nvPr>
            <p:ph type="title"/>
          </p:nvPr>
        </p:nvSpPr>
        <p:spPr>
          <a:xfrm>
            <a:off x="539552" y="260648"/>
            <a:ext cx="8229600" cy="1143000"/>
          </a:xfrm>
        </p:spPr>
        <p:txBody>
          <a:bodyPr/>
          <a:lstStyle/>
          <a:p>
            <a:r>
              <a:rPr lang="tr-TR" dirty="0" smtClean="0">
                <a:solidFill>
                  <a:srgbClr val="C00000"/>
                </a:solidFill>
              </a:rPr>
              <a:t>Fizik Muayene</a:t>
            </a:r>
            <a:endParaRPr lang="tr-TR" dirty="0">
              <a:solidFill>
                <a:srgbClr val="C00000"/>
              </a:solidFill>
            </a:endParaRPr>
          </a:p>
        </p:txBody>
      </p:sp>
      <p:pic>
        <p:nvPicPr>
          <p:cNvPr id="9" name="Picture 5"/>
          <p:cNvPicPr>
            <a:picLocks noChangeAspect="1" noChangeArrowheads="1"/>
          </p:cNvPicPr>
          <p:nvPr/>
        </p:nvPicPr>
        <p:blipFill>
          <a:blip r:embed="rId2"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a:xfrm>
            <a:off x="539552" y="260648"/>
            <a:ext cx="8229600" cy="1143000"/>
          </a:xfrm>
        </p:spPr>
        <p:txBody>
          <a:bodyPr/>
          <a:lstStyle/>
          <a:p>
            <a:r>
              <a:rPr lang="tr-TR" dirty="0" smtClean="0">
                <a:solidFill>
                  <a:srgbClr val="C00000"/>
                </a:solidFill>
              </a:rPr>
              <a:t>Fizik Muayene</a:t>
            </a:r>
            <a:endParaRPr lang="tr-TR" dirty="0">
              <a:solidFill>
                <a:srgbClr val="C00000"/>
              </a:solidFill>
            </a:endParaRPr>
          </a:p>
        </p:txBody>
      </p:sp>
      <p:pic>
        <p:nvPicPr>
          <p:cNvPr id="9" name="Picture 5"/>
          <p:cNvPicPr>
            <a:picLocks noChangeAspect="1" noChangeArrowheads="1"/>
          </p:cNvPicPr>
          <p:nvPr/>
        </p:nvPicPr>
        <p:blipFill>
          <a:blip r:embed="rId2" cstate="print"/>
          <a:srcRect/>
          <a:stretch>
            <a:fillRect/>
          </a:stretch>
        </p:blipFill>
        <p:spPr bwMode="auto">
          <a:xfrm>
            <a:off x="0" y="0"/>
            <a:ext cx="755650" cy="6858000"/>
          </a:xfrm>
          <a:prstGeom prst="rect">
            <a:avLst/>
          </a:prstGeom>
          <a:noFill/>
          <a:ln w="9525">
            <a:noFill/>
            <a:miter lim="800000"/>
            <a:headEnd/>
            <a:tailEnd/>
          </a:ln>
        </p:spPr>
      </p:pic>
      <p:sp>
        <p:nvSpPr>
          <p:cNvPr id="5" name="5 İçerik Yer Tutucusu"/>
          <p:cNvSpPr>
            <a:spLocks noGrp="1"/>
          </p:cNvSpPr>
          <p:nvPr>
            <p:ph sz="quarter" idx="4"/>
          </p:nvPr>
        </p:nvSpPr>
        <p:spPr>
          <a:xfrm>
            <a:off x="827584" y="1700808"/>
            <a:ext cx="7848872" cy="4680520"/>
          </a:xfrm>
          <a:ln>
            <a:solidFill>
              <a:schemeClr val="accent1"/>
            </a:solidFill>
          </a:ln>
        </p:spPr>
        <p:txBody>
          <a:bodyPr>
            <a:normAutofit fontScale="92500" lnSpcReduction="10000"/>
          </a:bodyPr>
          <a:lstStyle/>
          <a:p>
            <a:r>
              <a:rPr lang="tr-TR" b="1" dirty="0" smtClean="0">
                <a:solidFill>
                  <a:srgbClr val="C00000"/>
                </a:solidFill>
              </a:rPr>
              <a:t>Organ Hasarı Bulguları</a:t>
            </a:r>
          </a:p>
          <a:p>
            <a:pPr lvl="1"/>
            <a:r>
              <a:rPr lang="tr-TR" b="1" dirty="0" smtClean="0"/>
              <a:t>Beyin</a:t>
            </a:r>
            <a:r>
              <a:rPr lang="tr-TR" dirty="0" smtClean="0"/>
              <a:t>: Boyun arterlerinde üfürümler, motor ya da duyusal kusur</a:t>
            </a:r>
          </a:p>
          <a:p>
            <a:pPr lvl="1"/>
            <a:r>
              <a:rPr lang="tr-TR" b="1" dirty="0" smtClean="0"/>
              <a:t>Retina</a:t>
            </a:r>
            <a:r>
              <a:rPr lang="tr-TR" dirty="0" smtClean="0"/>
              <a:t>: </a:t>
            </a:r>
            <a:r>
              <a:rPr lang="tr-TR" dirty="0" err="1" smtClean="0"/>
              <a:t>Fundoskopik</a:t>
            </a:r>
            <a:r>
              <a:rPr lang="tr-TR" dirty="0" smtClean="0"/>
              <a:t> anormallikler</a:t>
            </a:r>
          </a:p>
          <a:p>
            <a:pPr lvl="1"/>
            <a:r>
              <a:rPr lang="tr-TR" b="1" dirty="0" smtClean="0">
                <a:solidFill>
                  <a:schemeClr val="tx1">
                    <a:lumMod val="95000"/>
                    <a:lumOff val="5000"/>
                  </a:schemeClr>
                </a:solidFill>
              </a:rPr>
              <a:t>Boyun damarları</a:t>
            </a:r>
            <a:r>
              <a:rPr lang="tr-TR" dirty="0" smtClean="0"/>
              <a:t>: </a:t>
            </a:r>
            <a:r>
              <a:rPr lang="tr-TR" dirty="0" err="1" smtClean="0"/>
              <a:t>Sistolik</a:t>
            </a:r>
            <a:r>
              <a:rPr lang="tr-TR" dirty="0" smtClean="0"/>
              <a:t> üfürümler</a:t>
            </a:r>
          </a:p>
          <a:p>
            <a:pPr lvl="1"/>
            <a:r>
              <a:rPr lang="tr-TR" b="1" dirty="0" smtClean="0"/>
              <a:t>Kalp</a:t>
            </a:r>
            <a:r>
              <a:rPr lang="tr-TR" dirty="0" smtClean="0"/>
              <a:t>: </a:t>
            </a:r>
            <a:r>
              <a:rPr lang="tr-TR" dirty="0" err="1" smtClean="0"/>
              <a:t>Apikal</a:t>
            </a:r>
            <a:r>
              <a:rPr lang="tr-TR" dirty="0" smtClean="0"/>
              <a:t> </a:t>
            </a:r>
            <a:r>
              <a:rPr lang="tr-TR" dirty="0" err="1" smtClean="0"/>
              <a:t>impulsun</a:t>
            </a:r>
            <a:r>
              <a:rPr lang="tr-TR" dirty="0" smtClean="0"/>
              <a:t> yerleşimi ve özellikleri, anormal kalp ritimleri, </a:t>
            </a:r>
            <a:r>
              <a:rPr lang="tr-TR" dirty="0" err="1" smtClean="0"/>
              <a:t>ventriküler</a:t>
            </a:r>
            <a:r>
              <a:rPr lang="tr-TR" dirty="0" smtClean="0"/>
              <a:t> </a:t>
            </a:r>
            <a:r>
              <a:rPr lang="tr-TR" dirty="0" err="1" smtClean="0"/>
              <a:t>gallop</a:t>
            </a:r>
            <a:r>
              <a:rPr lang="tr-TR" dirty="0" smtClean="0"/>
              <a:t>, </a:t>
            </a:r>
            <a:r>
              <a:rPr lang="tr-TR" dirty="0" err="1" smtClean="0"/>
              <a:t>pulmoner</a:t>
            </a:r>
            <a:r>
              <a:rPr lang="tr-TR" dirty="0" smtClean="0"/>
              <a:t> </a:t>
            </a:r>
            <a:r>
              <a:rPr lang="tr-TR" dirty="0" err="1" smtClean="0"/>
              <a:t>raller</a:t>
            </a:r>
            <a:r>
              <a:rPr lang="tr-TR" dirty="0" smtClean="0"/>
              <a:t>, </a:t>
            </a:r>
            <a:r>
              <a:rPr lang="tr-TR" dirty="0" err="1" smtClean="0"/>
              <a:t>periferik</a:t>
            </a:r>
            <a:r>
              <a:rPr lang="tr-TR" dirty="0" smtClean="0"/>
              <a:t> ödem</a:t>
            </a:r>
          </a:p>
          <a:p>
            <a:pPr lvl="1"/>
            <a:r>
              <a:rPr lang="tr-TR" b="1" dirty="0" err="1" smtClean="0"/>
              <a:t>Periferik</a:t>
            </a:r>
            <a:r>
              <a:rPr lang="tr-TR" b="1" dirty="0" smtClean="0"/>
              <a:t> arterler</a:t>
            </a:r>
            <a:r>
              <a:rPr lang="tr-TR" dirty="0" smtClean="0"/>
              <a:t>: Nabızların yokluğu, azalması ya da asimetrisi, </a:t>
            </a:r>
            <a:r>
              <a:rPr lang="tr-TR" dirty="0" err="1" smtClean="0"/>
              <a:t>ekstremitelerde</a:t>
            </a:r>
            <a:r>
              <a:rPr lang="tr-TR" dirty="0" smtClean="0"/>
              <a:t> soğukluk, </a:t>
            </a:r>
            <a:r>
              <a:rPr lang="tr-TR" dirty="0" err="1" smtClean="0"/>
              <a:t>iskemik</a:t>
            </a:r>
            <a:r>
              <a:rPr lang="tr-TR" dirty="0" smtClean="0"/>
              <a:t> deri lezyonları</a:t>
            </a:r>
          </a:p>
          <a:p>
            <a:r>
              <a:rPr lang="tr-TR" b="1" dirty="0" err="1" smtClean="0">
                <a:solidFill>
                  <a:srgbClr val="C00000"/>
                </a:solidFill>
              </a:rPr>
              <a:t>Visseral</a:t>
            </a:r>
            <a:r>
              <a:rPr lang="tr-TR" b="1" dirty="0" smtClean="0">
                <a:solidFill>
                  <a:srgbClr val="C00000"/>
                </a:solidFill>
              </a:rPr>
              <a:t> </a:t>
            </a:r>
            <a:r>
              <a:rPr lang="tr-TR" b="1" dirty="0" err="1" smtClean="0">
                <a:solidFill>
                  <a:srgbClr val="C00000"/>
                </a:solidFill>
              </a:rPr>
              <a:t>Obezite</a:t>
            </a:r>
            <a:r>
              <a:rPr lang="tr-TR" b="1" dirty="0" smtClean="0">
                <a:solidFill>
                  <a:srgbClr val="C00000"/>
                </a:solidFill>
              </a:rPr>
              <a:t> Bulguları</a:t>
            </a:r>
          </a:p>
          <a:p>
            <a:pPr lvl="1"/>
            <a:r>
              <a:rPr lang="tr-TR" dirty="0" smtClean="0"/>
              <a:t>Vücut ağırlığı</a:t>
            </a:r>
          </a:p>
          <a:p>
            <a:pPr lvl="1"/>
            <a:r>
              <a:rPr lang="it-IT" dirty="0" smtClean="0"/>
              <a:t>Bel </a:t>
            </a:r>
            <a:r>
              <a:rPr lang="tr-TR" dirty="0" smtClean="0"/>
              <a:t>ç</a:t>
            </a:r>
            <a:r>
              <a:rPr lang="it-IT" dirty="0" smtClean="0"/>
              <a:t>evresinde art</a:t>
            </a:r>
            <a:r>
              <a:rPr lang="tr-TR" dirty="0" smtClean="0"/>
              <a:t>ışı </a:t>
            </a:r>
          </a:p>
          <a:p>
            <a:pPr lvl="1">
              <a:buNone/>
            </a:pPr>
            <a:r>
              <a:rPr lang="tr-TR" dirty="0" smtClean="0"/>
              <a:t>	</a:t>
            </a:r>
            <a:r>
              <a:rPr lang="it-IT" dirty="0" smtClean="0"/>
              <a:t>(ayakta E: &gt;102</a:t>
            </a:r>
            <a:r>
              <a:rPr lang="tr-TR" dirty="0" smtClean="0"/>
              <a:t> cm; K: &gt;88 cm)</a:t>
            </a:r>
          </a:p>
          <a:p>
            <a:pPr lvl="1"/>
            <a:r>
              <a:rPr lang="en-US" dirty="0" err="1" smtClean="0"/>
              <a:t>Vucut</a:t>
            </a:r>
            <a:r>
              <a:rPr lang="en-US" dirty="0" smtClean="0"/>
              <a:t> </a:t>
            </a:r>
            <a:r>
              <a:rPr lang="en-US" dirty="0" err="1" smtClean="0"/>
              <a:t>kitle</a:t>
            </a:r>
            <a:r>
              <a:rPr lang="en-US" dirty="0" smtClean="0"/>
              <a:t> </a:t>
            </a:r>
            <a:r>
              <a:rPr lang="en-US" dirty="0" err="1" smtClean="0"/>
              <a:t>indeksinde</a:t>
            </a:r>
            <a:r>
              <a:rPr lang="en-US" dirty="0" smtClean="0"/>
              <a:t> art</a:t>
            </a:r>
            <a:r>
              <a:rPr lang="tr-TR" dirty="0" err="1" smtClean="0"/>
              <a:t>ış</a:t>
            </a:r>
            <a:r>
              <a:rPr lang="en-US" dirty="0" smtClean="0"/>
              <a:t> [v</a:t>
            </a:r>
            <a:r>
              <a:rPr lang="tr-TR" dirty="0" smtClean="0"/>
              <a:t>ü</a:t>
            </a:r>
            <a:r>
              <a:rPr lang="en-US" dirty="0" smtClean="0"/>
              <a:t>cut a</a:t>
            </a:r>
            <a:r>
              <a:rPr lang="tr-TR" dirty="0" err="1" smtClean="0"/>
              <a:t>ğırlığı</a:t>
            </a:r>
            <a:r>
              <a:rPr lang="en-US" dirty="0" smtClean="0"/>
              <a:t> (kg)/boy (m)2]</a:t>
            </a:r>
            <a:endParaRPr lang="tr-TR" dirty="0" smtClean="0"/>
          </a:p>
          <a:p>
            <a:pPr lvl="1"/>
            <a:r>
              <a:rPr lang="tr-TR" dirty="0" smtClean="0"/>
              <a:t>Fazla kilo ≥25 kg/m2; </a:t>
            </a:r>
            <a:r>
              <a:rPr lang="tr-TR" dirty="0" err="1" smtClean="0"/>
              <a:t>Obezite</a:t>
            </a:r>
            <a:r>
              <a:rPr lang="tr-TR" dirty="0" smtClean="0"/>
              <a:t> ≥30 kg/m2</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endParaRPr lang="tr-TR" dirty="0" smtClean="0"/>
          </a:p>
        </p:txBody>
      </p:sp>
      <p:graphicFrame>
        <p:nvGraphicFramePr>
          <p:cNvPr id="4" name="3 İçerik Yer Tutucusu"/>
          <p:cNvGraphicFramePr>
            <a:graphicFrameLocks noGrp="1"/>
          </p:cNvGraphicFramePr>
          <p:nvPr>
            <p:ph idx="1"/>
          </p:nvPr>
        </p:nvGraphicFramePr>
        <p:xfrm>
          <a:off x="755650" y="1916113"/>
          <a:ext cx="8229600" cy="4251960"/>
        </p:xfrm>
        <a:graphic>
          <a:graphicData uri="http://schemas.openxmlformats.org/drawingml/2006/table">
            <a:tbl>
              <a:tblPr firstRow="1" bandRow="1">
                <a:tableStyleId>{5C22544A-7EE6-4342-B048-85BDC9FD1C3A}</a:tableStyleId>
              </a:tblPr>
              <a:tblGrid>
                <a:gridCol w="8229600"/>
              </a:tblGrid>
              <a:tr h="370840">
                <a:tc>
                  <a:txBody>
                    <a:bodyPr/>
                    <a:lstStyle/>
                    <a:p>
                      <a:endParaRPr lang="tr-TR" dirty="0" smtClean="0"/>
                    </a:p>
                    <a:p>
                      <a:r>
                        <a:rPr lang="tr-TR" dirty="0" smtClean="0"/>
                        <a:t>Rutin</a:t>
                      </a:r>
                      <a:r>
                        <a:rPr lang="tr-TR" baseline="0" dirty="0" smtClean="0"/>
                        <a:t> incelemeler</a:t>
                      </a:r>
                      <a:endParaRPr lang="tr-TR" dirty="0" smtClean="0"/>
                    </a:p>
                    <a:p>
                      <a:endParaRPr lang="tr-TR" dirty="0"/>
                    </a:p>
                  </a:txBody>
                  <a:tcPr>
                    <a:solidFill>
                      <a:srgbClr val="990000"/>
                    </a:solidFill>
                  </a:tcPr>
                </a:tc>
              </a:tr>
              <a:tr h="370840">
                <a:tc>
                  <a:txBody>
                    <a:bodyPr/>
                    <a:lstStyle/>
                    <a:p>
                      <a:r>
                        <a:rPr lang="tr-TR" dirty="0" smtClean="0">
                          <a:solidFill>
                            <a:schemeClr val="bg2">
                              <a:lumMod val="50000"/>
                            </a:schemeClr>
                          </a:solidFill>
                        </a:rPr>
                        <a:t>İdrar analizi : </a:t>
                      </a:r>
                      <a:r>
                        <a:rPr lang="tr-TR" dirty="0" err="1" smtClean="0">
                          <a:solidFill>
                            <a:schemeClr val="bg2">
                              <a:lumMod val="50000"/>
                            </a:schemeClr>
                          </a:solidFill>
                        </a:rPr>
                        <a:t>mikroskopik</a:t>
                      </a:r>
                      <a:r>
                        <a:rPr lang="tr-TR" dirty="0" smtClean="0">
                          <a:solidFill>
                            <a:schemeClr val="bg2">
                              <a:lumMod val="50000"/>
                            </a:schemeClr>
                          </a:solidFill>
                        </a:rPr>
                        <a:t> inceleme, </a:t>
                      </a:r>
                      <a:r>
                        <a:rPr lang="tr-TR" dirty="0" err="1" smtClean="0">
                          <a:solidFill>
                            <a:schemeClr val="bg2">
                              <a:lumMod val="50000"/>
                            </a:schemeClr>
                          </a:solidFill>
                        </a:rPr>
                        <a:t>proteinüri</a:t>
                      </a:r>
                      <a:r>
                        <a:rPr lang="tr-TR" dirty="0" smtClean="0">
                          <a:solidFill>
                            <a:schemeClr val="bg2">
                              <a:lumMod val="50000"/>
                            </a:schemeClr>
                          </a:solidFill>
                        </a:rPr>
                        <a:t>, </a:t>
                      </a:r>
                      <a:r>
                        <a:rPr lang="tr-TR" dirty="0" err="1" smtClean="0">
                          <a:solidFill>
                            <a:schemeClr val="bg2">
                              <a:lumMod val="50000"/>
                            </a:schemeClr>
                          </a:solidFill>
                        </a:rPr>
                        <a:t>mikroalbuminüri</a:t>
                      </a:r>
                      <a:r>
                        <a:rPr lang="tr-TR" dirty="0" smtClean="0">
                          <a:solidFill>
                            <a:schemeClr val="bg2">
                              <a:lumMod val="50000"/>
                            </a:schemeClr>
                          </a:solidFill>
                        </a:rPr>
                        <a:t> </a:t>
                      </a:r>
                      <a:endParaRPr lang="tr-TR" dirty="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Hemoglobin ve/veya </a:t>
                      </a:r>
                      <a:r>
                        <a:rPr lang="tr-TR" dirty="0" err="1" smtClean="0">
                          <a:solidFill>
                            <a:schemeClr val="bg2">
                              <a:lumMod val="50000"/>
                            </a:schemeClr>
                          </a:solidFill>
                        </a:rPr>
                        <a:t>Hematokrit</a:t>
                      </a:r>
                      <a:endParaRPr lang="tr-TR" dirty="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Açlık </a:t>
                      </a:r>
                      <a:r>
                        <a:rPr lang="tr-TR" dirty="0" err="1" smtClean="0">
                          <a:solidFill>
                            <a:schemeClr val="bg2">
                              <a:lumMod val="50000"/>
                            </a:schemeClr>
                          </a:solidFill>
                        </a:rPr>
                        <a:t>plasma</a:t>
                      </a:r>
                      <a:r>
                        <a:rPr lang="tr-TR" dirty="0" smtClean="0">
                          <a:solidFill>
                            <a:schemeClr val="bg2">
                              <a:lumMod val="50000"/>
                            </a:schemeClr>
                          </a:solidFill>
                        </a:rPr>
                        <a:t> </a:t>
                      </a:r>
                      <a:r>
                        <a:rPr lang="tr-TR" dirty="0" err="1" smtClean="0">
                          <a:solidFill>
                            <a:schemeClr val="bg2">
                              <a:lumMod val="50000"/>
                            </a:schemeClr>
                          </a:solidFill>
                        </a:rPr>
                        <a:t>glukozu</a:t>
                      </a:r>
                      <a:endParaRPr lang="tr-TR" dirty="0" smtClean="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Serum total</a:t>
                      </a:r>
                      <a:r>
                        <a:rPr lang="tr-TR" baseline="0" dirty="0" smtClean="0">
                          <a:solidFill>
                            <a:schemeClr val="bg2">
                              <a:lumMod val="50000"/>
                            </a:schemeClr>
                          </a:solidFill>
                        </a:rPr>
                        <a:t> </a:t>
                      </a:r>
                      <a:r>
                        <a:rPr lang="tr-TR" baseline="0" dirty="0" err="1" smtClean="0">
                          <a:solidFill>
                            <a:schemeClr val="bg2">
                              <a:lumMod val="50000"/>
                            </a:schemeClr>
                          </a:solidFill>
                        </a:rPr>
                        <a:t>koll</a:t>
                      </a:r>
                      <a:r>
                        <a:rPr lang="tr-TR" baseline="0" dirty="0" smtClean="0">
                          <a:solidFill>
                            <a:schemeClr val="bg2">
                              <a:lumMod val="50000"/>
                            </a:schemeClr>
                          </a:solidFill>
                        </a:rPr>
                        <a:t>, LDL </a:t>
                      </a:r>
                      <a:r>
                        <a:rPr lang="tr-TR" baseline="0" dirty="0" err="1" smtClean="0">
                          <a:solidFill>
                            <a:schemeClr val="bg2">
                              <a:lumMod val="50000"/>
                            </a:schemeClr>
                          </a:solidFill>
                        </a:rPr>
                        <a:t>koll</a:t>
                      </a:r>
                      <a:r>
                        <a:rPr lang="tr-TR" baseline="0" dirty="0" smtClean="0">
                          <a:solidFill>
                            <a:schemeClr val="bg2">
                              <a:lumMod val="50000"/>
                            </a:schemeClr>
                          </a:solidFill>
                        </a:rPr>
                        <a:t> ve HDL </a:t>
                      </a:r>
                      <a:r>
                        <a:rPr lang="tr-TR" baseline="0" dirty="0" err="1" smtClean="0">
                          <a:solidFill>
                            <a:schemeClr val="bg2">
                              <a:lumMod val="50000"/>
                            </a:schemeClr>
                          </a:solidFill>
                        </a:rPr>
                        <a:t>koll</a:t>
                      </a:r>
                      <a:endParaRPr lang="tr-TR" dirty="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Açlık serum </a:t>
                      </a:r>
                      <a:r>
                        <a:rPr lang="tr-TR" dirty="0" err="1" smtClean="0">
                          <a:solidFill>
                            <a:schemeClr val="bg2">
                              <a:lumMod val="50000"/>
                            </a:schemeClr>
                          </a:solidFill>
                        </a:rPr>
                        <a:t>trigliseri</a:t>
                      </a:r>
                      <a:endParaRPr lang="tr-TR" dirty="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Serum potasyum,</a:t>
                      </a:r>
                      <a:r>
                        <a:rPr lang="tr-TR" baseline="0" dirty="0" smtClean="0">
                          <a:solidFill>
                            <a:schemeClr val="bg2">
                              <a:lumMod val="50000"/>
                            </a:schemeClr>
                          </a:solidFill>
                        </a:rPr>
                        <a:t> sodyum</a:t>
                      </a:r>
                      <a:endParaRPr lang="tr-TR" dirty="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Serum </a:t>
                      </a:r>
                      <a:r>
                        <a:rPr lang="tr-TR" dirty="0" err="1" smtClean="0">
                          <a:solidFill>
                            <a:schemeClr val="bg2">
                              <a:lumMod val="50000"/>
                            </a:schemeClr>
                          </a:solidFill>
                        </a:rPr>
                        <a:t>kreatinin</a:t>
                      </a:r>
                      <a:r>
                        <a:rPr lang="tr-TR" dirty="0" smtClean="0">
                          <a:solidFill>
                            <a:schemeClr val="bg2">
                              <a:lumMod val="50000"/>
                            </a:schemeClr>
                          </a:solidFill>
                        </a:rPr>
                        <a:t> (GFR ölçümü</a:t>
                      </a:r>
                      <a:r>
                        <a:rPr lang="tr-TR" baseline="0" dirty="0" smtClean="0">
                          <a:solidFill>
                            <a:schemeClr val="bg2">
                              <a:lumMod val="50000"/>
                            </a:schemeClr>
                          </a:solidFill>
                        </a:rPr>
                        <a:t> ile</a:t>
                      </a:r>
                      <a:r>
                        <a:rPr lang="tr-TR" dirty="0" smtClean="0">
                          <a:solidFill>
                            <a:schemeClr val="bg2">
                              <a:lumMod val="50000"/>
                            </a:schemeClr>
                          </a:solidFill>
                        </a:rPr>
                        <a:t>)</a:t>
                      </a:r>
                      <a:endParaRPr lang="tr-TR" dirty="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Serum Ürik </a:t>
                      </a:r>
                      <a:r>
                        <a:rPr lang="tr-TR" dirty="0" err="1" smtClean="0">
                          <a:solidFill>
                            <a:schemeClr val="bg2">
                              <a:lumMod val="50000"/>
                            </a:schemeClr>
                          </a:solidFill>
                        </a:rPr>
                        <a:t>asid</a:t>
                      </a:r>
                      <a:endParaRPr lang="tr-TR" dirty="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EKG</a:t>
                      </a:r>
                      <a:endParaRPr lang="tr-TR" dirty="0">
                        <a:solidFill>
                          <a:schemeClr val="bg2">
                            <a:lumMod val="50000"/>
                          </a:schemeClr>
                        </a:solidFill>
                      </a:endParaRPr>
                    </a:p>
                  </a:txBody>
                  <a:tcPr>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endParaRPr lang="tr-TR" smtClean="0"/>
          </a:p>
        </p:txBody>
      </p:sp>
      <p:graphicFrame>
        <p:nvGraphicFramePr>
          <p:cNvPr id="4" name="3 İçerik Yer Tutucusu"/>
          <p:cNvGraphicFramePr>
            <a:graphicFrameLocks noGrp="1"/>
          </p:cNvGraphicFramePr>
          <p:nvPr>
            <p:ph idx="1"/>
          </p:nvPr>
        </p:nvGraphicFramePr>
        <p:xfrm>
          <a:off x="684213" y="1341438"/>
          <a:ext cx="8229600" cy="4622800"/>
        </p:xfrm>
        <a:graphic>
          <a:graphicData uri="http://schemas.openxmlformats.org/drawingml/2006/table">
            <a:tbl>
              <a:tblPr firstRow="1" bandRow="1">
                <a:tableStyleId>{5C22544A-7EE6-4342-B048-85BDC9FD1C3A}</a:tableStyleId>
              </a:tblPr>
              <a:tblGrid>
                <a:gridCol w="8229600"/>
              </a:tblGrid>
              <a:tr h="370840">
                <a:tc>
                  <a:txBody>
                    <a:bodyPr/>
                    <a:lstStyle/>
                    <a:p>
                      <a:endParaRPr lang="tr-TR" dirty="0" smtClean="0"/>
                    </a:p>
                    <a:p>
                      <a:r>
                        <a:rPr lang="tr-TR" baseline="0" dirty="0" smtClean="0"/>
                        <a:t>Gereğinde yapılacak incelemeler</a:t>
                      </a:r>
                      <a:endParaRPr lang="tr-TR" dirty="0" smtClean="0"/>
                    </a:p>
                    <a:p>
                      <a:endParaRPr lang="tr-TR" dirty="0"/>
                    </a:p>
                  </a:txBody>
                  <a:tcPr>
                    <a:solidFill>
                      <a:srgbClr val="990000"/>
                    </a:solidFill>
                  </a:tcPr>
                </a:tc>
              </a:tr>
              <a:tr h="370840">
                <a:tc>
                  <a:txBody>
                    <a:bodyPr/>
                    <a:lstStyle/>
                    <a:p>
                      <a:r>
                        <a:rPr lang="tr-TR" b="0" dirty="0" smtClean="0">
                          <a:solidFill>
                            <a:schemeClr val="bg2">
                              <a:lumMod val="50000"/>
                            </a:schemeClr>
                          </a:solidFill>
                        </a:rPr>
                        <a:t>Hemoglobin A</a:t>
                      </a:r>
                      <a:r>
                        <a:rPr lang="tr-TR" sz="1400" b="0" dirty="0" smtClean="0">
                          <a:solidFill>
                            <a:schemeClr val="bg2">
                              <a:lumMod val="50000"/>
                            </a:schemeClr>
                          </a:solidFill>
                        </a:rPr>
                        <a:t>1</a:t>
                      </a:r>
                      <a:r>
                        <a:rPr lang="tr-TR" b="0" dirty="0" smtClean="0">
                          <a:solidFill>
                            <a:schemeClr val="bg2">
                              <a:lumMod val="50000"/>
                            </a:schemeClr>
                          </a:solidFill>
                        </a:rPr>
                        <a:t>c</a:t>
                      </a:r>
                      <a:endParaRPr lang="tr-TR" b="0" dirty="0">
                        <a:solidFill>
                          <a:schemeClr val="bg2">
                            <a:lumMod val="50000"/>
                          </a:schemeClr>
                        </a:solidFill>
                      </a:endParaRPr>
                    </a:p>
                  </a:txBody>
                  <a:tcPr>
                    <a:solidFill>
                      <a:schemeClr val="bg2">
                        <a:lumMod val="60000"/>
                        <a:lumOff val="40000"/>
                      </a:schemeClr>
                    </a:solidFill>
                  </a:tcPr>
                </a:tc>
              </a:tr>
              <a:tr h="370840">
                <a:tc>
                  <a:txBody>
                    <a:bodyPr/>
                    <a:lstStyle/>
                    <a:p>
                      <a:r>
                        <a:rPr lang="tr-TR" b="0" dirty="0" smtClean="0">
                          <a:solidFill>
                            <a:schemeClr val="bg2">
                              <a:lumMod val="50000"/>
                            </a:schemeClr>
                          </a:solidFill>
                        </a:rPr>
                        <a:t>Kantitatif </a:t>
                      </a:r>
                      <a:r>
                        <a:rPr lang="tr-TR" b="0" dirty="0" err="1" smtClean="0">
                          <a:solidFill>
                            <a:schemeClr val="bg2">
                              <a:lumMod val="50000"/>
                            </a:schemeClr>
                          </a:solidFill>
                        </a:rPr>
                        <a:t>proteinüri</a:t>
                      </a:r>
                      <a:r>
                        <a:rPr lang="tr-TR" b="0" dirty="0" smtClean="0">
                          <a:solidFill>
                            <a:schemeClr val="bg2">
                              <a:lumMod val="50000"/>
                            </a:schemeClr>
                          </a:solidFill>
                        </a:rPr>
                        <a:t>, idrar sodyum</a:t>
                      </a:r>
                      <a:r>
                        <a:rPr lang="tr-TR" b="0" baseline="0" dirty="0" smtClean="0">
                          <a:solidFill>
                            <a:schemeClr val="bg2">
                              <a:lumMod val="50000"/>
                            </a:schemeClr>
                          </a:solidFill>
                        </a:rPr>
                        <a:t> ve potasyum atılımı</a:t>
                      </a:r>
                      <a:endParaRPr lang="tr-TR" b="0" dirty="0">
                        <a:solidFill>
                          <a:schemeClr val="bg2">
                            <a:lumMod val="50000"/>
                          </a:schemeClr>
                        </a:solidFill>
                      </a:endParaRPr>
                    </a:p>
                  </a:txBody>
                  <a:tcPr>
                    <a:solidFill>
                      <a:schemeClr val="bg2">
                        <a:lumMod val="60000"/>
                        <a:lumOff val="40000"/>
                      </a:schemeClr>
                    </a:solidFill>
                  </a:tcPr>
                </a:tc>
              </a:tr>
              <a:tr h="370840">
                <a:tc>
                  <a:txBody>
                    <a:bodyPr/>
                    <a:lstStyle/>
                    <a:p>
                      <a:r>
                        <a:rPr lang="tr-TR" b="0" dirty="0" smtClean="0">
                          <a:solidFill>
                            <a:schemeClr val="bg2">
                              <a:lumMod val="50000"/>
                            </a:schemeClr>
                          </a:solidFill>
                        </a:rPr>
                        <a:t>Ev yada </a:t>
                      </a:r>
                      <a:r>
                        <a:rPr lang="tr-TR" b="0" dirty="0" err="1" smtClean="0">
                          <a:solidFill>
                            <a:schemeClr val="bg2">
                              <a:lumMod val="50000"/>
                            </a:schemeClr>
                          </a:solidFill>
                        </a:rPr>
                        <a:t>Ambulatuvar</a:t>
                      </a:r>
                      <a:r>
                        <a:rPr lang="tr-TR" b="0" baseline="0" dirty="0" smtClean="0">
                          <a:solidFill>
                            <a:schemeClr val="bg2">
                              <a:lumMod val="50000"/>
                            </a:schemeClr>
                          </a:solidFill>
                        </a:rPr>
                        <a:t>  KB izlemi</a:t>
                      </a:r>
                      <a:endParaRPr lang="tr-TR" b="0" dirty="0" smtClean="0">
                        <a:solidFill>
                          <a:schemeClr val="bg2">
                            <a:lumMod val="50000"/>
                          </a:schemeClr>
                        </a:solidFill>
                      </a:endParaRPr>
                    </a:p>
                  </a:txBody>
                  <a:tcPr>
                    <a:solidFill>
                      <a:schemeClr val="bg2">
                        <a:lumMod val="60000"/>
                        <a:lumOff val="40000"/>
                      </a:schemeClr>
                    </a:solidFill>
                  </a:tcPr>
                </a:tc>
              </a:tr>
              <a:tr h="370840">
                <a:tc>
                  <a:txBody>
                    <a:bodyPr/>
                    <a:lstStyle/>
                    <a:p>
                      <a:r>
                        <a:rPr lang="tr-TR" b="0" dirty="0" smtClean="0">
                          <a:solidFill>
                            <a:schemeClr val="bg2">
                              <a:lumMod val="50000"/>
                            </a:schemeClr>
                          </a:solidFill>
                        </a:rPr>
                        <a:t>Ekokardiyografi</a:t>
                      </a:r>
                      <a:endParaRPr lang="tr-TR" b="0" dirty="0">
                        <a:solidFill>
                          <a:schemeClr val="bg2">
                            <a:lumMod val="50000"/>
                          </a:schemeClr>
                        </a:solidFill>
                      </a:endParaRPr>
                    </a:p>
                  </a:txBody>
                  <a:tcPr>
                    <a:solidFill>
                      <a:schemeClr val="bg2">
                        <a:lumMod val="60000"/>
                        <a:lumOff val="40000"/>
                      </a:schemeClr>
                    </a:solidFill>
                  </a:tcPr>
                </a:tc>
              </a:tr>
              <a:tr h="370840">
                <a:tc>
                  <a:txBody>
                    <a:bodyPr/>
                    <a:lstStyle/>
                    <a:p>
                      <a:r>
                        <a:rPr lang="tr-TR" b="0" dirty="0" err="1" smtClean="0">
                          <a:solidFill>
                            <a:schemeClr val="bg2">
                              <a:lumMod val="50000"/>
                            </a:schemeClr>
                          </a:solidFill>
                        </a:rPr>
                        <a:t>Holter</a:t>
                      </a:r>
                      <a:endParaRPr lang="tr-TR" b="0" dirty="0">
                        <a:solidFill>
                          <a:schemeClr val="bg2">
                            <a:lumMod val="50000"/>
                          </a:schemeClr>
                        </a:solidFill>
                      </a:endParaRPr>
                    </a:p>
                  </a:txBody>
                  <a:tcPr>
                    <a:solidFill>
                      <a:schemeClr val="bg2">
                        <a:lumMod val="60000"/>
                        <a:lumOff val="40000"/>
                      </a:schemeClr>
                    </a:solidFill>
                  </a:tcPr>
                </a:tc>
              </a:tr>
              <a:tr h="370840">
                <a:tc>
                  <a:txBody>
                    <a:bodyPr/>
                    <a:lstStyle/>
                    <a:p>
                      <a:r>
                        <a:rPr lang="tr-TR" b="0" dirty="0" err="1" smtClean="0">
                          <a:solidFill>
                            <a:schemeClr val="bg2">
                              <a:lumMod val="50000"/>
                            </a:schemeClr>
                          </a:solidFill>
                        </a:rPr>
                        <a:t>Karotis</a:t>
                      </a:r>
                      <a:r>
                        <a:rPr lang="tr-TR" b="0" dirty="0" smtClean="0">
                          <a:solidFill>
                            <a:schemeClr val="bg2">
                              <a:lumMod val="50000"/>
                            </a:schemeClr>
                          </a:solidFill>
                        </a:rPr>
                        <a:t> USG</a:t>
                      </a:r>
                      <a:endParaRPr lang="tr-TR" b="0" dirty="0">
                        <a:solidFill>
                          <a:schemeClr val="bg2">
                            <a:lumMod val="50000"/>
                          </a:schemeClr>
                        </a:solidFill>
                      </a:endParaRPr>
                    </a:p>
                  </a:txBody>
                  <a:tcPr>
                    <a:solidFill>
                      <a:schemeClr val="bg2">
                        <a:lumMod val="60000"/>
                        <a:lumOff val="40000"/>
                      </a:schemeClr>
                    </a:solidFill>
                  </a:tcPr>
                </a:tc>
              </a:tr>
              <a:tr h="370840">
                <a:tc>
                  <a:txBody>
                    <a:bodyPr/>
                    <a:lstStyle/>
                    <a:p>
                      <a:r>
                        <a:rPr lang="tr-TR" b="0" dirty="0" err="1" smtClean="0">
                          <a:solidFill>
                            <a:schemeClr val="bg2">
                              <a:lumMod val="50000"/>
                            </a:schemeClr>
                          </a:solidFill>
                        </a:rPr>
                        <a:t>Periferik</a:t>
                      </a:r>
                      <a:r>
                        <a:rPr lang="tr-TR" b="0" baseline="0" dirty="0" smtClean="0">
                          <a:solidFill>
                            <a:schemeClr val="bg2">
                              <a:lumMod val="50000"/>
                            </a:schemeClr>
                          </a:solidFill>
                        </a:rPr>
                        <a:t> arter / abdomen USG</a:t>
                      </a:r>
                      <a:endParaRPr lang="tr-TR" b="0" dirty="0">
                        <a:solidFill>
                          <a:schemeClr val="bg2">
                            <a:lumMod val="50000"/>
                          </a:schemeClr>
                        </a:solidFill>
                      </a:endParaRPr>
                    </a:p>
                  </a:txBody>
                  <a:tcPr>
                    <a:solidFill>
                      <a:schemeClr val="bg2">
                        <a:lumMod val="60000"/>
                        <a:lumOff val="40000"/>
                      </a:schemeClr>
                    </a:solidFill>
                  </a:tcPr>
                </a:tc>
              </a:tr>
              <a:tr h="370840">
                <a:tc>
                  <a:txBody>
                    <a:bodyPr/>
                    <a:lstStyle/>
                    <a:p>
                      <a:r>
                        <a:rPr lang="tr-TR" b="0" dirty="0" err="1" smtClean="0">
                          <a:solidFill>
                            <a:schemeClr val="bg2">
                              <a:lumMod val="50000"/>
                            </a:schemeClr>
                          </a:solidFill>
                        </a:rPr>
                        <a:t>Pulse</a:t>
                      </a:r>
                      <a:r>
                        <a:rPr lang="tr-TR" b="0" baseline="0" dirty="0" smtClean="0">
                          <a:solidFill>
                            <a:schemeClr val="bg2">
                              <a:lumMod val="50000"/>
                            </a:schemeClr>
                          </a:solidFill>
                        </a:rPr>
                        <a:t> </a:t>
                      </a:r>
                      <a:r>
                        <a:rPr lang="tr-TR" b="0" baseline="0" dirty="0" err="1" smtClean="0">
                          <a:solidFill>
                            <a:schemeClr val="bg2">
                              <a:lumMod val="50000"/>
                            </a:schemeClr>
                          </a:solidFill>
                        </a:rPr>
                        <a:t>wave</a:t>
                      </a:r>
                      <a:r>
                        <a:rPr lang="tr-TR" b="0" baseline="0" dirty="0" smtClean="0">
                          <a:solidFill>
                            <a:schemeClr val="bg2">
                              <a:lumMod val="50000"/>
                            </a:schemeClr>
                          </a:solidFill>
                        </a:rPr>
                        <a:t> </a:t>
                      </a:r>
                      <a:r>
                        <a:rPr lang="tr-TR" b="0" baseline="0" dirty="0" err="1" smtClean="0">
                          <a:solidFill>
                            <a:schemeClr val="bg2">
                              <a:lumMod val="50000"/>
                            </a:schemeClr>
                          </a:solidFill>
                        </a:rPr>
                        <a:t>velocity</a:t>
                      </a:r>
                      <a:endParaRPr lang="tr-TR" b="0" dirty="0">
                        <a:solidFill>
                          <a:schemeClr val="bg2">
                            <a:lumMod val="50000"/>
                          </a:schemeClr>
                        </a:solidFill>
                      </a:endParaRPr>
                    </a:p>
                  </a:txBody>
                  <a:tcPr>
                    <a:solidFill>
                      <a:schemeClr val="bg2">
                        <a:lumMod val="60000"/>
                        <a:lumOff val="40000"/>
                      </a:schemeClr>
                    </a:solidFill>
                  </a:tcPr>
                </a:tc>
              </a:tr>
              <a:tr h="370840">
                <a:tc>
                  <a:txBody>
                    <a:bodyPr/>
                    <a:lstStyle/>
                    <a:p>
                      <a:r>
                        <a:rPr lang="tr-TR" b="0" dirty="0" err="1" smtClean="0">
                          <a:solidFill>
                            <a:schemeClr val="bg2">
                              <a:lumMod val="50000"/>
                            </a:schemeClr>
                          </a:solidFill>
                        </a:rPr>
                        <a:t>Ankle</a:t>
                      </a:r>
                      <a:r>
                        <a:rPr lang="tr-TR" b="0" dirty="0" smtClean="0">
                          <a:solidFill>
                            <a:schemeClr val="bg2">
                              <a:lumMod val="50000"/>
                            </a:schemeClr>
                          </a:solidFill>
                        </a:rPr>
                        <a:t>-</a:t>
                      </a:r>
                      <a:r>
                        <a:rPr lang="tr-TR" b="0" dirty="0" err="1" smtClean="0">
                          <a:solidFill>
                            <a:schemeClr val="bg2">
                              <a:lumMod val="50000"/>
                            </a:schemeClr>
                          </a:solidFill>
                        </a:rPr>
                        <a:t>brachial</a:t>
                      </a:r>
                      <a:r>
                        <a:rPr lang="tr-TR" b="0" baseline="0" dirty="0" smtClean="0">
                          <a:solidFill>
                            <a:schemeClr val="bg2">
                              <a:lumMod val="50000"/>
                            </a:schemeClr>
                          </a:solidFill>
                        </a:rPr>
                        <a:t> </a:t>
                      </a:r>
                      <a:r>
                        <a:rPr lang="tr-TR" b="0" baseline="0" dirty="0" err="1" smtClean="0">
                          <a:solidFill>
                            <a:schemeClr val="bg2">
                              <a:lumMod val="50000"/>
                            </a:schemeClr>
                          </a:solidFill>
                        </a:rPr>
                        <a:t>index</a:t>
                      </a:r>
                      <a:endParaRPr lang="tr-TR" b="0" baseline="0" dirty="0" smtClean="0">
                        <a:solidFill>
                          <a:schemeClr val="bg2">
                            <a:lumMod val="50000"/>
                          </a:schemeClr>
                        </a:solidFill>
                      </a:endParaRPr>
                    </a:p>
                  </a:txBody>
                  <a:tcPr>
                    <a:solidFill>
                      <a:schemeClr val="bg2">
                        <a:lumMod val="60000"/>
                        <a:lumOff val="40000"/>
                      </a:schemeClr>
                    </a:solidFill>
                  </a:tcPr>
                </a:tc>
              </a:tr>
              <a:tr h="370840">
                <a:tc>
                  <a:txBody>
                    <a:bodyPr/>
                    <a:lstStyle/>
                    <a:p>
                      <a:r>
                        <a:rPr lang="tr-TR" b="0" baseline="0" dirty="0" err="1" smtClean="0">
                          <a:solidFill>
                            <a:schemeClr val="bg2">
                              <a:lumMod val="50000"/>
                            </a:schemeClr>
                          </a:solidFill>
                        </a:rPr>
                        <a:t>Fundoskopi</a:t>
                      </a:r>
                      <a:endParaRPr lang="tr-TR" b="0" baseline="0" dirty="0" smtClean="0">
                        <a:solidFill>
                          <a:schemeClr val="bg2">
                            <a:lumMod val="50000"/>
                          </a:schemeClr>
                        </a:solidFill>
                      </a:endParaRPr>
                    </a:p>
                  </a:txBody>
                  <a:tcPr>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00113" y="455613"/>
            <a:ext cx="7786687" cy="962025"/>
          </a:xfrm>
        </p:spPr>
        <p:txBody>
          <a:bodyPr/>
          <a:lstStyle/>
          <a:p>
            <a:pPr eaLnBrk="1" hangingPunct="1"/>
            <a:r>
              <a:rPr lang="tr-TR" sz="3600" smtClean="0">
                <a:solidFill>
                  <a:srgbClr val="990000"/>
                </a:solidFill>
              </a:rPr>
              <a:t>Hangi durumlarda ileri tetkik yapılmalı ??</a:t>
            </a:r>
            <a:endParaRPr lang="en-US" sz="3600" smtClean="0">
              <a:solidFill>
                <a:srgbClr val="990000"/>
              </a:solidFill>
            </a:endParaRPr>
          </a:p>
        </p:txBody>
      </p:sp>
      <p:sp>
        <p:nvSpPr>
          <p:cNvPr id="53251" name="Rectangle 3"/>
          <p:cNvSpPr>
            <a:spLocks noGrp="1" noChangeArrowheads="1"/>
          </p:cNvSpPr>
          <p:nvPr>
            <p:ph type="body" idx="1"/>
          </p:nvPr>
        </p:nvSpPr>
        <p:spPr>
          <a:xfrm>
            <a:off x="1042988" y="1989138"/>
            <a:ext cx="7677150" cy="4183062"/>
          </a:xfrm>
        </p:spPr>
        <p:txBody>
          <a:bodyPr/>
          <a:lstStyle/>
          <a:p>
            <a:pPr eaLnBrk="1" hangingPunct="1">
              <a:buFont typeface="Wingdings" pitchFamily="2" charset="2"/>
              <a:buChar char="v"/>
            </a:pPr>
            <a:r>
              <a:rPr lang="en-US" sz="2400" smtClean="0">
                <a:cs typeface="Times New Roman" pitchFamily="18" charset="0"/>
              </a:rPr>
              <a:t>Ya</a:t>
            </a:r>
            <a:r>
              <a:rPr lang="tr-TR" sz="2400" smtClean="0"/>
              <a:t>şı</a:t>
            </a:r>
            <a:r>
              <a:rPr lang="en-US" sz="2400" smtClean="0">
                <a:cs typeface="Times New Roman" pitchFamily="18" charset="0"/>
              </a:rPr>
              <a:t>, hikayesi, fizik muayenesi, hipertansiyonun </a:t>
            </a:r>
            <a:r>
              <a:rPr lang="tr-TR" sz="2400" smtClean="0"/>
              <a:t>ş</a:t>
            </a:r>
            <a:r>
              <a:rPr lang="en-US" sz="2400" smtClean="0">
                <a:cs typeface="Times New Roman" pitchFamily="18" charset="0"/>
              </a:rPr>
              <a:t>iddeti veya ilk laboratuar bulgular</a:t>
            </a:r>
            <a:r>
              <a:rPr lang="tr-TR" sz="2400" smtClean="0"/>
              <a:t>ı</a:t>
            </a:r>
            <a:r>
              <a:rPr lang="en-US" sz="2400" smtClean="0">
                <a:cs typeface="Times New Roman" pitchFamily="18" charset="0"/>
              </a:rPr>
              <a:t> uyumlu olan;</a:t>
            </a:r>
          </a:p>
          <a:p>
            <a:pPr eaLnBrk="1" hangingPunct="1">
              <a:buFont typeface="Wingdings" pitchFamily="2" charset="2"/>
              <a:buChar char="v"/>
            </a:pPr>
            <a:r>
              <a:rPr lang="tr-TR" sz="2400" smtClean="0"/>
              <a:t>Hipertansiyonu</a:t>
            </a:r>
            <a:r>
              <a:rPr lang="en-US" sz="2400" smtClean="0">
                <a:cs typeface="Times New Roman" pitchFamily="18" charset="0"/>
              </a:rPr>
              <a:t> ilaç tedavisine iyi yan</a:t>
            </a:r>
            <a:r>
              <a:rPr lang="tr-TR" sz="2400" smtClean="0"/>
              <a:t>ı</a:t>
            </a:r>
            <a:r>
              <a:rPr lang="en-US" sz="2400" smtClean="0">
                <a:cs typeface="Times New Roman" pitchFamily="18" charset="0"/>
              </a:rPr>
              <a:t>t vermeyen;</a:t>
            </a:r>
          </a:p>
          <a:p>
            <a:pPr eaLnBrk="1" hangingPunct="1">
              <a:buFont typeface="Wingdings" pitchFamily="2" charset="2"/>
              <a:buChar char="v"/>
            </a:pPr>
            <a:r>
              <a:rPr lang="en-US" sz="2400" smtClean="0">
                <a:cs typeface="Times New Roman" pitchFamily="18" charset="0"/>
              </a:rPr>
              <a:t>Hipertansiyonu kontrol alt</a:t>
            </a:r>
            <a:r>
              <a:rPr lang="tr-TR" sz="2400" smtClean="0"/>
              <a:t>ı</a:t>
            </a:r>
            <a:r>
              <a:rPr lang="en-US" sz="2400" smtClean="0">
                <a:cs typeface="Times New Roman" pitchFamily="18" charset="0"/>
              </a:rPr>
              <a:t>ndayken kan bas</a:t>
            </a:r>
            <a:r>
              <a:rPr lang="tr-TR" sz="2400" smtClean="0"/>
              <a:t>ı</a:t>
            </a:r>
            <a:r>
              <a:rPr lang="en-US" sz="2400" smtClean="0">
                <a:cs typeface="Times New Roman" pitchFamily="18" charset="0"/>
              </a:rPr>
              <a:t>nçlar</a:t>
            </a:r>
            <a:r>
              <a:rPr lang="tr-TR" sz="2400" smtClean="0"/>
              <a:t>ı</a:t>
            </a:r>
            <a:r>
              <a:rPr lang="en-US" sz="2400" smtClean="0">
                <a:cs typeface="Times New Roman" pitchFamily="18" charset="0"/>
              </a:rPr>
              <a:t> yüksek seyretmeye ba</a:t>
            </a:r>
            <a:r>
              <a:rPr lang="tr-TR" sz="2400" smtClean="0"/>
              <a:t>ş</a:t>
            </a:r>
            <a:r>
              <a:rPr lang="en-US" sz="2400" smtClean="0">
                <a:cs typeface="Times New Roman" pitchFamily="18" charset="0"/>
              </a:rPr>
              <a:t>layan;</a:t>
            </a:r>
          </a:p>
          <a:p>
            <a:pPr eaLnBrk="1" hangingPunct="1">
              <a:buFont typeface="Wingdings" pitchFamily="2" charset="2"/>
              <a:buChar char="v"/>
            </a:pPr>
            <a:r>
              <a:rPr lang="en-US" sz="2400" smtClean="0">
                <a:cs typeface="Times New Roman" pitchFamily="18" charset="0"/>
              </a:rPr>
              <a:t>Evre 3 hipertansiyonu olan ve</a:t>
            </a:r>
          </a:p>
          <a:p>
            <a:pPr eaLnBrk="1" hangingPunct="1">
              <a:buFont typeface="Wingdings" pitchFamily="2" charset="2"/>
              <a:buChar char="v"/>
            </a:pPr>
            <a:r>
              <a:rPr lang="en-US" sz="2400" smtClean="0">
                <a:cs typeface="Times New Roman" pitchFamily="18" charset="0"/>
              </a:rPr>
              <a:t>Ani ba</a:t>
            </a:r>
            <a:r>
              <a:rPr lang="tr-TR" sz="2400" smtClean="0"/>
              <a:t>ş</a:t>
            </a:r>
            <a:r>
              <a:rPr lang="en-US" sz="2400" smtClean="0">
                <a:cs typeface="Times New Roman" pitchFamily="18" charset="0"/>
              </a:rPr>
              <a:t>layan hipertansiyonu olan hastalarda </a:t>
            </a:r>
          </a:p>
        </p:txBody>
      </p:sp>
      <p:pic>
        <p:nvPicPr>
          <p:cNvPr id="53252"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p:txBody>
          <a:bodyPr/>
          <a:lstStyle/>
          <a:p>
            <a:endParaRPr lang="tr-TR" smtClean="0"/>
          </a:p>
        </p:txBody>
      </p:sp>
      <p:graphicFrame>
        <p:nvGraphicFramePr>
          <p:cNvPr id="4" name="3 İçerik Yer Tutucusu"/>
          <p:cNvGraphicFramePr>
            <a:graphicFrameLocks noGrp="1"/>
          </p:cNvGraphicFramePr>
          <p:nvPr>
            <p:ph idx="1"/>
          </p:nvPr>
        </p:nvGraphicFramePr>
        <p:xfrm>
          <a:off x="539750" y="2133600"/>
          <a:ext cx="8229600" cy="3017520"/>
        </p:xfrm>
        <a:graphic>
          <a:graphicData uri="http://schemas.openxmlformats.org/drawingml/2006/table">
            <a:tbl>
              <a:tblPr firstRow="1" bandRow="1">
                <a:tableStyleId>{5C22544A-7EE6-4342-B048-85BDC9FD1C3A}</a:tableStyleId>
              </a:tblPr>
              <a:tblGrid>
                <a:gridCol w="8229600"/>
              </a:tblGrid>
              <a:tr h="370840">
                <a:tc>
                  <a:txBody>
                    <a:bodyPr/>
                    <a:lstStyle/>
                    <a:p>
                      <a:endParaRPr lang="tr-TR" dirty="0" smtClean="0"/>
                    </a:p>
                    <a:p>
                      <a:r>
                        <a:rPr lang="tr-TR" baseline="0" dirty="0" smtClean="0"/>
                        <a:t>İleri incelemeler</a:t>
                      </a:r>
                      <a:endParaRPr lang="tr-TR" dirty="0" smtClean="0"/>
                    </a:p>
                    <a:p>
                      <a:endParaRPr lang="tr-TR" dirty="0"/>
                    </a:p>
                  </a:txBody>
                  <a:tcPr>
                    <a:solidFill>
                      <a:srgbClr val="990000"/>
                    </a:solidFill>
                  </a:tcPr>
                </a:tc>
              </a:tr>
              <a:tr h="370840">
                <a:tc>
                  <a:txBody>
                    <a:bodyPr/>
                    <a:lstStyle/>
                    <a:p>
                      <a:endParaRPr lang="tr-TR" dirty="0" smtClean="0">
                        <a:solidFill>
                          <a:schemeClr val="bg2">
                            <a:lumMod val="50000"/>
                          </a:schemeClr>
                        </a:solidFill>
                      </a:endParaRPr>
                    </a:p>
                    <a:p>
                      <a:r>
                        <a:rPr lang="tr-TR" dirty="0" smtClean="0">
                          <a:solidFill>
                            <a:schemeClr val="bg2">
                              <a:lumMod val="50000"/>
                            </a:schemeClr>
                          </a:solidFill>
                        </a:rPr>
                        <a:t>Öykü, fizik muayene ve </a:t>
                      </a:r>
                      <a:r>
                        <a:rPr lang="tr-TR" dirty="0" err="1" smtClean="0">
                          <a:solidFill>
                            <a:schemeClr val="bg2">
                              <a:lumMod val="50000"/>
                            </a:schemeClr>
                          </a:solidFill>
                        </a:rPr>
                        <a:t>laboratuvar</a:t>
                      </a:r>
                      <a:r>
                        <a:rPr lang="tr-TR" dirty="0" smtClean="0">
                          <a:solidFill>
                            <a:schemeClr val="bg2">
                              <a:lumMod val="50000"/>
                            </a:schemeClr>
                          </a:solidFill>
                        </a:rPr>
                        <a:t> incelemeleri </a:t>
                      </a:r>
                      <a:r>
                        <a:rPr lang="tr-TR" dirty="0" err="1" smtClean="0">
                          <a:solidFill>
                            <a:schemeClr val="bg2">
                              <a:lumMod val="50000"/>
                            </a:schemeClr>
                          </a:solidFill>
                        </a:rPr>
                        <a:t>sekonder</a:t>
                      </a:r>
                      <a:r>
                        <a:rPr lang="tr-TR" dirty="0" smtClean="0">
                          <a:solidFill>
                            <a:schemeClr val="bg2">
                              <a:lumMod val="50000"/>
                            </a:schemeClr>
                          </a:solidFill>
                        </a:rPr>
                        <a:t> hipertansiyonu düşündürüyor ise</a:t>
                      </a:r>
                    </a:p>
                    <a:p>
                      <a:endParaRPr lang="tr-TR" dirty="0">
                        <a:solidFill>
                          <a:schemeClr val="bg2">
                            <a:lumMod val="50000"/>
                          </a:schemeClr>
                        </a:solidFill>
                      </a:endParaRPr>
                    </a:p>
                  </a:txBody>
                  <a:tcPr>
                    <a:solidFill>
                      <a:schemeClr val="bg2">
                        <a:lumMod val="60000"/>
                        <a:lumOff val="40000"/>
                      </a:schemeClr>
                    </a:solidFill>
                  </a:tcPr>
                </a:tc>
              </a:tr>
              <a:tr h="370840">
                <a:tc>
                  <a:txBody>
                    <a:bodyPr/>
                    <a:lstStyle/>
                    <a:p>
                      <a:r>
                        <a:rPr lang="tr-TR" dirty="0" smtClean="0">
                          <a:solidFill>
                            <a:schemeClr val="bg2">
                              <a:lumMod val="50000"/>
                            </a:schemeClr>
                          </a:solidFill>
                        </a:rPr>
                        <a:t>Dirençli veya komplike hipertansiyon varlığında kardiyak, </a:t>
                      </a:r>
                      <a:r>
                        <a:rPr lang="tr-TR" dirty="0" err="1" smtClean="0">
                          <a:solidFill>
                            <a:schemeClr val="bg2">
                              <a:lumMod val="50000"/>
                            </a:schemeClr>
                          </a:solidFill>
                        </a:rPr>
                        <a:t>renal</a:t>
                      </a:r>
                      <a:r>
                        <a:rPr lang="tr-TR" dirty="0" smtClean="0">
                          <a:solidFill>
                            <a:schemeClr val="bg2">
                              <a:lumMod val="50000"/>
                            </a:schemeClr>
                          </a:solidFill>
                        </a:rPr>
                        <a:t>, </a:t>
                      </a:r>
                      <a:r>
                        <a:rPr lang="tr-TR" dirty="0" err="1" smtClean="0">
                          <a:solidFill>
                            <a:schemeClr val="bg2">
                              <a:lumMod val="50000"/>
                            </a:schemeClr>
                          </a:solidFill>
                        </a:rPr>
                        <a:t>serebral</a:t>
                      </a:r>
                      <a:r>
                        <a:rPr lang="tr-TR" dirty="0" smtClean="0">
                          <a:solidFill>
                            <a:schemeClr val="bg2">
                              <a:lumMod val="50000"/>
                            </a:schemeClr>
                          </a:solidFill>
                        </a:rPr>
                        <a:t> ve </a:t>
                      </a:r>
                      <a:r>
                        <a:rPr lang="tr-TR" dirty="0" err="1" smtClean="0">
                          <a:solidFill>
                            <a:schemeClr val="bg2">
                              <a:lumMod val="50000"/>
                            </a:schemeClr>
                          </a:solidFill>
                        </a:rPr>
                        <a:t>vasküler</a:t>
                      </a:r>
                      <a:r>
                        <a:rPr lang="tr-TR" dirty="0" smtClean="0">
                          <a:solidFill>
                            <a:schemeClr val="bg2">
                              <a:lumMod val="50000"/>
                            </a:schemeClr>
                          </a:solidFill>
                        </a:rPr>
                        <a:t> dokuların ileri değerlendirmesi</a:t>
                      </a:r>
                    </a:p>
                    <a:p>
                      <a:endParaRPr lang="tr-TR" dirty="0">
                        <a:solidFill>
                          <a:schemeClr val="bg2">
                            <a:lumMod val="50000"/>
                          </a:schemeClr>
                        </a:solidFill>
                      </a:endParaRPr>
                    </a:p>
                  </a:txBody>
                  <a:tcPr>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p:txBody>
          <a:bodyPr/>
          <a:lstStyle/>
          <a:p>
            <a:pPr eaLnBrk="1" hangingPunct="1"/>
            <a:r>
              <a:rPr lang="tr-TR" smtClean="0">
                <a:solidFill>
                  <a:srgbClr val="990000"/>
                </a:solidFill>
              </a:rPr>
              <a:t>Kan basıncı ve ölüm riski</a:t>
            </a:r>
          </a:p>
        </p:txBody>
      </p:sp>
      <p:pic>
        <p:nvPicPr>
          <p:cNvPr id="4100"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pic>
        <p:nvPicPr>
          <p:cNvPr id="3" name="Picture 4"/>
          <p:cNvPicPr>
            <a:picLocks noChangeAspect="1" noChangeArrowheads="1"/>
          </p:cNvPicPr>
          <p:nvPr/>
        </p:nvPicPr>
        <p:blipFill>
          <a:blip r:embed="rId4" cstate="print"/>
          <a:srcRect/>
          <a:stretch>
            <a:fillRect/>
          </a:stretch>
        </p:blipFill>
        <p:spPr bwMode="auto">
          <a:xfrm>
            <a:off x="1907704" y="2060848"/>
            <a:ext cx="621030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dirty="0" smtClean="0">
                <a:solidFill>
                  <a:srgbClr val="990000"/>
                </a:solidFill>
              </a:rPr>
              <a:t>Amaç ve Hedef</a:t>
            </a:r>
          </a:p>
        </p:txBody>
      </p:sp>
      <p:graphicFrame>
        <p:nvGraphicFramePr>
          <p:cNvPr id="4" name="3 Diyagram"/>
          <p:cNvGraphicFramePr/>
          <p:nvPr/>
        </p:nvGraphicFramePr>
        <p:xfrm>
          <a:off x="467544" y="2492896"/>
          <a:ext cx="7848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etin kutusu"/>
          <p:cNvSpPr txBox="1"/>
          <p:nvPr/>
        </p:nvSpPr>
        <p:spPr>
          <a:xfrm>
            <a:off x="755576" y="1700808"/>
            <a:ext cx="7502375" cy="523220"/>
          </a:xfrm>
          <a:prstGeom prst="rect">
            <a:avLst/>
          </a:prstGeom>
          <a:noFill/>
        </p:spPr>
        <p:txBody>
          <a:bodyPr wrap="none" rtlCol="0">
            <a:spAutoFit/>
          </a:bodyPr>
          <a:lstStyle/>
          <a:p>
            <a:r>
              <a:rPr lang="tr-TR" sz="2800" dirty="0" smtClean="0"/>
              <a:t>Kan basıncı yüksek olarak ölçülen bir hastada</a:t>
            </a:r>
            <a:endParaRPr lang="tr-TR"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08038" y="455613"/>
            <a:ext cx="7750175" cy="962025"/>
          </a:xfrm>
        </p:spPr>
        <p:txBody>
          <a:bodyPr/>
          <a:lstStyle/>
          <a:p>
            <a:pPr eaLnBrk="1" hangingPunct="1"/>
            <a:r>
              <a:rPr lang="tr-TR" sz="3600" smtClean="0">
                <a:solidFill>
                  <a:srgbClr val="990000"/>
                </a:solidFill>
              </a:rPr>
              <a:t>Hipertansiyon tedavi edilmeli mi?</a:t>
            </a:r>
            <a:endParaRPr lang="en-US" sz="3600" smtClean="0">
              <a:solidFill>
                <a:srgbClr val="990000"/>
              </a:solidFill>
            </a:endParaRPr>
          </a:p>
        </p:txBody>
      </p:sp>
      <p:sp>
        <p:nvSpPr>
          <p:cNvPr id="18435" name="Rectangle 3"/>
          <p:cNvSpPr>
            <a:spLocks noGrp="1" noChangeArrowheads="1"/>
          </p:cNvSpPr>
          <p:nvPr>
            <p:ph type="body" idx="1"/>
          </p:nvPr>
        </p:nvSpPr>
        <p:spPr>
          <a:xfrm>
            <a:off x="338138" y="1989138"/>
            <a:ext cx="8534400" cy="4564062"/>
          </a:xfrm>
        </p:spPr>
        <p:txBody>
          <a:bodyPr/>
          <a:lstStyle/>
          <a:p>
            <a:pPr eaLnBrk="1" hangingPunct="1"/>
            <a:r>
              <a:rPr lang="tr-TR" sz="2400" smtClean="0"/>
              <a:t>Kan basıncı düzeyi kardiyovasküler morbidite ve mortalite için bağımsız, pozitif, sürekli bir risk faktörüdür. </a:t>
            </a:r>
          </a:p>
          <a:p>
            <a:pPr eaLnBrk="1" hangingPunct="1">
              <a:buFontTx/>
              <a:buNone/>
            </a:pPr>
            <a:endParaRPr lang="tr-TR" sz="2400" smtClean="0"/>
          </a:p>
          <a:p>
            <a:pPr eaLnBrk="1" hangingPunct="1"/>
            <a:r>
              <a:rPr lang="tr-TR" sz="2400" smtClean="0"/>
              <a:t>İnsanda kan basıncının düşük olduğu bölgelerde vasküler hasar daha azdır (koarktasyon altında, renovasküler stenoz ardında, pulmoner dolaşımda).</a:t>
            </a:r>
          </a:p>
          <a:p>
            <a:pPr eaLnBrk="1" hangingPunct="1">
              <a:buFontTx/>
              <a:buNone/>
            </a:pPr>
            <a:endParaRPr lang="tr-TR" sz="2400" smtClean="0"/>
          </a:p>
          <a:p>
            <a:pPr eaLnBrk="1" hangingPunct="1"/>
            <a:r>
              <a:rPr lang="tr-TR" sz="2400" smtClean="0"/>
              <a:t>Hipertansif hastaların yaşam süresi beklenenden 15-20 yıl daha kısa olmaktadır.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a:xfrm>
            <a:off x="571500" y="357188"/>
            <a:ext cx="8255000" cy="858837"/>
          </a:xfrm>
          <a:prstGeom prst="roundRect">
            <a:avLst>
              <a:gd name="adj" fmla="val 16667"/>
            </a:avLst>
          </a:prstGeom>
          <a:noFill/>
        </p:spPr>
        <p:txBody>
          <a:bodyPr lIns="92075" tIns="46038" rIns="92075" bIns="46038"/>
          <a:lstStyle/>
          <a:p>
            <a:r>
              <a:rPr lang="tr-TR" sz="2500" smtClean="0">
                <a:solidFill>
                  <a:srgbClr val="990000"/>
                </a:solidFill>
              </a:rPr>
              <a:t>Kan basıncında 2 mmHg’lik azalma</a:t>
            </a:r>
            <a:br>
              <a:rPr lang="tr-TR" sz="2500" smtClean="0">
                <a:solidFill>
                  <a:srgbClr val="990000"/>
                </a:solidFill>
              </a:rPr>
            </a:br>
            <a:r>
              <a:rPr lang="tr-TR" sz="2500" smtClean="0">
                <a:solidFill>
                  <a:srgbClr val="990000"/>
                </a:solidFill>
              </a:rPr>
              <a:t>kardiyovasküler olay riskini %7-10 azaltmaktadır</a:t>
            </a:r>
            <a:endParaRPr lang="en-GB" sz="2100" smtClean="0">
              <a:solidFill>
                <a:srgbClr val="990000"/>
              </a:solidFill>
            </a:endParaRPr>
          </a:p>
        </p:txBody>
      </p:sp>
      <p:sp>
        <p:nvSpPr>
          <p:cNvPr id="70659" name="Rectangle 3"/>
          <p:cNvSpPr>
            <a:spLocks noChangeArrowheads="1"/>
          </p:cNvSpPr>
          <p:nvPr/>
        </p:nvSpPr>
        <p:spPr bwMode="auto">
          <a:xfrm>
            <a:off x="1219200" y="1709738"/>
            <a:ext cx="7772400" cy="1143000"/>
          </a:xfrm>
          <a:prstGeom prst="rect">
            <a:avLst/>
          </a:prstGeom>
          <a:noFill/>
          <a:ln w="9525">
            <a:noFill/>
            <a:miter lim="800000"/>
            <a:headEnd/>
            <a:tailEnd/>
          </a:ln>
        </p:spPr>
        <p:txBody>
          <a:bodyPr lIns="0" tIns="0" rIns="0" bIns="0"/>
          <a:lstStyle/>
          <a:p>
            <a:pPr marL="271463" indent="-271463">
              <a:lnSpc>
                <a:spcPct val="90000"/>
              </a:lnSpc>
              <a:spcBef>
                <a:spcPct val="20000"/>
              </a:spcBef>
              <a:buClr>
                <a:srgbClr val="A7090C"/>
              </a:buClr>
              <a:buSzPct val="120000"/>
              <a:buFont typeface="Times" pitchFamily="18" charset="0"/>
              <a:buChar char="•"/>
            </a:pPr>
            <a:r>
              <a:rPr lang="en-US"/>
              <a:t>61 prospe</a:t>
            </a:r>
            <a:r>
              <a:rPr lang="tr-TR"/>
              <a:t>ktif</a:t>
            </a:r>
            <a:r>
              <a:rPr lang="en-US"/>
              <a:t>,</a:t>
            </a:r>
            <a:r>
              <a:rPr lang="tr-TR"/>
              <a:t> gözlem çalışmasının meta-analizi</a:t>
            </a:r>
            <a:endParaRPr lang="en-US"/>
          </a:p>
          <a:p>
            <a:pPr marL="271463" indent="-271463">
              <a:lnSpc>
                <a:spcPct val="90000"/>
              </a:lnSpc>
              <a:spcBef>
                <a:spcPct val="20000"/>
              </a:spcBef>
              <a:buClr>
                <a:srgbClr val="A7090C"/>
              </a:buClr>
              <a:buSzPct val="120000"/>
              <a:buFont typeface="Times" pitchFamily="18" charset="0"/>
              <a:buChar char="•"/>
            </a:pPr>
            <a:r>
              <a:rPr lang="en-US"/>
              <a:t>1 mil</a:t>
            </a:r>
            <a:r>
              <a:rPr lang="tr-TR"/>
              <a:t>yon erişkin</a:t>
            </a:r>
            <a:endParaRPr lang="en-US"/>
          </a:p>
          <a:p>
            <a:pPr marL="271463" indent="-271463">
              <a:lnSpc>
                <a:spcPct val="90000"/>
              </a:lnSpc>
              <a:spcBef>
                <a:spcPct val="20000"/>
              </a:spcBef>
              <a:buClr>
                <a:srgbClr val="A7090C"/>
              </a:buClr>
              <a:buSzPct val="120000"/>
              <a:buFont typeface="Times" pitchFamily="18" charset="0"/>
              <a:buChar char="•"/>
            </a:pPr>
            <a:r>
              <a:rPr lang="en-US"/>
              <a:t>12.7 </a:t>
            </a:r>
            <a:r>
              <a:rPr lang="tr-TR"/>
              <a:t>milyon kişi yılı</a:t>
            </a:r>
            <a:endParaRPr lang="en-US"/>
          </a:p>
        </p:txBody>
      </p:sp>
      <p:sp>
        <p:nvSpPr>
          <p:cNvPr id="70660" name="Rectangle 4"/>
          <p:cNvSpPr>
            <a:spLocks noChangeArrowheads="1"/>
          </p:cNvSpPr>
          <p:nvPr/>
        </p:nvSpPr>
        <p:spPr bwMode="auto">
          <a:xfrm>
            <a:off x="782638" y="1333500"/>
            <a:ext cx="8307387" cy="1414463"/>
          </a:xfrm>
          <a:prstGeom prst="rect">
            <a:avLst/>
          </a:prstGeom>
          <a:noFill/>
          <a:ln w="12700">
            <a:noFill/>
            <a:miter lim="800000"/>
            <a:headEnd/>
            <a:tailEnd/>
          </a:ln>
        </p:spPr>
        <p:txBody>
          <a:bodyPr lIns="0" tIns="244533" rIns="0" bIns="244533">
            <a:spAutoFit/>
          </a:bodyPr>
          <a:lstStyle/>
          <a:p>
            <a:pPr marL="271463" indent="-271463">
              <a:spcBef>
                <a:spcPct val="20000"/>
              </a:spcBef>
              <a:buClr>
                <a:srgbClr val="A7090C"/>
              </a:buClr>
              <a:buSzPct val="120000"/>
              <a:buFont typeface="Times" pitchFamily="18" charset="0"/>
              <a:buChar char="•"/>
            </a:pPr>
            <a:endParaRPr lang="en-US" sz="3200"/>
          </a:p>
          <a:p>
            <a:pPr marL="271463" indent="-271463">
              <a:spcBef>
                <a:spcPct val="20000"/>
              </a:spcBef>
              <a:buClr>
                <a:srgbClr val="A7090C"/>
              </a:buClr>
              <a:buSzPct val="120000"/>
              <a:buFont typeface="Times" pitchFamily="18" charset="0"/>
              <a:buChar char="•"/>
            </a:pPr>
            <a:endParaRPr lang="en-US" b="1"/>
          </a:p>
        </p:txBody>
      </p:sp>
      <p:sp>
        <p:nvSpPr>
          <p:cNvPr id="70661" name="Rectangle 5"/>
          <p:cNvSpPr>
            <a:spLocks noGrp="1" noChangeArrowheads="1"/>
          </p:cNvSpPr>
          <p:nvPr/>
        </p:nvSpPr>
        <p:spPr bwMode="auto">
          <a:xfrm>
            <a:off x="152400" y="2114550"/>
            <a:ext cx="8743950" cy="4114800"/>
          </a:xfrm>
          <a:prstGeom prst="rect">
            <a:avLst/>
          </a:prstGeom>
          <a:noFill/>
          <a:ln w="9525">
            <a:noFill/>
            <a:miter lim="800000"/>
            <a:headEnd/>
            <a:tailEnd/>
          </a:ln>
        </p:spPr>
        <p:txBody>
          <a:bodyPr/>
          <a:lstStyle/>
          <a:p>
            <a:endParaRPr lang="en-US" sz="2500">
              <a:cs typeface="Arial" pitchFamily="34" charset="0"/>
            </a:endParaRPr>
          </a:p>
          <a:p>
            <a:endParaRPr lang="en-US" sz="2200" b="1">
              <a:cs typeface="Arial" pitchFamily="34" charset="0"/>
            </a:endParaRPr>
          </a:p>
        </p:txBody>
      </p:sp>
      <p:sp>
        <p:nvSpPr>
          <p:cNvPr id="70662" name="AutoShape 6"/>
          <p:cNvSpPr>
            <a:spLocks noChangeArrowheads="1"/>
          </p:cNvSpPr>
          <p:nvPr/>
        </p:nvSpPr>
        <p:spPr bwMode="auto">
          <a:xfrm rot="-5400000">
            <a:off x="3753644" y="3391694"/>
            <a:ext cx="1714500" cy="2208212"/>
          </a:xfrm>
          <a:prstGeom prst="triangle">
            <a:avLst>
              <a:gd name="adj" fmla="val 50000"/>
            </a:avLst>
          </a:prstGeom>
          <a:solidFill>
            <a:srgbClr val="A7090C"/>
          </a:solidFill>
          <a:ln w="12700">
            <a:noFill/>
            <a:miter lim="800000"/>
            <a:headEnd/>
            <a:tailEnd/>
          </a:ln>
        </p:spPr>
        <p:txBody>
          <a:bodyPr wrap="none" anchor="ctr"/>
          <a:lstStyle/>
          <a:p>
            <a:endParaRPr lang="tr-TR"/>
          </a:p>
        </p:txBody>
      </p:sp>
      <p:sp>
        <p:nvSpPr>
          <p:cNvPr id="70663" name="Text Box 7"/>
          <p:cNvSpPr txBox="1">
            <a:spLocks noChangeArrowheads="1"/>
          </p:cNvSpPr>
          <p:nvPr/>
        </p:nvSpPr>
        <p:spPr bwMode="auto">
          <a:xfrm>
            <a:off x="896938" y="4102100"/>
            <a:ext cx="2152650" cy="985838"/>
          </a:xfrm>
          <a:prstGeom prst="rect">
            <a:avLst/>
          </a:prstGeom>
          <a:noFill/>
          <a:ln w="9525">
            <a:noFill/>
            <a:miter lim="800000"/>
            <a:headEnd/>
            <a:tailEnd/>
          </a:ln>
        </p:spPr>
        <p:txBody>
          <a:bodyPr>
            <a:spAutoFit/>
          </a:bodyPr>
          <a:lstStyle/>
          <a:p>
            <a:pPr algn="r">
              <a:lnSpc>
                <a:spcPct val="70000"/>
              </a:lnSpc>
              <a:spcBef>
                <a:spcPct val="50000"/>
              </a:spcBef>
            </a:pPr>
            <a:r>
              <a:rPr lang="tr-TR" sz="1900" b="1">
                <a:solidFill>
                  <a:srgbClr val="063180"/>
                </a:solidFill>
                <a:cs typeface="Arial" pitchFamily="34" charset="0"/>
              </a:rPr>
              <a:t>Ortalama</a:t>
            </a:r>
          </a:p>
          <a:p>
            <a:pPr algn="r">
              <a:lnSpc>
                <a:spcPct val="70000"/>
              </a:lnSpc>
              <a:spcBef>
                <a:spcPct val="50000"/>
              </a:spcBef>
            </a:pPr>
            <a:r>
              <a:rPr lang="en-US" sz="1900" b="1">
                <a:solidFill>
                  <a:srgbClr val="063180"/>
                </a:solidFill>
                <a:cs typeface="Arial" pitchFamily="34" charset="0"/>
              </a:rPr>
              <a:t>S</a:t>
            </a:r>
            <a:r>
              <a:rPr lang="tr-TR" sz="1900" b="1">
                <a:solidFill>
                  <a:srgbClr val="063180"/>
                </a:solidFill>
                <a:cs typeface="Arial" pitchFamily="34" charset="0"/>
              </a:rPr>
              <a:t>KB’de</a:t>
            </a:r>
          </a:p>
          <a:p>
            <a:pPr algn="r">
              <a:lnSpc>
                <a:spcPct val="70000"/>
              </a:lnSpc>
              <a:spcBef>
                <a:spcPct val="50000"/>
              </a:spcBef>
            </a:pPr>
            <a:r>
              <a:rPr lang="tr-TR" sz="1900" b="1">
                <a:solidFill>
                  <a:srgbClr val="063180"/>
                </a:solidFill>
                <a:cs typeface="Arial" pitchFamily="34" charset="0"/>
              </a:rPr>
              <a:t>2 mmHg azalma</a:t>
            </a:r>
            <a:endParaRPr lang="en-US" sz="1900" b="1">
              <a:solidFill>
                <a:srgbClr val="063180"/>
              </a:solidFill>
              <a:cs typeface="Arial" pitchFamily="34" charset="0"/>
            </a:endParaRPr>
          </a:p>
        </p:txBody>
      </p:sp>
      <p:sp>
        <p:nvSpPr>
          <p:cNvPr id="70664" name="Text Box 8"/>
          <p:cNvSpPr txBox="1">
            <a:spLocks noChangeArrowheads="1"/>
          </p:cNvSpPr>
          <p:nvPr/>
        </p:nvSpPr>
        <p:spPr bwMode="auto">
          <a:xfrm>
            <a:off x="6226175" y="4630738"/>
            <a:ext cx="2538413" cy="1044575"/>
          </a:xfrm>
          <a:prstGeom prst="rect">
            <a:avLst/>
          </a:prstGeom>
          <a:noFill/>
          <a:ln w="9525">
            <a:noFill/>
            <a:miter lim="800000"/>
            <a:headEnd/>
            <a:tailEnd/>
          </a:ln>
        </p:spPr>
        <p:txBody>
          <a:bodyPr>
            <a:spAutoFit/>
          </a:bodyPr>
          <a:lstStyle/>
          <a:p>
            <a:pPr>
              <a:lnSpc>
                <a:spcPct val="110000"/>
              </a:lnSpc>
              <a:spcBef>
                <a:spcPct val="50000"/>
              </a:spcBef>
            </a:pPr>
            <a:r>
              <a:rPr lang="tr-TR" sz="1900" b="1">
                <a:solidFill>
                  <a:srgbClr val="063180"/>
                </a:solidFill>
                <a:cs typeface="Arial" pitchFamily="34" charset="0"/>
              </a:rPr>
              <a:t>İnme mortalitesi riskinde % 10 azalma</a:t>
            </a:r>
            <a:endParaRPr lang="en-US" sz="1900" b="1">
              <a:solidFill>
                <a:srgbClr val="063180"/>
              </a:solidFill>
              <a:cs typeface="Arial" pitchFamily="34" charset="0"/>
            </a:endParaRPr>
          </a:p>
        </p:txBody>
      </p:sp>
      <p:sp>
        <p:nvSpPr>
          <p:cNvPr id="70665" name="Text Box 9"/>
          <p:cNvSpPr txBox="1">
            <a:spLocks noChangeArrowheads="1"/>
          </p:cNvSpPr>
          <p:nvPr/>
        </p:nvSpPr>
        <p:spPr bwMode="auto">
          <a:xfrm>
            <a:off x="6226175" y="3263900"/>
            <a:ext cx="2644775" cy="1044575"/>
          </a:xfrm>
          <a:prstGeom prst="rect">
            <a:avLst/>
          </a:prstGeom>
          <a:noFill/>
          <a:ln w="9525">
            <a:noFill/>
            <a:miter lim="800000"/>
            <a:headEnd/>
            <a:tailEnd/>
          </a:ln>
        </p:spPr>
        <p:txBody>
          <a:bodyPr>
            <a:spAutoFit/>
          </a:bodyPr>
          <a:lstStyle/>
          <a:p>
            <a:pPr>
              <a:lnSpc>
                <a:spcPct val="110000"/>
              </a:lnSpc>
              <a:spcBef>
                <a:spcPct val="50000"/>
              </a:spcBef>
            </a:pPr>
            <a:r>
              <a:rPr lang="tr-TR" sz="1900" b="1">
                <a:solidFill>
                  <a:srgbClr val="063180"/>
                </a:solidFill>
                <a:cs typeface="Arial" pitchFamily="34" charset="0"/>
              </a:rPr>
              <a:t>İskemik kalp hastalığı mortalitesi riskinde %</a:t>
            </a:r>
            <a:r>
              <a:rPr lang="en-US" sz="1900" b="1">
                <a:solidFill>
                  <a:srgbClr val="063180"/>
                </a:solidFill>
                <a:cs typeface="Arial" pitchFamily="34" charset="0"/>
              </a:rPr>
              <a:t>7 </a:t>
            </a:r>
            <a:r>
              <a:rPr lang="tr-TR" sz="1900" b="1">
                <a:solidFill>
                  <a:srgbClr val="063180"/>
                </a:solidFill>
                <a:cs typeface="Arial" pitchFamily="34" charset="0"/>
              </a:rPr>
              <a:t>azalma</a:t>
            </a:r>
            <a:endParaRPr lang="en-US" sz="1900" b="1">
              <a:solidFill>
                <a:srgbClr val="063180"/>
              </a:solidFill>
              <a:cs typeface="Arial" pitchFamily="34" charset="0"/>
            </a:endParaRPr>
          </a:p>
        </p:txBody>
      </p:sp>
      <p:sp>
        <p:nvSpPr>
          <p:cNvPr id="70666" name="Line 10"/>
          <p:cNvSpPr>
            <a:spLocks noChangeShapeType="1"/>
          </p:cNvSpPr>
          <p:nvPr/>
        </p:nvSpPr>
        <p:spPr bwMode="invGray">
          <a:xfrm>
            <a:off x="3243263" y="4292600"/>
            <a:ext cx="0" cy="406400"/>
          </a:xfrm>
          <a:prstGeom prst="line">
            <a:avLst/>
          </a:prstGeom>
          <a:noFill/>
          <a:ln w="76200">
            <a:solidFill>
              <a:srgbClr val="063180"/>
            </a:solidFill>
            <a:round/>
            <a:headEnd/>
            <a:tailEnd type="triangle" w="med" len="med"/>
          </a:ln>
        </p:spPr>
        <p:txBody>
          <a:bodyPr wrap="none" anchor="ctr"/>
          <a:lstStyle/>
          <a:p>
            <a:endParaRPr lang="tr-TR"/>
          </a:p>
        </p:txBody>
      </p:sp>
      <p:sp>
        <p:nvSpPr>
          <p:cNvPr id="70667" name="Line 11"/>
          <p:cNvSpPr>
            <a:spLocks noChangeShapeType="1"/>
          </p:cNvSpPr>
          <p:nvPr/>
        </p:nvSpPr>
        <p:spPr bwMode="invGray">
          <a:xfrm>
            <a:off x="6003925" y="3473450"/>
            <a:ext cx="0" cy="2044700"/>
          </a:xfrm>
          <a:prstGeom prst="line">
            <a:avLst/>
          </a:prstGeom>
          <a:noFill/>
          <a:ln w="76200">
            <a:solidFill>
              <a:srgbClr val="063180"/>
            </a:solidFill>
            <a:round/>
            <a:headEnd/>
            <a:tailEnd type="triangle" w="med" len="med"/>
          </a:ln>
        </p:spPr>
        <p:txBody>
          <a:bodyPr wrap="none" anchor="ctr"/>
          <a:lstStyle/>
          <a:p>
            <a:endParaRPr lang="tr-TR"/>
          </a:p>
        </p:txBody>
      </p:sp>
      <p:sp>
        <p:nvSpPr>
          <p:cNvPr id="70668" name="Text Box 12"/>
          <p:cNvSpPr txBox="1">
            <a:spLocks noChangeArrowheads="1"/>
          </p:cNvSpPr>
          <p:nvPr/>
        </p:nvSpPr>
        <p:spPr bwMode="black">
          <a:xfrm>
            <a:off x="984250" y="6494463"/>
            <a:ext cx="2738438" cy="228600"/>
          </a:xfrm>
          <a:prstGeom prst="rect">
            <a:avLst/>
          </a:prstGeom>
          <a:noFill/>
          <a:ln w="25400">
            <a:noFill/>
            <a:miter lim="800000"/>
            <a:headEnd/>
            <a:tailEnd/>
          </a:ln>
        </p:spPr>
        <p:txBody>
          <a:bodyPr>
            <a:spAutoFit/>
          </a:bodyPr>
          <a:lstStyle/>
          <a:p>
            <a:pPr>
              <a:spcBef>
                <a:spcPct val="50000"/>
              </a:spcBef>
            </a:pPr>
            <a:r>
              <a:rPr lang="en-US" sz="900">
                <a:cs typeface="Arial" pitchFamily="34" charset="0"/>
              </a:rPr>
              <a:t>Lewington </a:t>
            </a:r>
            <a:r>
              <a:rPr lang="tr-TR" sz="900">
                <a:cs typeface="Arial" pitchFamily="34" charset="0"/>
              </a:rPr>
              <a:t>ve</a:t>
            </a:r>
            <a:r>
              <a:rPr lang="en-US" sz="900">
                <a:cs typeface="Arial" pitchFamily="34" charset="0"/>
              </a:rPr>
              <a:t> a</a:t>
            </a:r>
            <a:r>
              <a:rPr lang="tr-TR" sz="900">
                <a:cs typeface="Arial" pitchFamily="34" charset="0"/>
              </a:rPr>
              <a:t>rk</a:t>
            </a:r>
            <a:r>
              <a:rPr lang="en-US" sz="900">
                <a:cs typeface="Arial" pitchFamily="34" charset="0"/>
              </a:rPr>
              <a:t>. Lancet 2002;360:1903–13</a:t>
            </a:r>
          </a:p>
        </p:txBody>
      </p:sp>
      <p:pic>
        <p:nvPicPr>
          <p:cNvPr id="70669" name="Picture 5"/>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tr-TR" dirty="0" smtClean="0">
                <a:solidFill>
                  <a:srgbClr val="990000"/>
                </a:solidFill>
              </a:rPr>
              <a:t>Yararı</a:t>
            </a:r>
          </a:p>
        </p:txBody>
      </p:sp>
      <p:pic>
        <p:nvPicPr>
          <p:cNvPr id="19459"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graphicFrame>
        <p:nvGraphicFramePr>
          <p:cNvPr id="5" name="4 Diyagram"/>
          <p:cNvGraphicFramePr/>
          <p:nvPr/>
        </p:nvGraphicFramePr>
        <p:xfrm>
          <a:off x="1907704" y="2492896"/>
          <a:ext cx="5688632"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ynı Yanın Köşesi Yuvarlatılmış Dikdörtgen 4"/>
          <p:cNvSpPr/>
          <p:nvPr/>
        </p:nvSpPr>
        <p:spPr>
          <a:xfrm>
            <a:off x="1907704" y="5627746"/>
            <a:ext cx="4800639" cy="711797"/>
          </a:xfrm>
          <a:prstGeom prst="rect">
            <a:avLst/>
          </a:prstGeom>
          <a:solidFill>
            <a:schemeClr val="bg1"/>
          </a:solidFill>
          <a:ln w="3175">
            <a:solidFill>
              <a:srgbClr val="C0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smtClean="0"/>
              <a:t>Ölüm</a:t>
            </a:r>
            <a:endParaRPr lang="tr-TR" sz="2600" kern="1200" dirty="0"/>
          </a:p>
        </p:txBody>
      </p:sp>
      <p:sp>
        <p:nvSpPr>
          <p:cNvPr id="10" name="9 Metin kutusu"/>
          <p:cNvSpPr txBox="1"/>
          <p:nvPr/>
        </p:nvSpPr>
        <p:spPr>
          <a:xfrm>
            <a:off x="1403648" y="1700808"/>
            <a:ext cx="7128792" cy="523220"/>
          </a:xfrm>
          <a:prstGeom prst="rect">
            <a:avLst/>
          </a:prstGeom>
          <a:noFill/>
        </p:spPr>
        <p:txBody>
          <a:bodyPr wrap="square" rtlCol="0">
            <a:spAutoFit/>
          </a:bodyPr>
          <a:lstStyle/>
          <a:p>
            <a:r>
              <a:rPr lang="tr-TR" sz="2800" dirty="0" smtClean="0">
                <a:solidFill>
                  <a:schemeClr val="accent6">
                    <a:lumMod val="75000"/>
                  </a:schemeClr>
                </a:solidFill>
              </a:rPr>
              <a:t>   Kan basıncını 10 / 5 </a:t>
            </a:r>
            <a:r>
              <a:rPr lang="tr-TR" sz="2800" dirty="0" err="1" smtClean="0">
                <a:solidFill>
                  <a:schemeClr val="accent6">
                    <a:lumMod val="75000"/>
                  </a:schemeClr>
                </a:solidFill>
              </a:rPr>
              <a:t>mmHg</a:t>
            </a:r>
            <a:r>
              <a:rPr lang="tr-TR" sz="2800" dirty="0" smtClean="0">
                <a:solidFill>
                  <a:schemeClr val="accent6">
                    <a:lumMod val="75000"/>
                  </a:schemeClr>
                </a:solidFill>
              </a:rPr>
              <a:t> düşürmek</a:t>
            </a:r>
            <a:endParaRPr lang="tr-TR" sz="2800" dirty="0"/>
          </a:p>
        </p:txBody>
      </p:sp>
      <p:grpSp>
        <p:nvGrpSpPr>
          <p:cNvPr id="11" name="10 Grup"/>
          <p:cNvGrpSpPr/>
          <p:nvPr/>
        </p:nvGrpSpPr>
        <p:grpSpPr>
          <a:xfrm>
            <a:off x="6732240" y="5644448"/>
            <a:ext cx="849486" cy="1213552"/>
            <a:chOff x="4824533" y="2016228"/>
            <a:chExt cx="849486" cy="1213552"/>
          </a:xfrm>
          <a:solidFill>
            <a:srgbClr val="C00000"/>
          </a:solidFill>
        </p:grpSpPr>
        <p:sp>
          <p:nvSpPr>
            <p:cNvPr id="12" name="11 Köşeli Çift Ayraç"/>
            <p:cNvSpPr/>
            <p:nvPr/>
          </p:nvSpPr>
          <p:spPr>
            <a:xfrm rot="5400000">
              <a:off x="4642500" y="2198261"/>
              <a:ext cx="1213552" cy="849486"/>
            </a:xfrm>
            <a:prstGeom prst="chevron">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Köşeli Çift Ayraç 4"/>
            <p:cNvSpPr/>
            <p:nvPr/>
          </p:nvSpPr>
          <p:spPr>
            <a:xfrm>
              <a:off x="4824533" y="2440971"/>
              <a:ext cx="849486" cy="36406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tr-TR" sz="2500" b="1" kern="1200" dirty="0" smtClean="0"/>
                <a:t>%10</a:t>
              </a:r>
              <a:endParaRPr lang="tr-TR" sz="2500" b="1" kern="1200" dirty="0"/>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5" name="Picture 74"/>
          <p:cNvPicPr>
            <a:picLocks noChangeAspect="1" noChangeArrowheads="1"/>
          </p:cNvPicPr>
          <p:nvPr/>
        </p:nvPicPr>
        <p:blipFill>
          <a:blip r:embed="rId3" cstate="print">
            <a:lum bright="24000"/>
          </a:blip>
          <a:srcRect/>
          <a:stretch>
            <a:fillRect/>
          </a:stretch>
        </p:blipFill>
        <p:spPr bwMode="auto">
          <a:xfrm>
            <a:off x="7966075" y="4613275"/>
            <a:ext cx="892175" cy="1184275"/>
          </a:xfrm>
          <a:prstGeom prst="rect">
            <a:avLst/>
          </a:prstGeom>
          <a:noFill/>
          <a:ln w="9525">
            <a:noFill/>
            <a:miter lim="800000"/>
            <a:headEnd/>
            <a:tailEnd/>
          </a:ln>
        </p:spPr>
      </p:pic>
      <p:grpSp>
        <p:nvGrpSpPr>
          <p:cNvPr id="71683" name="Group 28"/>
          <p:cNvGrpSpPr>
            <a:grpSpLocks/>
          </p:cNvGrpSpPr>
          <p:nvPr/>
        </p:nvGrpSpPr>
        <p:grpSpPr bwMode="auto">
          <a:xfrm>
            <a:off x="285750" y="214313"/>
            <a:ext cx="2339975" cy="4530725"/>
            <a:chOff x="6408" y="661"/>
            <a:chExt cx="1718" cy="3327"/>
          </a:xfrm>
        </p:grpSpPr>
        <p:sp>
          <p:nvSpPr>
            <p:cNvPr id="71689" name="Freeform 29"/>
            <p:cNvSpPr>
              <a:spLocks/>
            </p:cNvSpPr>
            <p:nvPr/>
          </p:nvSpPr>
          <p:spPr bwMode="auto">
            <a:xfrm flipH="1">
              <a:off x="6408" y="661"/>
              <a:ext cx="1718" cy="3327"/>
            </a:xfrm>
            <a:custGeom>
              <a:avLst/>
              <a:gdLst>
                <a:gd name="T0" fmla="*/ 3923968 w 859"/>
                <a:gd name="T1" fmla="*/ 1907125 h 1663"/>
                <a:gd name="T2" fmla="*/ 2768896 w 859"/>
                <a:gd name="T3" fmla="*/ 2334392 h 1663"/>
                <a:gd name="T4" fmla="*/ 2686976 w 859"/>
                <a:gd name="T5" fmla="*/ 2811269 h 1663"/>
                <a:gd name="T6" fmla="*/ 2023424 w 859"/>
                <a:gd name="T7" fmla="*/ 4004475 h 1663"/>
                <a:gd name="T8" fmla="*/ 1236992 w 859"/>
                <a:gd name="T9" fmla="*/ 5533696 h 1663"/>
                <a:gd name="T10" fmla="*/ 442368 w 859"/>
                <a:gd name="T11" fmla="*/ 6092828 h 1663"/>
                <a:gd name="T12" fmla="*/ 0 w 859"/>
                <a:gd name="T13" fmla="*/ 6306400 h 1663"/>
                <a:gd name="T14" fmla="*/ 1400832 w 859"/>
                <a:gd name="T15" fmla="*/ 6339218 h 1663"/>
                <a:gd name="T16" fmla="*/ 2924544 w 859"/>
                <a:gd name="T17" fmla="*/ 4284192 h 1663"/>
                <a:gd name="T18" fmla="*/ 2850816 w 859"/>
                <a:gd name="T19" fmla="*/ 6470801 h 1663"/>
                <a:gd name="T20" fmla="*/ 2883584 w 859"/>
                <a:gd name="T21" fmla="*/ 7723857 h 1663"/>
                <a:gd name="T22" fmla="*/ 3842048 w 859"/>
                <a:gd name="T23" fmla="*/ 7411319 h 1663"/>
                <a:gd name="T24" fmla="*/ 4653057 w 859"/>
                <a:gd name="T25" fmla="*/ 9672164 h 1663"/>
                <a:gd name="T26" fmla="*/ 5169153 w 859"/>
                <a:gd name="T27" fmla="*/ 11522840 h 1663"/>
                <a:gd name="T28" fmla="*/ 4898817 w 859"/>
                <a:gd name="T29" fmla="*/ 12057889 h 1663"/>
                <a:gd name="T30" fmla="*/ 5087233 w 859"/>
                <a:gd name="T31" fmla="*/ 12830545 h 1663"/>
                <a:gd name="T32" fmla="*/ 5464064 w 859"/>
                <a:gd name="T33" fmla="*/ 13487766 h 1663"/>
                <a:gd name="T34" fmla="*/ 5685248 w 859"/>
                <a:gd name="T35" fmla="*/ 12863379 h 1663"/>
                <a:gd name="T36" fmla="*/ 6127616 w 859"/>
                <a:gd name="T37" fmla="*/ 13241380 h 1663"/>
                <a:gd name="T38" fmla="*/ 6807552 w 859"/>
                <a:gd name="T39" fmla="*/ 13142646 h 1663"/>
                <a:gd name="T40" fmla="*/ 6717440 w 859"/>
                <a:gd name="T41" fmla="*/ 12567234 h 1663"/>
                <a:gd name="T42" fmla="*/ 6258688 w 859"/>
                <a:gd name="T43" fmla="*/ 11112245 h 1663"/>
                <a:gd name="T44" fmla="*/ 6520832 w 859"/>
                <a:gd name="T45" fmla="*/ 8192174 h 1663"/>
                <a:gd name="T46" fmla="*/ 6922240 w 859"/>
                <a:gd name="T47" fmla="*/ 7732092 h 1663"/>
                <a:gd name="T48" fmla="*/ 6922240 w 859"/>
                <a:gd name="T49" fmla="*/ 7148364 h 1663"/>
                <a:gd name="T50" fmla="*/ 6488064 w 859"/>
                <a:gd name="T51" fmla="*/ 2581280 h 1663"/>
                <a:gd name="T52" fmla="*/ 5201921 w 859"/>
                <a:gd name="T53" fmla="*/ 2030404 h 1663"/>
                <a:gd name="T54" fmla="*/ 5046273 w 859"/>
                <a:gd name="T55" fmla="*/ 1635196 h 1663"/>
                <a:gd name="T56" fmla="*/ 5210113 w 859"/>
                <a:gd name="T57" fmla="*/ 1150436 h 1663"/>
                <a:gd name="T58" fmla="*/ 4382721 w 859"/>
                <a:gd name="T59" fmla="*/ 188833 h 1663"/>
                <a:gd name="T60" fmla="*/ 3964928 w 859"/>
                <a:gd name="T61" fmla="*/ 1043620 h 1663"/>
                <a:gd name="T62" fmla="*/ 4014080 w 859"/>
                <a:gd name="T63" fmla="*/ 1495620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tr-TR"/>
            </a:p>
          </p:txBody>
        </p:sp>
        <p:sp>
          <p:nvSpPr>
            <p:cNvPr id="71690" name="Freeform 30"/>
            <p:cNvSpPr>
              <a:spLocks/>
            </p:cNvSpPr>
            <p:nvPr/>
          </p:nvSpPr>
          <p:spPr bwMode="auto">
            <a:xfrm flipH="1">
              <a:off x="6884" y="1101"/>
              <a:ext cx="248" cy="932"/>
            </a:xfrm>
            <a:custGeom>
              <a:avLst/>
              <a:gdLst>
                <a:gd name="T0" fmla="*/ 16384 w 124"/>
                <a:gd name="T1" fmla="*/ 8192 h 466"/>
                <a:gd name="T2" fmla="*/ 376832 w 124"/>
                <a:gd name="T3" fmla="*/ 450560 h 466"/>
                <a:gd name="T4" fmla="*/ 499712 w 124"/>
                <a:gd name="T5" fmla="*/ 458752 h 466"/>
                <a:gd name="T6" fmla="*/ 638976 w 124"/>
                <a:gd name="T7" fmla="*/ 417792 h 466"/>
                <a:gd name="T8" fmla="*/ 974848 w 124"/>
                <a:gd name="T9" fmla="*/ 32768 h 466"/>
                <a:gd name="T10" fmla="*/ 983040 w 124"/>
                <a:gd name="T11" fmla="*/ 0 h 466"/>
                <a:gd name="T12" fmla="*/ 1015808 w 124"/>
                <a:gd name="T13" fmla="*/ 57344 h 466"/>
                <a:gd name="T14" fmla="*/ 876544 w 124"/>
                <a:gd name="T15" fmla="*/ 2678784 h 466"/>
                <a:gd name="T16" fmla="*/ 958464 w 124"/>
                <a:gd name="T17" fmla="*/ 3522560 h 466"/>
                <a:gd name="T18" fmla="*/ 163840 w 124"/>
                <a:gd name="T19" fmla="*/ 3735552 h 466"/>
                <a:gd name="T20" fmla="*/ 0 w 124"/>
                <a:gd name="T21" fmla="*/ 40960 h 466"/>
                <a:gd name="T22" fmla="*/ 16384 w 124"/>
                <a:gd name="T23" fmla="*/ 8192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tr-TR"/>
            </a:p>
          </p:txBody>
        </p:sp>
        <p:sp>
          <p:nvSpPr>
            <p:cNvPr id="71691" name="Freeform 31"/>
            <p:cNvSpPr>
              <a:spLocks/>
            </p:cNvSpPr>
            <p:nvPr/>
          </p:nvSpPr>
          <p:spPr bwMode="auto">
            <a:xfrm flipH="1">
              <a:off x="6932" y="1211"/>
              <a:ext cx="126" cy="776"/>
            </a:xfrm>
            <a:custGeom>
              <a:avLst/>
              <a:gdLst>
                <a:gd name="T0" fmla="*/ 73728 w 63"/>
                <a:gd name="T1" fmla="*/ 0 h 388"/>
                <a:gd name="T2" fmla="*/ 294912 w 63"/>
                <a:gd name="T3" fmla="*/ 0 h 388"/>
                <a:gd name="T4" fmla="*/ 385024 w 63"/>
                <a:gd name="T5" fmla="*/ 131072 h 388"/>
                <a:gd name="T6" fmla="*/ 327680 w 63"/>
                <a:gd name="T7" fmla="*/ 278528 h 388"/>
                <a:gd name="T8" fmla="*/ 475136 w 63"/>
                <a:gd name="T9" fmla="*/ 2965504 h 388"/>
                <a:gd name="T10" fmla="*/ 270336 w 63"/>
                <a:gd name="T11" fmla="*/ 3178496 h 388"/>
                <a:gd name="T12" fmla="*/ 0 w 63"/>
                <a:gd name="T13" fmla="*/ 3031040 h 388"/>
                <a:gd name="T14" fmla="*/ 139264 w 63"/>
                <a:gd name="T15" fmla="*/ 311296 h 388"/>
                <a:gd name="T16" fmla="*/ 24576 w 63"/>
                <a:gd name="T17" fmla="*/ 155648 h 388"/>
                <a:gd name="T18" fmla="*/ 73728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close/>
                </a:path>
              </a:pathLst>
            </a:custGeom>
            <a:solidFill>
              <a:srgbClr val="99141B"/>
            </a:solidFill>
            <a:ln w="9525">
              <a:solidFill>
                <a:schemeClr val="bg1"/>
              </a:solidFill>
              <a:round/>
              <a:headEnd/>
              <a:tailEnd/>
            </a:ln>
          </p:spPr>
          <p:txBody>
            <a:bodyPr/>
            <a:lstStyle/>
            <a:p>
              <a:endParaRPr lang="tr-TR"/>
            </a:p>
          </p:txBody>
        </p:sp>
        <p:sp>
          <p:nvSpPr>
            <p:cNvPr id="71692"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sp>
          <p:nvSpPr>
            <p:cNvPr id="71693"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a:p>
          </p:txBody>
        </p:sp>
      </p:grpSp>
      <p:sp>
        <p:nvSpPr>
          <p:cNvPr id="217105" name="AutoShape 35" descr="Bild20"/>
          <p:cNvSpPr>
            <a:spLocks noChangeArrowheads="1"/>
          </p:cNvSpPr>
          <p:nvPr/>
        </p:nvSpPr>
        <p:spPr bwMode="gray">
          <a:xfrm>
            <a:off x="1785938" y="2357438"/>
            <a:ext cx="7072312" cy="3786187"/>
          </a:xfrm>
          <a:prstGeom prst="roundRect">
            <a:avLst>
              <a:gd name="adj" fmla="val 5556"/>
            </a:avLst>
          </a:prstGeom>
          <a:solidFill>
            <a:schemeClr val="accent2">
              <a:lumMod val="20000"/>
              <a:lumOff val="80000"/>
            </a:schemeClr>
          </a:solidFill>
          <a:ln w="25400">
            <a:solidFill>
              <a:srgbClr val="EAEAEA"/>
            </a:solidFill>
            <a:round/>
            <a:headEnd/>
            <a:tailEnd/>
          </a:ln>
        </p:spPr>
        <p:txBody>
          <a:bodyPr lIns="108000" tIns="108000" rIns="36000" bIns="36000"/>
          <a:lstStyle/>
          <a:p>
            <a:pPr>
              <a:defRPr/>
            </a:pPr>
            <a:endParaRPr lang="en-US">
              <a:latin typeface="Arial" charset="0"/>
            </a:endParaRPr>
          </a:p>
        </p:txBody>
      </p:sp>
      <p:sp>
        <p:nvSpPr>
          <p:cNvPr id="217109" name="Rectangle 27"/>
          <p:cNvSpPr>
            <a:spLocks noChangeArrowheads="1"/>
          </p:cNvSpPr>
          <p:nvPr/>
        </p:nvSpPr>
        <p:spPr bwMode="auto">
          <a:xfrm>
            <a:off x="1857375" y="2500313"/>
            <a:ext cx="6858000" cy="1214437"/>
          </a:xfrm>
          <a:prstGeom prst="rect">
            <a:avLst/>
          </a:prstGeom>
          <a:solidFill>
            <a:schemeClr val="accent2">
              <a:alpha val="50195"/>
            </a:schemeClr>
          </a:solidFill>
          <a:ln w="9525">
            <a:solidFill>
              <a:schemeClr val="bg1"/>
            </a:solidFill>
            <a:miter lim="800000"/>
            <a:headEnd/>
            <a:tailEnd/>
          </a:ln>
        </p:spPr>
        <p:txBody>
          <a:bodyPr wrap="none" anchor="ctr"/>
          <a:lstStyle/>
          <a:p>
            <a:pPr>
              <a:lnSpc>
                <a:spcPct val="90000"/>
              </a:lnSpc>
            </a:pPr>
            <a:r>
              <a:rPr lang="tr-TR" sz="2000"/>
              <a:t>Hipertansiyonun tanı ve tedavisinde eşik değer için  </a:t>
            </a:r>
          </a:p>
          <a:p>
            <a:pPr>
              <a:lnSpc>
                <a:spcPct val="90000"/>
              </a:lnSpc>
            </a:pPr>
            <a:r>
              <a:rPr lang="tr-TR" sz="2000"/>
              <a:t>esnek olunmalı, ölçülen kan basıncı değerine </a:t>
            </a:r>
          </a:p>
          <a:p>
            <a:pPr>
              <a:lnSpc>
                <a:spcPct val="90000"/>
              </a:lnSpc>
            </a:pPr>
            <a:r>
              <a:rPr lang="tr-TR" sz="2000"/>
              <a:t>ve toplam riske dayalı karar verilmelidir.</a:t>
            </a:r>
          </a:p>
        </p:txBody>
      </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a:p>
        </p:txBody>
      </p:sp>
      <p:sp>
        <p:nvSpPr>
          <p:cNvPr id="34" name="Rectangle 27"/>
          <p:cNvSpPr>
            <a:spLocks noChangeArrowheads="1"/>
          </p:cNvSpPr>
          <p:nvPr/>
        </p:nvSpPr>
        <p:spPr bwMode="auto">
          <a:xfrm>
            <a:off x="1857375" y="3857625"/>
            <a:ext cx="6858000" cy="1214438"/>
          </a:xfrm>
          <a:prstGeom prst="rect">
            <a:avLst/>
          </a:prstGeom>
          <a:solidFill>
            <a:schemeClr val="accent2">
              <a:alpha val="50195"/>
            </a:schemeClr>
          </a:solidFill>
          <a:ln w="9525">
            <a:solidFill>
              <a:schemeClr val="bg1"/>
            </a:solidFill>
            <a:miter lim="800000"/>
            <a:headEnd/>
            <a:tailEnd/>
          </a:ln>
        </p:spPr>
        <p:txBody>
          <a:bodyPr wrap="none" anchor="ctr"/>
          <a:lstStyle/>
          <a:p>
            <a:pPr>
              <a:lnSpc>
                <a:spcPct val="90000"/>
              </a:lnSpc>
            </a:pPr>
            <a:r>
              <a:rPr lang="tr-TR" sz="2000"/>
              <a:t>Eğer sistolik ve diastolik KB farklı kategoride ise  </a:t>
            </a:r>
          </a:p>
          <a:p>
            <a:pPr>
              <a:lnSpc>
                <a:spcPct val="90000"/>
              </a:lnSpc>
            </a:pPr>
            <a:r>
              <a:rPr lang="tr-TR" sz="2000"/>
              <a:t>toplam KV risk değerlendirilmesinde </a:t>
            </a:r>
          </a:p>
          <a:p>
            <a:pPr>
              <a:lnSpc>
                <a:spcPct val="90000"/>
              </a:lnSpc>
            </a:pPr>
            <a:r>
              <a:rPr lang="tr-TR" sz="2000"/>
              <a:t>yüksek kategorideki rakam kullanılmalıdır.</a:t>
            </a:r>
          </a:p>
        </p:txBody>
      </p:sp>
      <p:sp>
        <p:nvSpPr>
          <p:cNvPr id="35" name="Rectangle 27"/>
          <p:cNvSpPr>
            <a:spLocks noChangeArrowheads="1"/>
          </p:cNvSpPr>
          <p:nvPr/>
        </p:nvSpPr>
        <p:spPr bwMode="auto">
          <a:xfrm>
            <a:off x="1857375" y="5214938"/>
            <a:ext cx="6858000" cy="785812"/>
          </a:xfrm>
          <a:prstGeom prst="rect">
            <a:avLst/>
          </a:prstGeom>
          <a:solidFill>
            <a:schemeClr val="accent2">
              <a:alpha val="50195"/>
            </a:schemeClr>
          </a:solidFill>
          <a:ln w="9525">
            <a:solidFill>
              <a:schemeClr val="bg1"/>
            </a:solidFill>
            <a:miter lim="800000"/>
            <a:headEnd/>
            <a:tailEnd/>
          </a:ln>
        </p:spPr>
        <p:txBody>
          <a:bodyPr wrap="none" anchor="ctr"/>
          <a:lstStyle/>
          <a:p>
            <a:pPr>
              <a:lnSpc>
                <a:spcPct val="90000"/>
              </a:lnSpc>
            </a:pPr>
            <a:r>
              <a:rPr lang="tr-TR" sz="2000"/>
              <a:t>Çeşitli risk faktörü yada hastalıklara sahip yüksek normal </a:t>
            </a:r>
          </a:p>
          <a:p>
            <a:pPr>
              <a:lnSpc>
                <a:spcPct val="90000"/>
              </a:lnSpc>
            </a:pPr>
            <a:r>
              <a:rPr lang="tr-TR" sz="2000"/>
              <a:t>kan basıncı olanlar bile yüksek risk olarak ele alınmalıdır.</a:t>
            </a:r>
          </a:p>
        </p:txBody>
      </p:sp>
    </p:spTree>
  </p:cSld>
  <p:clrMapOvr>
    <a:masterClrMapping/>
  </p:clrMapOvr>
  <p:transition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7105"/>
                                        </p:tgtEl>
                                        <p:attrNameLst>
                                          <p:attrName>style.visibility</p:attrName>
                                        </p:attrNameLst>
                                      </p:cBhvr>
                                      <p:to>
                                        <p:strVal val="visible"/>
                                      </p:to>
                                    </p:set>
                                    <p:animEffect transition="in" filter="wipe(left)">
                                      <p:cBhvr>
                                        <p:cTn id="7" dur="200"/>
                                        <p:tgtEl>
                                          <p:spTgt spid="217105"/>
                                        </p:tgtEl>
                                      </p:cBhvr>
                                    </p:animEffect>
                                  </p:childTnLst>
                                </p:cTn>
                              </p:par>
                            </p:childTnLst>
                          </p:cTn>
                        </p:par>
                        <p:par>
                          <p:cTn id="8" fill="hold">
                            <p:stCondLst>
                              <p:cond delay="200"/>
                            </p:stCondLst>
                            <p:childTnLst>
                              <p:par>
                                <p:cTn id="9" presetID="22" presetClass="entr" presetSubtype="4" fill="hold" nodeType="afterEffect">
                                  <p:stCondLst>
                                    <p:cond delay="0"/>
                                  </p:stCondLst>
                                  <p:childTnLst>
                                    <p:set>
                                      <p:cBhvr>
                                        <p:cTn id="10" dur="1" fill="hold">
                                          <p:stCondLst>
                                            <p:cond delay="0"/>
                                          </p:stCondLst>
                                        </p:cTn>
                                        <p:tgtEl>
                                          <p:spTgt spid="217095"/>
                                        </p:tgtEl>
                                        <p:attrNameLst>
                                          <p:attrName>style.visibility</p:attrName>
                                        </p:attrNameLst>
                                      </p:cBhvr>
                                      <p:to>
                                        <p:strVal val="visible"/>
                                      </p:to>
                                    </p:set>
                                    <p:animEffect transition="in" filter="wipe(down)">
                                      <p:cBhvr>
                                        <p:cTn id="11" dur="200"/>
                                        <p:tgtEl>
                                          <p:spTgt spid="217095"/>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7109"/>
                                        </p:tgtEl>
                                        <p:attrNameLst>
                                          <p:attrName>style.visibility</p:attrName>
                                        </p:attrNameLst>
                                      </p:cBhvr>
                                      <p:to>
                                        <p:strVal val="visible"/>
                                      </p:to>
                                    </p:set>
                                    <p:animEffect transition="in" filter="fade">
                                      <p:cBhvr>
                                        <p:cTn id="15" dur="500"/>
                                        <p:tgtEl>
                                          <p:spTgt spid="217109"/>
                                        </p:tgtEl>
                                      </p:cBhvr>
                                    </p:animEffect>
                                  </p:childTnLst>
                                </p:cTn>
                              </p:par>
                            </p:childTnLst>
                          </p:cTn>
                        </p:par>
                        <p:par>
                          <p:cTn id="16" fill="hold">
                            <p:stCondLst>
                              <p:cond delay="900"/>
                            </p:stCondLst>
                            <p:childTnLst>
                              <p:par>
                                <p:cTn id="17" presetID="26" presetClass="emph" presetSubtype="0" fill="hold" grpId="0" nodeType="afterEffect">
                                  <p:stCondLst>
                                    <p:cond delay="0"/>
                                  </p:stCondLst>
                                  <p:childTnLst>
                                    <p:animEffect transition="out" filter="fade">
                                      <p:cBhvr>
                                        <p:cTn id="18" dur="3000" tmFilter="0, 0; .2, .5; .8, .5; 1, 0"/>
                                        <p:tgtEl>
                                          <p:spTgt spid="217117"/>
                                        </p:tgtEl>
                                      </p:cBhvr>
                                    </p:animEffect>
                                    <p:animScale>
                                      <p:cBhvr>
                                        <p:cTn id="19" dur="1500" autoRev="1" fill="hold"/>
                                        <p:tgtEl>
                                          <p:spTgt spid="217117"/>
                                        </p:tgtEl>
                                      </p:cBhvr>
                                      <p:by x="105000" y="105000"/>
                                    </p:animScale>
                                  </p:childTnLst>
                                </p:cTn>
                              </p:par>
                            </p:childTnLst>
                          </p:cTn>
                        </p:par>
                        <p:par>
                          <p:cTn id="20" fill="hold">
                            <p:stCondLst>
                              <p:cond delay="39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44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5" grpId="0" animBg="1"/>
      <p:bldP spid="217109" grpId="0" animBg="1"/>
      <p:bldP spid="217117" grpId="0" animBg="1"/>
      <p:bldP spid="34" grpId="0" animBg="1"/>
      <p:bldP spid="3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Başlık"/>
          <p:cNvSpPr>
            <a:spLocks noGrp="1"/>
          </p:cNvSpPr>
          <p:nvPr>
            <p:ph type="title"/>
          </p:nvPr>
        </p:nvSpPr>
        <p:spPr/>
        <p:txBody>
          <a:bodyPr/>
          <a:lstStyle/>
          <a:p>
            <a:r>
              <a:rPr lang="tr-TR" sz="4000" smtClean="0">
                <a:solidFill>
                  <a:srgbClr val="990033"/>
                </a:solidFill>
              </a:rPr>
              <a:t>NİCE 2011</a:t>
            </a:r>
          </a:p>
        </p:txBody>
      </p:sp>
      <p:sp>
        <p:nvSpPr>
          <p:cNvPr id="3" name="2 İçerik Yer Tutucusu"/>
          <p:cNvSpPr>
            <a:spLocks noGrp="1"/>
          </p:cNvSpPr>
          <p:nvPr>
            <p:ph sz="quarter" idx="1"/>
          </p:nvPr>
        </p:nvSpPr>
        <p:spPr>
          <a:xfrm>
            <a:off x="214313" y="1600200"/>
            <a:ext cx="8643937" cy="4873625"/>
          </a:xfrm>
        </p:spPr>
        <p:txBody>
          <a:bodyPr rtlCol="0">
            <a:normAutofit fontScale="77500" lnSpcReduction="20000"/>
          </a:bodyPr>
          <a:lstStyle/>
          <a:p>
            <a:pPr marL="274320" indent="-274320" fontAlgn="auto">
              <a:spcAft>
                <a:spcPts val="0"/>
              </a:spcAft>
              <a:buFont typeface="Arial" pitchFamily="34" charset="0"/>
              <a:buNone/>
              <a:defRPr/>
            </a:pPr>
            <a:r>
              <a:rPr lang="tr-TR" b="1" dirty="0" smtClean="0"/>
              <a:t>Kimlere </a:t>
            </a:r>
            <a:r>
              <a:rPr lang="tr-TR" b="1" dirty="0" err="1" smtClean="0"/>
              <a:t>antihipertansif</a:t>
            </a:r>
            <a:r>
              <a:rPr lang="tr-TR" b="1" dirty="0" smtClean="0"/>
              <a:t> tedavi başlayalım ?</a:t>
            </a:r>
          </a:p>
          <a:p>
            <a:pPr marL="274320" indent="-274320" fontAlgn="auto">
              <a:spcAft>
                <a:spcPts val="0"/>
              </a:spcAft>
              <a:buFont typeface="Arial" pitchFamily="34" charset="0"/>
              <a:buNone/>
              <a:defRPr/>
            </a:pPr>
            <a:endParaRPr lang="tr-TR" b="1" dirty="0" smtClean="0"/>
          </a:p>
          <a:p>
            <a:pPr marL="274320" indent="-274320" fontAlgn="auto">
              <a:spcAft>
                <a:spcPts val="0"/>
              </a:spcAft>
              <a:buFont typeface="Wingdings"/>
              <a:buNone/>
              <a:defRPr/>
            </a:pPr>
            <a:r>
              <a:rPr lang="tr-TR" dirty="0" smtClean="0"/>
              <a:t>       1) 80 yaş Evre 1 HT saptadığımız ve 1 veya daha</a:t>
            </a:r>
          </a:p>
          <a:p>
            <a:pPr marL="274320" indent="-274320" fontAlgn="auto">
              <a:spcAft>
                <a:spcPts val="0"/>
              </a:spcAft>
              <a:buFont typeface="Wingdings"/>
              <a:buNone/>
              <a:defRPr/>
            </a:pPr>
            <a:r>
              <a:rPr lang="tr-TR" dirty="0" smtClean="0"/>
              <a:t>           fazla risk faktörüne sahip ;</a:t>
            </a:r>
          </a:p>
          <a:p>
            <a:pPr marL="274320" indent="-274320" fontAlgn="auto">
              <a:spcAft>
                <a:spcPts val="0"/>
              </a:spcAft>
              <a:buFont typeface="Wingdings"/>
              <a:buNone/>
              <a:defRPr/>
            </a:pPr>
            <a:r>
              <a:rPr lang="tr-TR" dirty="0" smtClean="0"/>
              <a:t>           Hedef organ hasarı</a:t>
            </a:r>
          </a:p>
          <a:p>
            <a:pPr marL="274320" indent="-274320" fontAlgn="auto">
              <a:spcAft>
                <a:spcPts val="0"/>
              </a:spcAft>
              <a:buFont typeface="Wingdings"/>
              <a:buNone/>
              <a:defRPr/>
            </a:pPr>
            <a:r>
              <a:rPr lang="tr-TR" dirty="0" smtClean="0"/>
              <a:t>           Bilinen KVH</a:t>
            </a:r>
          </a:p>
          <a:p>
            <a:pPr marL="274320" indent="-274320" fontAlgn="auto">
              <a:spcAft>
                <a:spcPts val="0"/>
              </a:spcAft>
              <a:buFont typeface="Wingdings"/>
              <a:buNone/>
              <a:defRPr/>
            </a:pPr>
            <a:r>
              <a:rPr lang="tr-TR" dirty="0" smtClean="0"/>
              <a:t>           </a:t>
            </a:r>
            <a:r>
              <a:rPr lang="tr-TR" dirty="0" err="1" smtClean="0"/>
              <a:t>Renal</a:t>
            </a:r>
            <a:r>
              <a:rPr lang="tr-TR" dirty="0" smtClean="0"/>
              <a:t> hastalık</a:t>
            </a:r>
          </a:p>
          <a:p>
            <a:pPr marL="274320" indent="-274320" fontAlgn="auto">
              <a:spcAft>
                <a:spcPts val="0"/>
              </a:spcAft>
              <a:buFont typeface="Wingdings"/>
              <a:buNone/>
              <a:defRPr/>
            </a:pPr>
            <a:r>
              <a:rPr lang="tr-TR" dirty="0" smtClean="0"/>
              <a:t>           DM</a:t>
            </a:r>
          </a:p>
          <a:p>
            <a:pPr marL="274320" indent="-274320" fontAlgn="auto">
              <a:spcAft>
                <a:spcPts val="0"/>
              </a:spcAft>
              <a:buFont typeface="Wingdings"/>
              <a:buNone/>
              <a:defRPr/>
            </a:pPr>
            <a:r>
              <a:rPr lang="tr-TR" dirty="0" smtClean="0"/>
              <a:t>           10 yıllık KV risk tahmini %20 ve daha fazla olan </a:t>
            </a:r>
          </a:p>
          <a:p>
            <a:pPr marL="274320" indent="-274320" fontAlgn="auto">
              <a:spcAft>
                <a:spcPts val="0"/>
              </a:spcAft>
              <a:buFont typeface="Wingdings"/>
              <a:buNone/>
              <a:defRPr/>
            </a:pPr>
            <a:endParaRPr lang="tr-TR" dirty="0" smtClean="0"/>
          </a:p>
          <a:p>
            <a:pPr marL="274320" indent="-274320" fontAlgn="auto">
              <a:spcAft>
                <a:spcPts val="0"/>
              </a:spcAft>
              <a:buFont typeface="Wingdings"/>
              <a:buNone/>
              <a:defRPr/>
            </a:pPr>
            <a:r>
              <a:rPr lang="tr-TR" dirty="0" smtClean="0"/>
              <a:t>      2) Hangi yaşta olursa olsun Evre 2 HT olan hastalar</a:t>
            </a:r>
          </a:p>
          <a:p>
            <a:pPr marL="274320" indent="-274320" fontAlgn="auto">
              <a:spcAft>
                <a:spcPts val="0"/>
              </a:spcAft>
              <a:buFont typeface="Wingdings"/>
              <a:buNone/>
              <a:defRPr/>
            </a:pPr>
            <a:r>
              <a:rPr lang="tr-TR" dirty="0" smtClean="0"/>
              <a:t>        </a:t>
            </a:r>
            <a:endParaRPr lang="tr-T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7826" name="Group 2"/>
          <p:cNvGraphicFramePr>
            <a:graphicFrameLocks noGrp="1"/>
          </p:cNvGraphicFramePr>
          <p:nvPr/>
        </p:nvGraphicFramePr>
        <p:xfrm>
          <a:off x="285750" y="1714500"/>
          <a:ext cx="8572500" cy="4510088"/>
        </p:xfrm>
        <a:graphic>
          <a:graphicData uri="http://schemas.openxmlformats.org/drawingml/2006/table">
            <a:tbl>
              <a:tblPr/>
              <a:tblGrid>
                <a:gridCol w="1943100"/>
                <a:gridCol w="3962400"/>
                <a:gridCol w="2667000"/>
              </a:tblGrid>
              <a:tr h="765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990000"/>
                          </a:solidFill>
                          <a:effectLst/>
                          <a:latin typeface="Arial" pitchFamily="34" charset="0"/>
                        </a:rPr>
                        <a:t>Değişiklik</a:t>
                      </a:r>
                      <a:endParaRPr kumimoji="0" lang="en-US" sz="1800" b="1" i="0" u="none" strike="noStrike" cap="none" normalizeH="0" baseline="0" dirty="0" smtClean="0">
                        <a:ln>
                          <a:noFill/>
                        </a:ln>
                        <a:solidFill>
                          <a:srgbClr val="990000"/>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990000"/>
                          </a:solidFill>
                          <a:effectLst/>
                          <a:latin typeface="Arial" pitchFamily="34" charset="0"/>
                        </a:rPr>
                        <a:t>Önerilen</a:t>
                      </a:r>
                      <a:endParaRPr kumimoji="0" lang="en-US" sz="1800" b="1" i="0" u="none" strike="noStrike" cap="none" normalizeH="0" baseline="0" dirty="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990000"/>
                          </a:solidFill>
                          <a:effectLst/>
                          <a:latin typeface="Arial" pitchFamily="34" charset="0"/>
                        </a:rPr>
                        <a:t>Yaklaşık SKB azalması</a:t>
                      </a:r>
                      <a:endParaRPr kumimoji="0" lang="en-US" sz="1800" b="1" i="0" u="none" strike="noStrike" cap="none" normalizeH="0" baseline="0" dirty="0" smtClean="0">
                        <a:ln>
                          <a:noFill/>
                        </a:ln>
                        <a:solidFill>
                          <a:srgbClr val="990000"/>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accent6">
                              <a:lumMod val="75000"/>
                            </a:schemeClr>
                          </a:solidFill>
                          <a:effectLst/>
                          <a:latin typeface="Arial" pitchFamily="34" charset="0"/>
                        </a:rPr>
                        <a:t>Kilo verme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50000"/>
                            </a:schemeClr>
                          </a:solidFill>
                          <a:effectLst/>
                          <a:latin typeface="Arial" pitchFamily="34" charset="0"/>
                        </a:rPr>
                        <a:t>normal </a:t>
                      </a:r>
                      <a:r>
                        <a:rPr kumimoji="0" lang="tr-TR" sz="1800" b="0" i="0" u="none" strike="noStrike" cap="none" normalizeH="0" baseline="0" dirty="0" smtClean="0">
                          <a:ln>
                            <a:noFill/>
                          </a:ln>
                          <a:solidFill>
                            <a:schemeClr val="bg2">
                              <a:lumMod val="50000"/>
                            </a:schemeClr>
                          </a:solidFill>
                          <a:effectLst/>
                          <a:latin typeface="Arial" pitchFamily="34" charset="0"/>
                        </a:rPr>
                        <a:t>vücut ağırlığını sürdür</a:t>
                      </a:r>
                      <a:r>
                        <a:rPr kumimoji="0" lang="en-US" sz="1800" b="0" i="0" u="none" strike="noStrike" cap="none" normalizeH="0" baseline="0" dirty="0" smtClean="0">
                          <a:ln>
                            <a:noFill/>
                          </a:ln>
                          <a:solidFill>
                            <a:schemeClr val="bg2">
                              <a:lumMod val="50000"/>
                            </a:schemeClr>
                          </a:solidFill>
                          <a:effectLst/>
                          <a:latin typeface="Arial" pitchFamily="34" charset="0"/>
                        </a:rPr>
                        <a:t> (BMI=18.5-25)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50000"/>
                            </a:schemeClr>
                          </a:solidFill>
                          <a:effectLst/>
                          <a:latin typeface="Arial" pitchFamily="34" charset="0"/>
                        </a:rPr>
                        <a:t>5-20 mmHg/10 kg </a:t>
                      </a:r>
                      <a:endParaRPr kumimoji="0" lang="tr-TR" sz="1800" b="0" i="0" u="none" strike="noStrike" cap="none" normalizeH="0" baseline="0" dirty="0" smtClean="0">
                        <a:ln>
                          <a:noFill/>
                        </a:ln>
                        <a:solidFill>
                          <a:schemeClr val="bg2">
                            <a:lumMod val="50000"/>
                          </a:schemeClr>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bg2">
                              <a:lumMod val="50000"/>
                            </a:schemeClr>
                          </a:solidFill>
                          <a:effectLst/>
                          <a:latin typeface="Arial" pitchFamily="34" charset="0"/>
                        </a:rPr>
                        <a:t>Kilo verme</a:t>
                      </a:r>
                      <a:endParaRPr kumimoji="0" lang="en-US" sz="1800" b="0" i="0" u="none" strike="noStrike" cap="none" normalizeH="0" baseline="0" dirty="0" smtClean="0">
                        <a:ln>
                          <a:noFill/>
                        </a:ln>
                        <a:solidFill>
                          <a:schemeClr val="bg2">
                            <a:lumMod val="50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747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accent6">
                              <a:lumMod val="75000"/>
                            </a:schemeClr>
                          </a:solidFill>
                          <a:effectLst/>
                          <a:latin typeface="Arial" pitchFamily="34" charset="0"/>
                        </a:rPr>
                        <a:t>Diyet alışkanlığı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50000"/>
                            </a:schemeClr>
                          </a:solidFill>
                          <a:effectLst/>
                          <a:latin typeface="Arial" pitchFamily="34" charset="0"/>
                        </a:rPr>
                        <a:t>D</a:t>
                      </a:r>
                      <a:r>
                        <a:rPr kumimoji="0" lang="tr-TR" sz="1800" b="0" i="0" u="none" strike="noStrike" cap="none" normalizeH="0" baseline="0" dirty="0" smtClean="0">
                          <a:ln>
                            <a:noFill/>
                          </a:ln>
                          <a:solidFill>
                            <a:schemeClr val="bg2">
                              <a:lumMod val="50000"/>
                            </a:schemeClr>
                          </a:solidFill>
                          <a:effectLst/>
                          <a:latin typeface="Arial" pitchFamily="34" charset="0"/>
                        </a:rPr>
                        <a:t>ASH diyeti:  meyve ve sebzeden zengin, yağ içeriği azaltılmış diyet</a:t>
                      </a:r>
                      <a:endParaRPr kumimoji="0" lang="en-US" sz="1800" b="0" i="0" u="none" strike="noStrike" cap="none" normalizeH="0" baseline="0" dirty="0" smtClean="0">
                        <a:ln>
                          <a:noFill/>
                        </a:ln>
                        <a:solidFill>
                          <a:schemeClr val="bg2">
                            <a:lumMod val="50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50000"/>
                            </a:schemeClr>
                          </a:solidFill>
                          <a:effectLst/>
                          <a:latin typeface="Arial" pitchFamily="34" charset="0"/>
                        </a:rPr>
                        <a:t>8-14 mmHg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err="1" smtClean="0">
                          <a:ln>
                            <a:noFill/>
                          </a:ln>
                          <a:solidFill>
                            <a:schemeClr val="accent6">
                              <a:lumMod val="75000"/>
                            </a:schemeClr>
                          </a:solidFill>
                          <a:effectLst/>
                          <a:latin typeface="Arial" pitchFamily="34" charset="0"/>
                        </a:rPr>
                        <a:t>Na</a:t>
                      </a:r>
                      <a:r>
                        <a:rPr kumimoji="0" lang="tr-TR" sz="1800" b="1" i="0" u="none" strike="noStrike" cap="none" normalizeH="0" baseline="0" dirty="0" smtClean="0">
                          <a:ln>
                            <a:noFill/>
                          </a:ln>
                          <a:solidFill>
                            <a:schemeClr val="accent6">
                              <a:lumMod val="75000"/>
                            </a:schemeClr>
                          </a:solidFill>
                          <a:effectLst/>
                          <a:latin typeface="Arial" pitchFamily="34" charset="0"/>
                        </a:rPr>
                        <a:t> kısıtlaması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50000"/>
                            </a:schemeClr>
                          </a:solidFill>
                          <a:effectLst/>
                          <a:latin typeface="Arial" pitchFamily="34" charset="0"/>
                        </a:rPr>
                        <a:t>&lt;2.4 gram</a:t>
                      </a:r>
                      <a:r>
                        <a:rPr kumimoji="0" lang="tr-TR" sz="1800" b="0" i="0" u="none" strike="noStrike" cap="none" normalizeH="0" baseline="0" dirty="0" smtClean="0">
                          <a:ln>
                            <a:noFill/>
                          </a:ln>
                          <a:solidFill>
                            <a:schemeClr val="bg2">
                              <a:lumMod val="50000"/>
                            </a:schemeClr>
                          </a:solidFill>
                          <a:effectLst/>
                          <a:latin typeface="Arial" pitchFamily="34" charset="0"/>
                        </a:rPr>
                        <a:t> </a:t>
                      </a:r>
                      <a:r>
                        <a:rPr kumimoji="0" lang="en-US" sz="1800" b="0" i="0" u="none" strike="noStrike" cap="none" normalizeH="0" baseline="0" dirty="0" smtClean="0">
                          <a:ln>
                            <a:noFill/>
                          </a:ln>
                          <a:solidFill>
                            <a:schemeClr val="bg2">
                              <a:lumMod val="50000"/>
                            </a:schemeClr>
                          </a:solidFill>
                          <a:effectLst/>
                          <a:latin typeface="Arial" pitchFamily="34" charset="0"/>
                        </a:rPr>
                        <a:t>sodium</a:t>
                      </a:r>
                      <a:r>
                        <a:rPr kumimoji="0" lang="tr-TR" sz="1800" b="0" i="0" u="none" strike="noStrike" cap="none" normalizeH="0" baseline="0" dirty="0" smtClean="0">
                          <a:ln>
                            <a:noFill/>
                          </a:ln>
                          <a:solidFill>
                            <a:schemeClr val="bg2">
                              <a:lumMod val="50000"/>
                            </a:schemeClr>
                          </a:solidFill>
                          <a:effectLst/>
                          <a:latin typeface="Arial" pitchFamily="34" charset="0"/>
                        </a:rPr>
                        <a:t> / gün</a:t>
                      </a:r>
                      <a:endParaRPr kumimoji="0" lang="en-US" sz="1800" b="0" i="0" u="none" strike="noStrike" cap="none" normalizeH="0" baseline="0" dirty="0" smtClean="0">
                        <a:ln>
                          <a:noFill/>
                        </a:ln>
                        <a:solidFill>
                          <a:schemeClr val="bg2">
                            <a:lumMod val="50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50000"/>
                            </a:schemeClr>
                          </a:solidFill>
                          <a:effectLst/>
                          <a:latin typeface="Arial" pitchFamily="34" charset="0"/>
                        </a:rPr>
                        <a:t>2-8 mmHg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749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accent6">
                              <a:lumMod val="75000"/>
                            </a:schemeClr>
                          </a:solidFill>
                          <a:effectLst/>
                          <a:latin typeface="Arial" pitchFamily="34" charset="0"/>
                        </a:rPr>
                        <a:t>Fiziksel aktivite</a:t>
                      </a:r>
                      <a:endParaRPr kumimoji="0" lang="en-US" sz="1800" b="1" i="0" u="none" strike="noStrike" cap="none" normalizeH="0" baseline="0" dirty="0" smtClean="0">
                        <a:ln>
                          <a:noFill/>
                        </a:ln>
                        <a:solidFill>
                          <a:schemeClr val="accent6">
                            <a:lumMod val="75000"/>
                          </a:schemeClr>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bg2">
                              <a:lumMod val="50000"/>
                            </a:schemeClr>
                          </a:solidFill>
                          <a:effectLst/>
                          <a:latin typeface="Arial" pitchFamily="34" charset="0"/>
                        </a:rPr>
                        <a:t>Düzenli</a:t>
                      </a:r>
                      <a:r>
                        <a:rPr kumimoji="0" lang="en-US" sz="1800" b="0" i="0" u="none" strike="noStrike" cap="none" normalizeH="0" baseline="0" dirty="0" smtClean="0">
                          <a:ln>
                            <a:noFill/>
                          </a:ln>
                          <a:solidFill>
                            <a:schemeClr val="bg2">
                              <a:lumMod val="50000"/>
                            </a:schemeClr>
                          </a:solidFill>
                          <a:effectLst/>
                          <a:latin typeface="Arial" pitchFamily="34" charset="0"/>
                        </a:rPr>
                        <a:t> aerobic e</a:t>
                      </a:r>
                      <a:r>
                        <a:rPr kumimoji="0" lang="tr-TR" sz="1800" b="0" i="0" u="none" strike="noStrike" cap="none" normalizeH="0" baseline="0" dirty="0" err="1" smtClean="0">
                          <a:ln>
                            <a:noFill/>
                          </a:ln>
                          <a:solidFill>
                            <a:schemeClr val="bg2">
                              <a:lumMod val="50000"/>
                            </a:schemeClr>
                          </a:solidFill>
                          <a:effectLst/>
                          <a:latin typeface="Arial" pitchFamily="34" charset="0"/>
                        </a:rPr>
                        <a:t>gz</a:t>
                      </a:r>
                      <a:r>
                        <a:rPr kumimoji="0" lang="en-US" sz="1800" b="0" i="0" u="none" strike="noStrike" cap="none" normalizeH="0" baseline="0" dirty="0" err="1" smtClean="0">
                          <a:ln>
                            <a:noFill/>
                          </a:ln>
                          <a:solidFill>
                            <a:schemeClr val="bg2">
                              <a:lumMod val="50000"/>
                            </a:schemeClr>
                          </a:solidFill>
                          <a:effectLst/>
                          <a:latin typeface="Arial" pitchFamily="34" charset="0"/>
                        </a:rPr>
                        <a:t>er</a:t>
                      </a:r>
                      <a:r>
                        <a:rPr kumimoji="0" lang="tr-TR" sz="1800" b="0" i="0" u="none" strike="noStrike" cap="none" normalizeH="0" baseline="0" dirty="0" smtClean="0">
                          <a:ln>
                            <a:noFill/>
                          </a:ln>
                          <a:solidFill>
                            <a:schemeClr val="bg2">
                              <a:lumMod val="50000"/>
                            </a:schemeClr>
                          </a:solidFill>
                          <a:effectLst/>
                          <a:latin typeface="Arial" pitchFamily="34" charset="0"/>
                        </a:rPr>
                        <a:t>siz</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bg2">
                              <a:lumMod val="50000"/>
                            </a:schemeClr>
                          </a:solidFill>
                          <a:effectLst/>
                          <a:latin typeface="Arial" pitchFamily="34" charset="0"/>
                        </a:rPr>
                        <a:t>Haftanın çoğu günü en az 30 </a:t>
                      </a:r>
                      <a:r>
                        <a:rPr kumimoji="0" lang="tr-TR" sz="1800" b="0" i="0" u="none" strike="noStrike" cap="none" normalizeH="0" baseline="0" dirty="0" err="1" smtClean="0">
                          <a:ln>
                            <a:noFill/>
                          </a:ln>
                          <a:solidFill>
                            <a:schemeClr val="bg2">
                              <a:lumMod val="50000"/>
                            </a:schemeClr>
                          </a:solidFill>
                          <a:effectLst/>
                          <a:latin typeface="Arial" pitchFamily="34" charset="0"/>
                        </a:rPr>
                        <a:t>dk</a:t>
                      </a:r>
                      <a:endParaRPr kumimoji="0" lang="en-US" sz="1800" b="0" i="0" u="none" strike="noStrike" cap="none" normalizeH="0" baseline="0" dirty="0" smtClean="0">
                        <a:ln>
                          <a:noFill/>
                        </a:ln>
                        <a:solidFill>
                          <a:schemeClr val="bg2">
                            <a:lumMod val="50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50000"/>
                            </a:schemeClr>
                          </a:solidFill>
                          <a:effectLst/>
                          <a:latin typeface="Arial" pitchFamily="34" charset="0"/>
                        </a:rPr>
                        <a:t>4-10 mmHg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749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accent6">
                              <a:lumMod val="75000"/>
                            </a:schemeClr>
                          </a:solidFill>
                          <a:effectLst/>
                          <a:latin typeface="Arial" pitchFamily="34" charset="0"/>
                        </a:rPr>
                        <a:t>Alkol kısıtlaması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bg2">
                              <a:lumMod val="50000"/>
                            </a:schemeClr>
                          </a:solidFill>
                          <a:effectLst/>
                          <a:latin typeface="Arial" pitchFamily="34" charset="0"/>
                        </a:rPr>
                        <a:t>&lt;</a:t>
                      </a:r>
                      <a:r>
                        <a:rPr kumimoji="0" lang="en-US" sz="1800" b="0" i="0" u="none" strike="noStrike" cap="none" normalizeH="0" baseline="0" dirty="0" smtClean="0">
                          <a:ln>
                            <a:noFill/>
                          </a:ln>
                          <a:solidFill>
                            <a:schemeClr val="bg2">
                              <a:lumMod val="50000"/>
                            </a:schemeClr>
                          </a:solidFill>
                          <a:effectLst/>
                          <a:latin typeface="Arial" pitchFamily="34" charset="0"/>
                        </a:rPr>
                        <a:t>2 drink</a:t>
                      </a:r>
                      <a:r>
                        <a:rPr kumimoji="0" lang="tr-TR" sz="1800" b="0" i="0" u="none" strike="noStrike" cap="none" normalizeH="0" baseline="0" dirty="0" smtClean="0">
                          <a:ln>
                            <a:noFill/>
                          </a:ln>
                          <a:solidFill>
                            <a:schemeClr val="bg2">
                              <a:lumMod val="50000"/>
                            </a:schemeClr>
                          </a:solidFill>
                          <a:effectLst/>
                          <a:latin typeface="Arial" pitchFamily="34" charset="0"/>
                        </a:rPr>
                        <a:t> </a:t>
                      </a:r>
                      <a:r>
                        <a:rPr kumimoji="0" lang="en-US" sz="1800" b="0" i="0" u="none" strike="noStrike" cap="none" normalizeH="0" baseline="0" dirty="0" smtClean="0">
                          <a:ln>
                            <a:noFill/>
                          </a:ln>
                          <a:solidFill>
                            <a:schemeClr val="bg2">
                              <a:lumMod val="50000"/>
                            </a:schemeClr>
                          </a:solidFill>
                          <a:effectLst/>
                          <a:latin typeface="Arial" pitchFamily="34" charset="0"/>
                        </a:rPr>
                        <a:t>/</a:t>
                      </a:r>
                      <a:r>
                        <a:rPr kumimoji="0" lang="tr-TR" sz="1800" b="0" i="0" u="none" strike="noStrike" cap="none" normalizeH="0" baseline="0" dirty="0" smtClean="0">
                          <a:ln>
                            <a:noFill/>
                          </a:ln>
                          <a:solidFill>
                            <a:schemeClr val="bg2">
                              <a:lumMod val="50000"/>
                            </a:schemeClr>
                          </a:solidFill>
                          <a:effectLst/>
                          <a:latin typeface="Arial" pitchFamily="34" charset="0"/>
                        </a:rPr>
                        <a:t> gün</a:t>
                      </a:r>
                      <a:r>
                        <a:rPr kumimoji="0" lang="en-US" sz="1800" b="0" i="0" u="none" strike="noStrike" cap="none" normalizeH="0" baseline="0" dirty="0" smtClean="0">
                          <a:ln>
                            <a:noFill/>
                          </a:ln>
                          <a:solidFill>
                            <a:schemeClr val="bg2">
                              <a:lumMod val="50000"/>
                            </a:schemeClr>
                          </a:solidFill>
                          <a:effectLst/>
                          <a:latin typeface="Arial" pitchFamily="34" charset="0"/>
                        </a:rPr>
                        <a:t> </a:t>
                      </a:r>
                      <a:r>
                        <a:rPr kumimoji="0" lang="tr-TR" sz="1800" b="0" i="0" u="none" strike="noStrike" cap="none" normalizeH="0" baseline="0" dirty="0" smtClean="0">
                          <a:ln>
                            <a:noFill/>
                          </a:ln>
                          <a:solidFill>
                            <a:schemeClr val="bg2">
                              <a:lumMod val="50000"/>
                            </a:schemeClr>
                          </a:solidFill>
                          <a:effectLst/>
                          <a:latin typeface="Arial" pitchFamily="34" charset="0"/>
                        </a:rPr>
                        <a:t>erkek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bg2">
                              <a:lumMod val="50000"/>
                            </a:schemeClr>
                          </a:solidFill>
                          <a:effectLst/>
                          <a:latin typeface="Arial" pitchFamily="34" charset="0"/>
                        </a:rPr>
                        <a:t>&lt;</a:t>
                      </a:r>
                      <a:r>
                        <a:rPr kumimoji="0" lang="en-US" sz="1800" b="0" i="0" u="none" strike="noStrike" cap="none" normalizeH="0" baseline="0" dirty="0" smtClean="0">
                          <a:ln>
                            <a:noFill/>
                          </a:ln>
                          <a:solidFill>
                            <a:schemeClr val="bg2">
                              <a:lumMod val="50000"/>
                            </a:schemeClr>
                          </a:solidFill>
                          <a:effectLst/>
                          <a:latin typeface="Arial" pitchFamily="34" charset="0"/>
                        </a:rPr>
                        <a:t>1 drink</a:t>
                      </a:r>
                      <a:r>
                        <a:rPr kumimoji="0" lang="tr-TR" sz="1800" b="0" i="0" u="none" strike="noStrike" cap="none" normalizeH="0" baseline="0" dirty="0" smtClean="0">
                          <a:ln>
                            <a:noFill/>
                          </a:ln>
                          <a:solidFill>
                            <a:schemeClr val="bg2">
                              <a:lumMod val="50000"/>
                            </a:schemeClr>
                          </a:solidFill>
                          <a:effectLst/>
                          <a:latin typeface="Arial" pitchFamily="34" charset="0"/>
                        </a:rPr>
                        <a:t> </a:t>
                      </a:r>
                      <a:r>
                        <a:rPr kumimoji="0" lang="en-US" sz="1800" b="0" i="0" u="none" strike="noStrike" cap="none" normalizeH="0" baseline="0" dirty="0" smtClean="0">
                          <a:ln>
                            <a:noFill/>
                          </a:ln>
                          <a:solidFill>
                            <a:schemeClr val="bg2">
                              <a:lumMod val="50000"/>
                            </a:schemeClr>
                          </a:solidFill>
                          <a:effectLst/>
                          <a:latin typeface="Arial" pitchFamily="34" charset="0"/>
                        </a:rPr>
                        <a:t>/</a:t>
                      </a:r>
                      <a:r>
                        <a:rPr kumimoji="0" lang="tr-TR" sz="1800" b="0" i="0" u="none" strike="noStrike" cap="none" normalizeH="0" baseline="0" dirty="0" smtClean="0">
                          <a:ln>
                            <a:noFill/>
                          </a:ln>
                          <a:solidFill>
                            <a:schemeClr val="bg2">
                              <a:lumMod val="50000"/>
                            </a:schemeClr>
                          </a:solidFill>
                          <a:effectLst/>
                          <a:latin typeface="Arial" pitchFamily="34" charset="0"/>
                        </a:rPr>
                        <a:t> gün  kadın</a:t>
                      </a:r>
                      <a:endParaRPr kumimoji="0" lang="en-US" sz="1800" b="0" i="0" u="none" strike="noStrike" cap="none" normalizeH="0" baseline="0" dirty="0" smtClean="0">
                        <a:ln>
                          <a:noFill/>
                        </a:ln>
                        <a:solidFill>
                          <a:schemeClr val="bg2">
                            <a:lumMod val="50000"/>
                          </a:schemeClr>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50000"/>
                            </a:schemeClr>
                          </a:solidFill>
                          <a:effectLst/>
                          <a:latin typeface="Arial" pitchFamily="34" charset="0"/>
                        </a:rPr>
                        <a:t>2-4 mmHg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
        <p:nvSpPr>
          <p:cNvPr id="73760" name="Text Box 36"/>
          <p:cNvSpPr txBox="1">
            <a:spLocks noChangeArrowheads="1"/>
          </p:cNvSpPr>
          <p:nvPr/>
        </p:nvSpPr>
        <p:spPr bwMode="auto">
          <a:xfrm>
            <a:off x="4214813" y="6357938"/>
            <a:ext cx="4495800" cy="304800"/>
          </a:xfrm>
          <a:prstGeom prst="rect">
            <a:avLst/>
          </a:prstGeom>
          <a:noFill/>
          <a:ln w="9525">
            <a:noFill/>
            <a:miter lim="800000"/>
            <a:headEnd/>
            <a:tailEnd/>
          </a:ln>
        </p:spPr>
        <p:txBody>
          <a:bodyPr anchor="b">
            <a:spAutoFit/>
          </a:bodyPr>
          <a:lstStyle/>
          <a:p>
            <a:pPr>
              <a:spcBef>
                <a:spcPct val="50000"/>
              </a:spcBef>
            </a:pPr>
            <a:r>
              <a:rPr lang="en-US" sz="1400"/>
              <a:t>Chobanian AV et al. </a:t>
            </a:r>
            <a:r>
              <a:rPr lang="en-US" sz="1400" i="1"/>
              <a:t>JAMA</a:t>
            </a:r>
            <a:r>
              <a:rPr lang="en-US" sz="1400"/>
              <a:t> 2003;289:2560-2572</a:t>
            </a:r>
          </a:p>
        </p:txBody>
      </p:sp>
      <p:sp>
        <p:nvSpPr>
          <p:cNvPr id="7" name="Rectangle 42"/>
          <p:cNvSpPr txBox="1">
            <a:spLocks noChangeArrowheads="1"/>
          </p:cNvSpPr>
          <p:nvPr/>
        </p:nvSpPr>
        <p:spPr>
          <a:xfrm>
            <a:off x="428625" y="285750"/>
            <a:ext cx="8229600" cy="1143000"/>
          </a:xfrm>
          <a:prstGeom prst="rect">
            <a:avLst/>
          </a:prstGeom>
        </p:spPr>
        <p:txBody>
          <a:bodyPr/>
          <a:lstStyle/>
          <a:p>
            <a:pPr algn="ctr">
              <a:defRPr/>
            </a:pPr>
            <a:r>
              <a:rPr lang="tr-TR" sz="3200" kern="0">
                <a:solidFill>
                  <a:srgbClr val="990000"/>
                </a:solidFill>
                <a:latin typeface="+mj-lt"/>
                <a:ea typeface="+mj-ea"/>
                <a:cs typeface="+mj-cs"/>
              </a:rPr>
              <a:t>Yaşam Biçimi Değişiklikleri :</a:t>
            </a:r>
            <a:br>
              <a:rPr lang="tr-TR" sz="3200" kern="0">
                <a:solidFill>
                  <a:srgbClr val="990000"/>
                </a:solidFill>
                <a:latin typeface="+mj-lt"/>
                <a:ea typeface="+mj-ea"/>
                <a:cs typeface="+mj-cs"/>
              </a:rPr>
            </a:br>
            <a:r>
              <a:rPr lang="tr-TR" sz="3200" kern="0">
                <a:solidFill>
                  <a:srgbClr val="990000"/>
                </a:solidFill>
                <a:latin typeface="+mj-lt"/>
                <a:ea typeface="+mj-ea"/>
                <a:cs typeface="+mj-cs"/>
              </a:rPr>
              <a:t>				kan basıncına etkileri</a:t>
            </a:r>
            <a:endParaRPr lang="tr-TR" sz="3200" kern="0" dirty="0">
              <a:solidFill>
                <a:srgbClr val="990000"/>
              </a:solidFill>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p:txBody>
          <a:bodyPr/>
          <a:lstStyle/>
          <a:p>
            <a:pPr algn="ctr" eaLnBrk="1" hangingPunct="1">
              <a:buFontTx/>
              <a:buNone/>
            </a:pPr>
            <a:r>
              <a:rPr lang="tr-TR" sz="2800" b="1" dirty="0" smtClean="0"/>
              <a:t>Sağlıklı beslenme</a:t>
            </a:r>
          </a:p>
        </p:txBody>
      </p:sp>
      <p:sp>
        <p:nvSpPr>
          <p:cNvPr id="74755" name="Rectangle 3"/>
          <p:cNvSpPr>
            <a:spLocks noGrp="1" noChangeArrowheads="1"/>
          </p:cNvSpPr>
          <p:nvPr>
            <p:ph type="title"/>
          </p:nvPr>
        </p:nvSpPr>
        <p:spPr>
          <a:xfrm>
            <a:off x="317500" y="417513"/>
            <a:ext cx="8637588" cy="1066800"/>
          </a:xfrm>
          <a:noFill/>
        </p:spPr>
        <p:txBody>
          <a:bodyPr anchor="b">
            <a:spAutoFit/>
          </a:bodyPr>
          <a:lstStyle/>
          <a:p>
            <a:pPr eaLnBrk="1" hangingPunct="1"/>
            <a:r>
              <a:rPr lang="tr-TR" sz="3200" dirty="0" smtClean="0">
                <a:solidFill>
                  <a:srgbClr val="990000"/>
                </a:solidFill>
              </a:rPr>
              <a:t>Yaşam Biçimi Değişiklikleri : </a:t>
            </a:r>
            <a:br>
              <a:rPr lang="tr-TR" sz="3200" dirty="0" smtClean="0">
                <a:solidFill>
                  <a:srgbClr val="990000"/>
                </a:solidFill>
              </a:rPr>
            </a:br>
            <a:r>
              <a:rPr lang="tr-TR" sz="3200" dirty="0" smtClean="0">
                <a:solidFill>
                  <a:srgbClr val="990000"/>
                </a:solidFill>
              </a:rPr>
              <a:t>					    Diyet</a:t>
            </a:r>
          </a:p>
        </p:txBody>
      </p:sp>
      <p:sp>
        <p:nvSpPr>
          <p:cNvPr id="74756" name="AutoShape 4"/>
          <p:cNvSpPr>
            <a:spLocks noChangeArrowheads="1"/>
          </p:cNvSpPr>
          <p:nvPr/>
        </p:nvSpPr>
        <p:spPr bwMode="auto">
          <a:xfrm>
            <a:off x="1371600" y="2667000"/>
            <a:ext cx="6338888" cy="777875"/>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r>
              <a:rPr lang="tr-TR" sz="2000" b="1" dirty="0">
                <a:solidFill>
                  <a:srgbClr val="333333"/>
                </a:solidFill>
              </a:rPr>
              <a:t>Bol taze meyve ve sebze</a:t>
            </a:r>
          </a:p>
          <a:p>
            <a:r>
              <a:rPr lang="tr-TR" sz="2000" b="1" dirty="0">
                <a:solidFill>
                  <a:srgbClr val="333333"/>
                </a:solidFill>
              </a:rPr>
              <a:t>Düşük yağlı hayvansal ürünler</a:t>
            </a:r>
          </a:p>
        </p:txBody>
      </p:sp>
      <p:sp>
        <p:nvSpPr>
          <p:cNvPr id="74757" name="AutoShape 5"/>
          <p:cNvSpPr>
            <a:spLocks noChangeArrowheads="1"/>
          </p:cNvSpPr>
          <p:nvPr/>
        </p:nvSpPr>
        <p:spPr bwMode="auto">
          <a:xfrm>
            <a:off x="1371600" y="4495800"/>
            <a:ext cx="6340475" cy="441325"/>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r>
              <a:rPr lang="tr-TR" sz="2000" b="1" dirty="0">
                <a:solidFill>
                  <a:srgbClr val="333333"/>
                </a:solidFill>
              </a:rPr>
              <a:t>Günlük potasyum 80 </a:t>
            </a:r>
            <a:r>
              <a:rPr lang="tr-TR" sz="2000" b="1" dirty="0" err="1">
                <a:solidFill>
                  <a:srgbClr val="333333"/>
                </a:solidFill>
              </a:rPr>
              <a:t>mmol</a:t>
            </a:r>
            <a:r>
              <a:rPr lang="tr-TR" sz="2000" b="1" dirty="0">
                <a:solidFill>
                  <a:srgbClr val="333333"/>
                </a:solidFill>
              </a:rPr>
              <a:t>/l üzerinde olmalı</a:t>
            </a:r>
          </a:p>
        </p:txBody>
      </p:sp>
      <p:sp>
        <p:nvSpPr>
          <p:cNvPr id="74758" name="AutoShape 6"/>
          <p:cNvSpPr>
            <a:spLocks noChangeArrowheads="1"/>
          </p:cNvSpPr>
          <p:nvPr/>
        </p:nvSpPr>
        <p:spPr bwMode="auto">
          <a:xfrm>
            <a:off x="1371600" y="3733800"/>
            <a:ext cx="6340475" cy="441325"/>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r>
              <a:rPr lang="tr-TR" sz="2000" b="1">
                <a:solidFill>
                  <a:srgbClr val="333333"/>
                </a:solidFill>
              </a:rPr>
              <a:t>Günlük Sodyum alımı 100 mmol/l geçmemelidir</a:t>
            </a:r>
            <a:r>
              <a:rPr lang="tr-TR" sz="2000" b="1">
                <a:solidFill>
                  <a:schemeClr val="bg1"/>
                </a:solidFill>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5"/>
          <p:cNvSpPr>
            <a:spLocks noGrp="1" noChangeArrowheads="1"/>
          </p:cNvSpPr>
          <p:nvPr>
            <p:ph type="title"/>
          </p:nvPr>
        </p:nvSpPr>
        <p:spPr>
          <a:xfrm>
            <a:off x="381000" y="228600"/>
            <a:ext cx="8534400" cy="762000"/>
          </a:xfrm>
        </p:spPr>
        <p:txBody>
          <a:bodyPr/>
          <a:lstStyle/>
          <a:p>
            <a:r>
              <a:rPr lang="tr-TR" smtClean="0">
                <a:solidFill>
                  <a:srgbClr val="990000"/>
                </a:solidFill>
              </a:rPr>
              <a:t>Günlük tuz alımı önerileri</a:t>
            </a:r>
            <a:endParaRPr lang="en-US" smtClean="0">
              <a:solidFill>
                <a:srgbClr val="990000"/>
              </a:solidFill>
            </a:endParaRPr>
          </a:p>
        </p:txBody>
      </p:sp>
      <p:sp>
        <p:nvSpPr>
          <p:cNvPr id="20482" name="Rectangle 3"/>
          <p:cNvSpPr>
            <a:spLocks noGrp="1" noChangeArrowheads="1"/>
          </p:cNvSpPr>
          <p:nvPr>
            <p:ph type="body" idx="4294967295"/>
          </p:nvPr>
        </p:nvSpPr>
        <p:spPr>
          <a:xfrm>
            <a:off x="5500688" y="2000250"/>
            <a:ext cx="3438525" cy="1857375"/>
          </a:xfrm>
        </p:spPr>
        <p:txBody>
          <a:bodyPr/>
          <a:lstStyle/>
          <a:p>
            <a:pPr>
              <a:buFontTx/>
              <a:buNone/>
              <a:defRPr/>
            </a:pPr>
            <a:r>
              <a:rPr lang="en-US" sz="1800" b="1" dirty="0" smtClean="0">
                <a:solidFill>
                  <a:schemeClr val="bg2">
                    <a:lumMod val="50000"/>
                  </a:schemeClr>
                </a:solidFill>
              </a:rPr>
              <a:t>2,300 mg sod</a:t>
            </a:r>
            <a:r>
              <a:rPr lang="tr-TR" sz="1800" b="1" dirty="0" smtClean="0">
                <a:solidFill>
                  <a:schemeClr val="bg2">
                    <a:lumMod val="50000"/>
                  </a:schemeClr>
                </a:solidFill>
              </a:rPr>
              <a:t>y</a:t>
            </a:r>
            <a:r>
              <a:rPr lang="en-US" sz="1800" b="1" dirty="0" smtClean="0">
                <a:solidFill>
                  <a:schemeClr val="bg2">
                    <a:lumMod val="50000"/>
                  </a:schemeClr>
                </a:solidFill>
              </a:rPr>
              <a:t>um (Na) </a:t>
            </a:r>
          </a:p>
          <a:p>
            <a:pPr lvl="1">
              <a:buFontTx/>
              <a:buNone/>
              <a:defRPr/>
            </a:pPr>
            <a:r>
              <a:rPr lang="en-US" sz="1800" b="1" dirty="0" smtClean="0">
                <a:solidFill>
                  <a:schemeClr val="bg2">
                    <a:lumMod val="50000"/>
                  </a:schemeClr>
                </a:solidFill>
              </a:rPr>
              <a:t>= 100 </a:t>
            </a:r>
            <a:r>
              <a:rPr lang="en-US" sz="1800" b="1" dirty="0" err="1" smtClean="0">
                <a:solidFill>
                  <a:schemeClr val="bg2">
                    <a:lumMod val="50000"/>
                  </a:schemeClr>
                </a:solidFill>
              </a:rPr>
              <a:t>mmol</a:t>
            </a:r>
            <a:r>
              <a:rPr lang="en-US" sz="1800" b="1" dirty="0" smtClean="0">
                <a:solidFill>
                  <a:schemeClr val="bg2">
                    <a:lumMod val="50000"/>
                  </a:schemeClr>
                </a:solidFill>
              </a:rPr>
              <a:t> sodium (Na)</a:t>
            </a:r>
          </a:p>
          <a:p>
            <a:pPr lvl="1">
              <a:buFontTx/>
              <a:buNone/>
              <a:defRPr/>
            </a:pPr>
            <a:r>
              <a:rPr lang="en-US" sz="1800" b="1" dirty="0" smtClean="0">
                <a:solidFill>
                  <a:schemeClr val="bg2">
                    <a:lumMod val="50000"/>
                  </a:schemeClr>
                </a:solidFill>
              </a:rPr>
              <a:t>= </a:t>
            </a:r>
            <a:r>
              <a:rPr lang="tr-TR" sz="1800" b="1" dirty="0" smtClean="0">
                <a:solidFill>
                  <a:schemeClr val="bg2">
                    <a:lumMod val="50000"/>
                  </a:schemeClr>
                </a:solidFill>
              </a:rPr>
              <a:t> </a:t>
            </a:r>
            <a:r>
              <a:rPr lang="en-US" sz="1800" b="1" dirty="0" smtClean="0">
                <a:solidFill>
                  <a:schemeClr val="bg2">
                    <a:lumMod val="50000"/>
                  </a:schemeClr>
                </a:solidFill>
              </a:rPr>
              <a:t>5.8 g </a:t>
            </a:r>
            <a:r>
              <a:rPr lang="tr-TR" sz="1800" b="1" dirty="0" smtClean="0">
                <a:solidFill>
                  <a:schemeClr val="bg2">
                    <a:lumMod val="50000"/>
                  </a:schemeClr>
                </a:solidFill>
              </a:rPr>
              <a:t>tuz</a:t>
            </a:r>
            <a:r>
              <a:rPr lang="en-US" sz="1800" b="1" dirty="0" smtClean="0">
                <a:solidFill>
                  <a:schemeClr val="bg2">
                    <a:lumMod val="50000"/>
                  </a:schemeClr>
                </a:solidFill>
              </a:rPr>
              <a:t> (</a:t>
            </a:r>
            <a:r>
              <a:rPr lang="en-US" sz="1800" b="1" dirty="0" err="1" smtClean="0">
                <a:solidFill>
                  <a:schemeClr val="bg2">
                    <a:lumMod val="50000"/>
                  </a:schemeClr>
                </a:solidFill>
              </a:rPr>
              <a:t>NaCl</a:t>
            </a:r>
            <a:r>
              <a:rPr lang="en-US" sz="1800" b="1" dirty="0" smtClean="0">
                <a:solidFill>
                  <a:schemeClr val="bg2">
                    <a:lumMod val="50000"/>
                  </a:schemeClr>
                </a:solidFill>
              </a:rPr>
              <a:t>)</a:t>
            </a:r>
          </a:p>
          <a:p>
            <a:pPr lvl="1">
              <a:buFontTx/>
              <a:buNone/>
              <a:defRPr/>
            </a:pPr>
            <a:r>
              <a:rPr lang="en-US" sz="1800" b="1" dirty="0" smtClean="0">
                <a:solidFill>
                  <a:schemeClr val="bg2">
                    <a:lumMod val="50000"/>
                  </a:schemeClr>
                </a:solidFill>
              </a:rPr>
              <a:t>= </a:t>
            </a:r>
            <a:r>
              <a:rPr lang="tr-TR" sz="1800" b="1" dirty="0" smtClean="0">
                <a:solidFill>
                  <a:schemeClr val="bg2">
                    <a:lumMod val="50000"/>
                  </a:schemeClr>
                </a:solidFill>
              </a:rPr>
              <a:t> 1 tatlı kaşığı masa tuzu</a:t>
            </a:r>
            <a:r>
              <a:rPr lang="en-US" sz="1800" b="1" dirty="0" smtClean="0">
                <a:solidFill>
                  <a:schemeClr val="bg2">
                    <a:lumMod val="50000"/>
                  </a:schemeClr>
                </a:solidFill>
              </a:rPr>
              <a:t> </a:t>
            </a:r>
            <a:r>
              <a:rPr lang="en-US" sz="1800" dirty="0" smtClean="0">
                <a:solidFill>
                  <a:schemeClr val="bg2">
                    <a:lumMod val="50000"/>
                  </a:schemeClr>
                </a:solidFill>
              </a:rPr>
              <a:t/>
            </a:r>
            <a:br>
              <a:rPr lang="en-US" sz="1800" dirty="0" smtClean="0">
                <a:solidFill>
                  <a:schemeClr val="bg2">
                    <a:lumMod val="50000"/>
                  </a:schemeClr>
                </a:solidFill>
              </a:rPr>
            </a:br>
            <a:endParaRPr lang="en-US" sz="1600" dirty="0" smtClean="0">
              <a:solidFill>
                <a:schemeClr val="bg2">
                  <a:lumMod val="50000"/>
                </a:schemeClr>
              </a:solidFill>
            </a:endParaRPr>
          </a:p>
        </p:txBody>
      </p:sp>
      <p:sp>
        <p:nvSpPr>
          <p:cNvPr id="964613" name="Rectangle 5"/>
          <p:cNvSpPr>
            <a:spLocks/>
          </p:cNvSpPr>
          <p:nvPr/>
        </p:nvSpPr>
        <p:spPr bwMode="auto">
          <a:xfrm>
            <a:off x="533400" y="5197475"/>
            <a:ext cx="5410200" cy="708025"/>
          </a:xfrm>
          <a:prstGeom prst="rect">
            <a:avLst/>
          </a:prstGeom>
          <a:solidFill>
            <a:srgbClr val="E6E6E6"/>
          </a:solidFill>
          <a:ln w="9525">
            <a:noFill/>
            <a:miter lim="800000"/>
            <a:headEnd/>
            <a:tailEnd/>
          </a:ln>
        </p:spPr>
        <p:txBody>
          <a:bodyPr lIns="0" tIns="0" rIns="40639" bIns="0"/>
          <a:lstStyle/>
          <a:p>
            <a:pPr marL="174625" indent="-174625">
              <a:spcBef>
                <a:spcPts val="738"/>
              </a:spcBef>
              <a:buFontTx/>
              <a:buChar char="•"/>
            </a:pPr>
            <a:r>
              <a:rPr lang="en-US" sz="1600" b="1">
                <a:solidFill>
                  <a:srgbClr val="000000"/>
                </a:solidFill>
                <a:cs typeface="Arial" pitchFamily="34" charset="0"/>
                <a:sym typeface="Verdana" pitchFamily="34" charset="0"/>
              </a:rPr>
              <a:t>80% of average sodium intake is in processed foods</a:t>
            </a:r>
          </a:p>
          <a:p>
            <a:pPr marL="174625" indent="-174625">
              <a:spcBef>
                <a:spcPts val="738"/>
              </a:spcBef>
              <a:buFontTx/>
              <a:buChar char="•"/>
            </a:pPr>
            <a:r>
              <a:rPr lang="en-US" sz="1600" b="1">
                <a:solidFill>
                  <a:srgbClr val="000000"/>
                </a:solidFill>
                <a:cs typeface="Arial" pitchFamily="34" charset="0"/>
                <a:sym typeface="Verdana" pitchFamily="34" charset="0"/>
              </a:rPr>
              <a:t>Only 10% is added at the table or in cooking</a:t>
            </a:r>
          </a:p>
        </p:txBody>
      </p:sp>
      <p:graphicFrame>
        <p:nvGraphicFramePr>
          <p:cNvPr id="239662" name="Group 46"/>
          <p:cNvGraphicFramePr>
            <a:graphicFrameLocks noGrp="1"/>
          </p:cNvGraphicFramePr>
          <p:nvPr/>
        </p:nvGraphicFramePr>
        <p:xfrm>
          <a:off x="1214438" y="1785938"/>
          <a:ext cx="4162424" cy="2805523"/>
        </p:xfrm>
        <a:graphic>
          <a:graphicData uri="http://schemas.openxmlformats.org/drawingml/2006/table">
            <a:tbl>
              <a:tblPr/>
              <a:tblGrid>
                <a:gridCol w="1338792"/>
                <a:gridCol w="1411816"/>
                <a:gridCol w="1411816"/>
              </a:tblGrid>
              <a:tr h="10670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ea typeface="MS PGothic" pitchFamily="34" charset="-128"/>
                        </a:rPr>
                        <a:t>Yaş</a:t>
                      </a:r>
                      <a:endParaRPr kumimoji="0" lang="en-US" sz="2000" b="1" i="0" u="none" strike="noStrike" cap="none" normalizeH="0" baseline="0" dirty="0" smtClean="0">
                        <a:ln>
                          <a:noFill/>
                        </a:ln>
                        <a:solidFill>
                          <a:schemeClr val="tx1"/>
                        </a:solidFill>
                        <a:effectLst/>
                        <a:latin typeface="Arial" charset="0"/>
                        <a:ea typeface="MS PGothic" pitchFamily="34" charset="-128"/>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ea typeface="MS PGothic" pitchFamily="34" charset="-128"/>
                        </a:rPr>
                        <a:t>Uygun tüketim</a:t>
                      </a:r>
                      <a:endParaRPr kumimoji="0" lang="en-US" sz="2000" b="1" i="0" u="none" strike="noStrike" cap="none" normalizeH="0" baseline="0" dirty="0" smtClean="0">
                        <a:ln>
                          <a:noFill/>
                        </a:ln>
                        <a:solidFill>
                          <a:schemeClr val="tx1"/>
                        </a:solidFill>
                        <a:effectLst/>
                        <a:latin typeface="Arial"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(mg)</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ea typeface="MS PGothic" pitchFamily="34" charset="-128"/>
                        </a:rPr>
                        <a:t>Üst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tx1"/>
                          </a:solidFill>
                          <a:effectLst/>
                          <a:latin typeface="Arial" charset="0"/>
                          <a:ea typeface="MS PGothic" pitchFamily="34" charset="-128"/>
                        </a:rPr>
                        <a:t>limit</a:t>
                      </a:r>
                      <a:endParaRPr kumimoji="0" lang="en-US" sz="2000" b="1" i="0" u="none" strike="noStrike" cap="none" normalizeH="0" baseline="0" dirty="0" smtClean="0">
                        <a:ln>
                          <a:noFill/>
                        </a:ln>
                        <a:solidFill>
                          <a:schemeClr val="tx1"/>
                        </a:solidFill>
                        <a:effectLst/>
                        <a:latin typeface="Arial" charset="0"/>
                        <a:ea typeface="MS PGothic"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(mg)</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8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19</a:t>
                      </a:r>
                      <a:r>
                        <a:rPr kumimoji="0" lang="tr-TR" sz="2000" b="1" i="0" u="none" strike="noStrike" cap="none" normalizeH="0" baseline="0" dirty="0" smtClean="0">
                          <a:ln>
                            <a:noFill/>
                          </a:ln>
                          <a:solidFill>
                            <a:schemeClr val="tx1"/>
                          </a:solidFill>
                          <a:effectLst/>
                          <a:latin typeface="Arial" charset="0"/>
                          <a:ea typeface="MS PGothic" pitchFamily="34" charset="-128"/>
                        </a:rPr>
                        <a:t> </a:t>
                      </a:r>
                      <a:r>
                        <a:rPr kumimoji="0" lang="en-US" sz="2000" b="1" i="0" u="none" strike="noStrike" cap="none" normalizeH="0" baseline="0" dirty="0" smtClean="0">
                          <a:ln>
                            <a:noFill/>
                          </a:ln>
                          <a:solidFill>
                            <a:schemeClr val="tx1"/>
                          </a:solidFill>
                          <a:effectLst/>
                          <a:latin typeface="Arial" charset="0"/>
                          <a:ea typeface="MS PGothic" pitchFamily="34" charset="-128"/>
                        </a:rPr>
                        <a:t>-</a:t>
                      </a:r>
                      <a:r>
                        <a:rPr kumimoji="0" lang="tr-TR" sz="2000" b="1" i="0" u="none" strike="noStrike" cap="none" normalizeH="0" baseline="0" dirty="0" smtClean="0">
                          <a:ln>
                            <a:noFill/>
                          </a:ln>
                          <a:solidFill>
                            <a:schemeClr val="tx1"/>
                          </a:solidFill>
                          <a:effectLst/>
                          <a:latin typeface="Arial" charset="0"/>
                          <a:ea typeface="MS PGothic" pitchFamily="34" charset="-128"/>
                        </a:rPr>
                        <a:t> </a:t>
                      </a:r>
                      <a:r>
                        <a:rPr kumimoji="0" lang="en-US" sz="2000" b="1" i="0" u="none" strike="noStrike" cap="none" normalizeH="0" baseline="0" dirty="0" smtClean="0">
                          <a:ln>
                            <a:noFill/>
                          </a:ln>
                          <a:solidFill>
                            <a:schemeClr val="tx1"/>
                          </a:solidFill>
                          <a:effectLst/>
                          <a:latin typeface="Arial" charset="0"/>
                          <a:ea typeface="MS PGothic" pitchFamily="34" charset="-128"/>
                        </a:rPr>
                        <a:t>50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MS PGothic" pitchFamily="34" charset="-128"/>
                        </a:rPr>
                        <a:t>1500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2300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487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51</a:t>
                      </a:r>
                      <a:r>
                        <a:rPr kumimoji="0" lang="tr-TR" sz="2000" b="1" i="0" u="none" strike="noStrike" cap="none" normalizeH="0" baseline="0" dirty="0" smtClean="0">
                          <a:ln>
                            <a:noFill/>
                          </a:ln>
                          <a:solidFill>
                            <a:schemeClr val="tx1"/>
                          </a:solidFill>
                          <a:effectLst/>
                          <a:latin typeface="Arial" charset="0"/>
                          <a:ea typeface="MS PGothic" pitchFamily="34" charset="-128"/>
                        </a:rPr>
                        <a:t> </a:t>
                      </a:r>
                      <a:r>
                        <a:rPr kumimoji="0" lang="en-US" sz="2000" b="1" i="0" u="none" strike="noStrike" cap="none" normalizeH="0" baseline="0" dirty="0" smtClean="0">
                          <a:ln>
                            <a:noFill/>
                          </a:ln>
                          <a:solidFill>
                            <a:schemeClr val="tx1"/>
                          </a:solidFill>
                          <a:effectLst/>
                          <a:latin typeface="Arial" charset="0"/>
                          <a:ea typeface="MS PGothic" pitchFamily="34" charset="-128"/>
                        </a:rPr>
                        <a:t>-</a:t>
                      </a:r>
                      <a:r>
                        <a:rPr kumimoji="0" lang="tr-TR" sz="2000" b="1" i="0" u="none" strike="noStrike" cap="none" normalizeH="0" baseline="0" dirty="0" smtClean="0">
                          <a:ln>
                            <a:noFill/>
                          </a:ln>
                          <a:solidFill>
                            <a:schemeClr val="tx1"/>
                          </a:solidFill>
                          <a:effectLst/>
                          <a:latin typeface="Arial" charset="0"/>
                          <a:ea typeface="MS PGothic" pitchFamily="34" charset="-128"/>
                        </a:rPr>
                        <a:t> </a:t>
                      </a:r>
                      <a:r>
                        <a:rPr kumimoji="0" lang="en-US" sz="2000" b="1" i="0" u="none" strike="noStrike" cap="none" normalizeH="0" baseline="0" dirty="0" smtClean="0">
                          <a:ln>
                            <a:noFill/>
                          </a:ln>
                          <a:solidFill>
                            <a:schemeClr val="tx1"/>
                          </a:solidFill>
                          <a:effectLst/>
                          <a:latin typeface="Arial" charset="0"/>
                          <a:ea typeface="MS PGothic" pitchFamily="34" charset="-128"/>
                        </a:rPr>
                        <a:t>70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1300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2300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701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71 </a:t>
                      </a:r>
                      <a:r>
                        <a:rPr kumimoji="0" lang="tr-TR" sz="2000" b="1" i="0" u="none" strike="noStrike" cap="none" normalizeH="0" baseline="0" dirty="0" smtClean="0">
                          <a:ln>
                            <a:noFill/>
                          </a:ln>
                          <a:solidFill>
                            <a:schemeClr val="tx1"/>
                          </a:solidFill>
                          <a:effectLst/>
                          <a:latin typeface="Arial" charset="0"/>
                          <a:ea typeface="MS PGothic" pitchFamily="34" charset="-128"/>
                        </a:rPr>
                        <a:t>yaş ve üstü</a:t>
                      </a:r>
                      <a:endParaRPr kumimoji="0" lang="en-US" sz="2000" b="1" i="0" u="none" strike="noStrike" cap="none" normalizeH="0" baseline="0" dirty="0" smtClean="0">
                        <a:ln>
                          <a:noFill/>
                        </a:ln>
                        <a:solidFill>
                          <a:schemeClr val="tx1"/>
                        </a:solidFill>
                        <a:effectLst/>
                        <a:latin typeface="Arial" charset="0"/>
                        <a:ea typeface="MS PGothic" pitchFamily="34" charset="-128"/>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MS PGothic" pitchFamily="34" charset="-128"/>
                        </a:rPr>
                        <a:t>1200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MS PGothic" pitchFamily="34" charset="-128"/>
                        </a:rPr>
                        <a:t>2300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75803" name="Text Box 45"/>
          <p:cNvSpPr txBox="1">
            <a:spLocks noChangeArrowheads="1"/>
          </p:cNvSpPr>
          <p:nvPr/>
        </p:nvSpPr>
        <p:spPr bwMode="auto">
          <a:xfrm>
            <a:off x="7046913" y="5740400"/>
            <a:ext cx="1811337" cy="260350"/>
          </a:xfrm>
          <a:prstGeom prst="rect">
            <a:avLst/>
          </a:prstGeom>
          <a:noFill/>
          <a:ln w="9525">
            <a:noFill/>
            <a:miter lim="800000"/>
            <a:headEnd/>
            <a:tailEnd/>
          </a:ln>
        </p:spPr>
        <p:txBody>
          <a:bodyPr wrap="none">
            <a:spAutoFit/>
          </a:bodyPr>
          <a:lstStyle/>
          <a:p>
            <a:pPr marL="114300" indent="-114300" algn="r"/>
            <a:r>
              <a:rPr lang="en-US" sz="1100" dirty="0">
                <a:solidFill>
                  <a:srgbClr val="000000"/>
                </a:solidFill>
              </a:rPr>
              <a:t>Institute of Medicine, 2003</a:t>
            </a:r>
          </a:p>
        </p:txBody>
      </p:sp>
      <p:pic>
        <p:nvPicPr>
          <p:cNvPr id="75804" name="Picture 2" descr="http://www.parkdukkan.com/images/urunler/resim-1018.jpg"/>
          <p:cNvPicPr>
            <a:picLocks noChangeAspect="1" noChangeArrowheads="1"/>
          </p:cNvPicPr>
          <p:nvPr/>
        </p:nvPicPr>
        <p:blipFill>
          <a:blip r:embed="rId3" cstate="print"/>
          <a:srcRect/>
          <a:stretch>
            <a:fillRect/>
          </a:stretch>
        </p:blipFill>
        <p:spPr bwMode="auto">
          <a:xfrm>
            <a:off x="5929313" y="3786188"/>
            <a:ext cx="2928937" cy="1643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4613"/>
                                        </p:tgtEl>
                                        <p:attrNameLst>
                                          <p:attrName>style.visibility</p:attrName>
                                        </p:attrNameLst>
                                      </p:cBhvr>
                                      <p:to>
                                        <p:strVal val="visible"/>
                                      </p:to>
                                    </p:set>
                                    <p:anim calcmode="lin" valueType="num">
                                      <p:cBhvr>
                                        <p:cTn id="7" dur="500" fill="hold"/>
                                        <p:tgtEl>
                                          <p:spTgt spid="964613"/>
                                        </p:tgtEl>
                                        <p:attrNameLst>
                                          <p:attrName>ppt_w</p:attrName>
                                        </p:attrNameLst>
                                      </p:cBhvr>
                                      <p:tavLst>
                                        <p:tav tm="0">
                                          <p:val>
                                            <p:fltVal val="0"/>
                                          </p:val>
                                        </p:tav>
                                        <p:tav tm="100000">
                                          <p:val>
                                            <p:strVal val="#ppt_w"/>
                                          </p:val>
                                        </p:tav>
                                      </p:tavLst>
                                    </p:anim>
                                    <p:anim calcmode="lin" valueType="num">
                                      <p:cBhvr>
                                        <p:cTn id="8" dur="500" fill="hold"/>
                                        <p:tgtEl>
                                          <p:spTgt spid="9646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tr-TR" smtClean="0">
                <a:cs typeface="Arial" pitchFamily="34" charset="0"/>
              </a:rPr>
              <a:t>Diyetteki Tuz Kaynakları</a:t>
            </a:r>
          </a:p>
        </p:txBody>
      </p:sp>
      <p:graphicFrame>
        <p:nvGraphicFramePr>
          <p:cNvPr id="4" name="Group 32"/>
          <p:cNvGraphicFramePr>
            <a:graphicFrameLocks noGrp="1"/>
          </p:cNvGraphicFramePr>
          <p:nvPr>
            <p:ph idx="1"/>
          </p:nvPr>
        </p:nvGraphicFramePr>
        <p:xfrm>
          <a:off x="2122488" y="1557338"/>
          <a:ext cx="4899025" cy="4247421"/>
        </p:xfrm>
        <a:graphic>
          <a:graphicData uri="http://schemas.openxmlformats.org/drawingml/2006/table">
            <a:tbl>
              <a:tblPr/>
              <a:tblGrid>
                <a:gridCol w="2973371"/>
                <a:gridCol w="1121904"/>
                <a:gridCol w="803750"/>
              </a:tblGrid>
              <a:tr h="631077">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400" b="1" i="0" u="none" strike="noStrike" cap="none" normalizeH="0" baseline="0" dirty="0" smtClean="0">
                        <a:ln>
                          <a:noFill/>
                        </a:ln>
                        <a:solidFill>
                          <a:schemeClr val="bg1"/>
                        </a:solidFill>
                        <a:effectLst/>
                        <a:latin typeface="Arial" charset="0"/>
                        <a:cs typeface="Times New Roman" pitchFamily="18" charset="0"/>
                      </a:endParaRPr>
                    </a:p>
                  </a:txBody>
                  <a:tcPr marL="52436" marR="52436" marT="0" marB="0" anchor="b"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cs typeface="Times New Roman" pitchFamily="18" charset="0"/>
                        </a:rPr>
                        <a:t>Ortalama</a:t>
                      </a:r>
                    </a:p>
                  </a:txBody>
                  <a:tcPr marL="52436" marR="52436" marT="0" marB="0" anchor="b"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Arial" charset="0"/>
                          <a:cs typeface="Arial" charset="0"/>
                        </a:rPr>
                        <a:t>SD</a:t>
                      </a:r>
                    </a:p>
                  </a:txBody>
                  <a:tcPr marL="52436" marR="52436" marT="0" marB="0" anchor="b"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solidFill>
                      <a:schemeClr val="accent2"/>
                    </a:solidFill>
                  </a:tcPr>
                </a:tc>
              </a:tr>
              <a:tr h="4144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mj-lt"/>
                          <a:cs typeface="Arial" charset="0"/>
                        </a:rPr>
                        <a:t>24h idrarda sodyum (gr)</a:t>
                      </a:r>
                      <a:endParaRPr kumimoji="0" lang="tr-TR" sz="2000" b="1" i="0" u="none" strike="noStrike" cap="none" normalizeH="0" baseline="0" dirty="0" smtClean="0">
                        <a:ln>
                          <a:noFill/>
                        </a:ln>
                        <a:solidFill>
                          <a:schemeClr val="tx1"/>
                        </a:solidFill>
                        <a:effectLst/>
                        <a:latin typeface="+mj-lt"/>
                        <a:cs typeface="Times New Roman" pitchFamily="18" charset="0"/>
                      </a:endParaRPr>
                    </a:p>
                  </a:txBody>
                  <a:tcPr marL="60956" marR="60956"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mj-lt"/>
                          <a:ea typeface="Calibri" pitchFamily="34" charset="0"/>
                          <a:cs typeface="Times New Roman" pitchFamily="18" charset="0"/>
                        </a:rPr>
                        <a:t>14,77</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mj-lt"/>
                          <a:ea typeface="Calibri" pitchFamily="34" charset="0"/>
                          <a:cs typeface="Times New Roman" pitchFamily="18" charset="0"/>
                        </a:rPr>
                        <a:t>5,62</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r>
              <a:tr h="4164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mj-lt"/>
                          <a:cs typeface="Arial" charset="0"/>
                        </a:rPr>
                        <a:t>Sodyum Öykü (gr)</a:t>
                      </a:r>
                    </a:p>
                  </a:txBody>
                  <a:tcPr marL="60956" marR="60956"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mj-lt"/>
                          <a:ea typeface="Calibri" pitchFamily="34" charset="0"/>
                          <a:cs typeface="Times New Roman" pitchFamily="18" charset="0"/>
                        </a:rPr>
                        <a:t>11,92</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mj-lt"/>
                          <a:ea typeface="Calibri" pitchFamily="34" charset="0"/>
                          <a:cs typeface="Times New Roman" pitchFamily="18" charset="0"/>
                        </a:rPr>
                        <a:t>4,88</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r>
              <a:tr h="416472">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mj-lt"/>
                          <a:cs typeface="Arial" charset="0"/>
                        </a:rPr>
                        <a:t>Yemek Tuz</a:t>
                      </a:r>
                    </a:p>
                  </a:txBody>
                  <a:tcPr marL="60956" marR="60956"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mj-lt"/>
                          <a:ea typeface="Calibri" pitchFamily="34" charset="0"/>
                          <a:cs typeface="Times New Roman" pitchFamily="18" charset="0"/>
                        </a:rPr>
                        <a:t>6,62</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mj-lt"/>
                          <a:ea typeface="Calibri" pitchFamily="34" charset="0"/>
                          <a:cs typeface="Times New Roman" pitchFamily="18" charset="0"/>
                        </a:rPr>
                        <a:t>3,72</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r>
              <a:tr h="416472">
                <a:tc>
                  <a:txBody>
                    <a:bodyPr/>
                    <a:lstStyle/>
                    <a:p>
                      <a:pPr lvl="2"/>
                      <a:r>
                        <a:rPr kumimoji="0" lang="tr-TR" sz="2000" b="1" i="0" u="none" strike="noStrike" kern="1200" cap="none" normalizeH="0" baseline="0" dirty="0" smtClean="0">
                          <a:ln>
                            <a:noFill/>
                          </a:ln>
                          <a:solidFill>
                            <a:schemeClr val="tx1"/>
                          </a:solidFill>
                          <a:effectLst/>
                          <a:latin typeface="+mj-lt"/>
                          <a:ea typeface="+mn-ea"/>
                          <a:cs typeface="Arial" charset="0"/>
                        </a:rPr>
                        <a:t>İşlenmiş Besin</a:t>
                      </a:r>
                    </a:p>
                  </a:txBody>
                  <a:tcPr marL="60956" marR="60956"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1600" b="0" i="0" u="none" strike="noStrike" kern="1200" cap="none" normalizeH="0" baseline="0" dirty="0" smtClean="0">
                          <a:ln>
                            <a:noFill/>
                          </a:ln>
                          <a:solidFill>
                            <a:schemeClr val="tx1"/>
                          </a:solidFill>
                          <a:effectLst/>
                          <a:latin typeface="+mj-lt"/>
                          <a:ea typeface="Calibri" pitchFamily="34" charset="0"/>
                          <a:cs typeface="Times New Roman" pitchFamily="18" charset="0"/>
                        </a:rPr>
                        <a:t>1,28</a:t>
                      </a:r>
                      <a:endParaRPr kumimoji="0" lang="tr-TR" sz="1600" b="0" i="0" u="none" strike="noStrike" kern="1200" cap="none" normalizeH="0" baseline="0" dirty="0">
                        <a:ln>
                          <a:noFill/>
                        </a:ln>
                        <a:solidFill>
                          <a:schemeClr val="tx1"/>
                        </a:solidFill>
                        <a:effectLst/>
                        <a:latin typeface="+mj-lt"/>
                        <a:ea typeface="Calibri" pitchFamily="34" charset="0"/>
                        <a:cs typeface="Times New Roman" pitchFamily="18" charset="0"/>
                      </a:endParaRP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1600" b="0" i="0" u="none" strike="noStrike" kern="1200" cap="none" normalizeH="0" baseline="0" dirty="0" smtClean="0">
                          <a:ln>
                            <a:noFill/>
                          </a:ln>
                          <a:solidFill>
                            <a:schemeClr val="tx1"/>
                          </a:solidFill>
                          <a:effectLst/>
                          <a:latin typeface="+mj-lt"/>
                          <a:ea typeface="Calibri" pitchFamily="34" charset="0"/>
                          <a:cs typeface="Times New Roman" pitchFamily="18" charset="0"/>
                        </a:rPr>
                        <a:t>1,35</a:t>
                      </a:r>
                      <a:endParaRPr kumimoji="0" lang="tr-TR" sz="1600" b="0" i="0" u="none" strike="noStrike" kern="1200" cap="none" normalizeH="0" baseline="0" dirty="0">
                        <a:ln>
                          <a:noFill/>
                        </a:ln>
                        <a:solidFill>
                          <a:schemeClr val="tx1"/>
                        </a:solidFill>
                        <a:effectLst/>
                        <a:latin typeface="+mj-lt"/>
                        <a:ea typeface="Calibri" pitchFamily="34" charset="0"/>
                        <a:cs typeface="Times New Roman" pitchFamily="18" charset="0"/>
                      </a:endParaRP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r>
              <a:tr h="416472">
                <a:tc>
                  <a:txBody>
                    <a:bodyPr/>
                    <a:lstStyle/>
                    <a:p>
                      <a:pPr lvl="2"/>
                      <a:r>
                        <a:rPr kumimoji="0" lang="tr-TR" sz="2000" b="1" i="0" u="none" strike="noStrike" kern="1200" cap="none" normalizeH="0" baseline="0" dirty="0" smtClean="0">
                          <a:ln>
                            <a:noFill/>
                          </a:ln>
                          <a:solidFill>
                            <a:schemeClr val="tx1"/>
                          </a:solidFill>
                          <a:effectLst/>
                          <a:latin typeface="+mj-lt"/>
                          <a:ea typeface="+mn-ea"/>
                          <a:cs typeface="Arial" charset="0"/>
                        </a:rPr>
                        <a:t>Doğal Besin</a:t>
                      </a:r>
                    </a:p>
                  </a:txBody>
                  <a:tcPr marL="60956" marR="60956"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1600" b="0" i="0" u="none" strike="noStrike" kern="1200" cap="none" normalizeH="0" baseline="0" dirty="0" smtClean="0">
                          <a:ln>
                            <a:noFill/>
                          </a:ln>
                          <a:solidFill>
                            <a:schemeClr val="tx1"/>
                          </a:solidFill>
                          <a:effectLst/>
                          <a:latin typeface="+mj-lt"/>
                          <a:ea typeface="Calibri" pitchFamily="34" charset="0"/>
                          <a:cs typeface="Times New Roman" pitchFamily="18" charset="0"/>
                        </a:rPr>
                        <a:t>0,26</a:t>
                      </a:r>
                      <a:endParaRPr kumimoji="0" lang="tr-TR" sz="1600" b="0" i="0" u="none" strike="noStrike" kern="1200" cap="none" normalizeH="0" baseline="0" dirty="0">
                        <a:ln>
                          <a:noFill/>
                        </a:ln>
                        <a:solidFill>
                          <a:schemeClr val="tx1"/>
                        </a:solidFill>
                        <a:effectLst/>
                        <a:latin typeface="+mj-lt"/>
                        <a:ea typeface="Calibri" pitchFamily="34" charset="0"/>
                        <a:cs typeface="Times New Roman" pitchFamily="18" charset="0"/>
                      </a:endParaRP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1600" b="0" i="0" u="none" strike="noStrike" kern="1200" cap="none" normalizeH="0" baseline="0" dirty="0" smtClean="0">
                          <a:ln>
                            <a:noFill/>
                          </a:ln>
                          <a:solidFill>
                            <a:schemeClr val="tx1"/>
                          </a:solidFill>
                          <a:effectLst/>
                          <a:latin typeface="+mj-lt"/>
                          <a:ea typeface="Calibri" pitchFamily="34" charset="0"/>
                          <a:cs typeface="Times New Roman" pitchFamily="18" charset="0"/>
                        </a:rPr>
                        <a:t>0,44</a:t>
                      </a:r>
                      <a:endParaRPr kumimoji="0" lang="tr-TR" sz="1600" b="0" i="0" u="none" strike="noStrike" kern="1200" cap="none" normalizeH="0" baseline="0" dirty="0">
                        <a:ln>
                          <a:noFill/>
                        </a:ln>
                        <a:solidFill>
                          <a:schemeClr val="tx1"/>
                        </a:solidFill>
                        <a:effectLst/>
                        <a:latin typeface="+mj-lt"/>
                        <a:ea typeface="Calibri" pitchFamily="34" charset="0"/>
                        <a:cs typeface="Times New Roman" pitchFamily="18" charset="0"/>
                      </a:endParaRP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r>
              <a:tr h="416472">
                <a:tc>
                  <a:txBody>
                    <a:bodyPr/>
                    <a:lstStyle/>
                    <a:p>
                      <a:pPr lvl="2"/>
                      <a:r>
                        <a:rPr kumimoji="0" lang="tr-TR" sz="2000" b="1" i="0" u="none" strike="noStrike" kern="1200" cap="none" normalizeH="0" baseline="0" dirty="0" smtClean="0">
                          <a:ln>
                            <a:noFill/>
                          </a:ln>
                          <a:solidFill>
                            <a:schemeClr val="tx1"/>
                          </a:solidFill>
                          <a:effectLst/>
                          <a:latin typeface="+mj-lt"/>
                          <a:ea typeface="+mn-ea"/>
                          <a:cs typeface="Arial" charset="0"/>
                        </a:rPr>
                        <a:t>Eklenen Tuz</a:t>
                      </a:r>
                    </a:p>
                  </a:txBody>
                  <a:tcPr marL="60956" marR="60956"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1600" b="0" i="0" u="none" strike="noStrike" kern="1200" cap="none" normalizeH="0" baseline="0" dirty="0" smtClean="0">
                          <a:ln>
                            <a:noFill/>
                          </a:ln>
                          <a:solidFill>
                            <a:schemeClr val="tx1"/>
                          </a:solidFill>
                          <a:effectLst/>
                          <a:latin typeface="+mj-lt"/>
                          <a:ea typeface="Calibri" pitchFamily="34" charset="0"/>
                          <a:cs typeface="Times New Roman" pitchFamily="18" charset="0"/>
                        </a:rPr>
                        <a:t>5,08</a:t>
                      </a:r>
                      <a:endParaRPr kumimoji="0" lang="tr-TR" sz="1600" b="0" i="0" u="none" strike="noStrike" kern="1200" cap="none" normalizeH="0" baseline="0" dirty="0">
                        <a:ln>
                          <a:noFill/>
                        </a:ln>
                        <a:solidFill>
                          <a:schemeClr val="tx1"/>
                        </a:solidFill>
                        <a:effectLst/>
                        <a:latin typeface="+mj-lt"/>
                        <a:ea typeface="Calibri" pitchFamily="34" charset="0"/>
                        <a:cs typeface="Times New Roman" pitchFamily="18" charset="0"/>
                      </a:endParaRP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1600" b="0" i="0" u="none" strike="noStrike" kern="1200" cap="none" normalizeH="0" baseline="0" dirty="0" smtClean="0">
                          <a:ln>
                            <a:noFill/>
                          </a:ln>
                          <a:solidFill>
                            <a:schemeClr val="tx1"/>
                          </a:solidFill>
                          <a:effectLst/>
                          <a:latin typeface="+mj-lt"/>
                          <a:ea typeface="Calibri" pitchFamily="34" charset="0"/>
                          <a:cs typeface="Times New Roman" pitchFamily="18" charset="0"/>
                        </a:rPr>
                        <a:t>3,58</a:t>
                      </a:r>
                      <a:endParaRPr kumimoji="0" lang="tr-TR" sz="1600" b="0" i="0" u="none" strike="noStrike" kern="1200" cap="none" normalizeH="0" baseline="0" dirty="0">
                        <a:ln>
                          <a:noFill/>
                        </a:ln>
                        <a:solidFill>
                          <a:schemeClr val="tx1"/>
                        </a:solidFill>
                        <a:effectLst/>
                        <a:latin typeface="+mj-lt"/>
                        <a:ea typeface="Calibri" pitchFamily="34" charset="0"/>
                        <a:cs typeface="Times New Roman" pitchFamily="18" charset="0"/>
                      </a:endParaRP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r>
              <a:tr h="416472">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mj-lt"/>
                          <a:cs typeface="Arial" charset="0"/>
                        </a:rPr>
                        <a:t>Ekmek Tuz</a:t>
                      </a:r>
                    </a:p>
                  </a:txBody>
                  <a:tcPr marL="60956" marR="60956"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mj-lt"/>
                          <a:ea typeface="Calibri" pitchFamily="34" charset="0"/>
                          <a:cs typeface="Times New Roman" pitchFamily="18" charset="0"/>
                        </a:rPr>
                        <a:t>3,80</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mj-lt"/>
                          <a:ea typeface="Calibri" pitchFamily="34" charset="0"/>
                          <a:cs typeface="Times New Roman" pitchFamily="18" charset="0"/>
                        </a:rPr>
                        <a:t>2,10</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r>
              <a:tr h="416472">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mj-lt"/>
                          <a:cs typeface="Arial" charset="0"/>
                        </a:rPr>
                        <a:t>Sofra Tuzu</a:t>
                      </a:r>
                    </a:p>
                  </a:txBody>
                  <a:tcPr marL="60956" marR="60956"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mj-lt"/>
                          <a:ea typeface="Calibri" pitchFamily="34" charset="0"/>
                          <a:cs typeface="Times New Roman" pitchFamily="18" charset="0"/>
                        </a:rPr>
                        <a:t>1,50</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tr-TR" sz="2000" b="0" i="0" u="none" strike="noStrike" kern="1200" cap="none" normalizeH="0" baseline="0" dirty="0" smtClean="0">
                          <a:ln>
                            <a:noFill/>
                          </a:ln>
                          <a:solidFill>
                            <a:schemeClr val="tx1"/>
                          </a:solidFill>
                          <a:effectLst/>
                          <a:latin typeface="+mj-lt"/>
                          <a:ea typeface="Calibri" pitchFamily="34" charset="0"/>
                          <a:cs typeface="Times New Roman" pitchFamily="18" charset="0"/>
                        </a:rPr>
                        <a:t>1,46</a:t>
                      </a:r>
                    </a:p>
                  </a:txBody>
                  <a:tcPr marL="0" marR="0" marT="0" marB="0" anchor="ctr" horzOverflow="overflow">
                    <a:lnL>
                      <a:noFill/>
                    </a:lnL>
                    <a:lnR>
                      <a:noFill/>
                    </a:lnR>
                    <a:lnT w="9525" cap="flat" cmpd="sng" algn="ctr">
                      <a:solidFill>
                        <a:srgbClr val="0073A1"/>
                      </a:solidFill>
                      <a:prstDash val="solid"/>
                      <a:round/>
                      <a:headEnd type="none" w="med" len="med"/>
                      <a:tailEnd type="none" w="med" len="med"/>
                    </a:lnT>
                    <a:lnB w="9525" cap="flat" cmpd="sng" algn="ctr">
                      <a:solidFill>
                        <a:srgbClr val="0073A1"/>
                      </a:solidFill>
                      <a:prstDash val="solid"/>
                      <a:round/>
                      <a:headEnd type="none" w="med" len="med"/>
                      <a:tailEnd type="none" w="med" len="med"/>
                    </a:lnB>
                    <a:lnTlToBr>
                      <a:noFill/>
                    </a:lnTlToBr>
                    <a:lnBlToTr>
                      <a:noFill/>
                    </a:lnBlToTr>
                    <a:noFill/>
                  </a:tcPr>
                </a:tc>
              </a:tr>
            </a:tbl>
          </a:graphicData>
        </a:graphic>
      </p:graphicFrame>
      <p:sp>
        <p:nvSpPr>
          <p:cNvPr id="76841" name="Metin kutusu 9"/>
          <p:cNvSpPr txBox="1">
            <a:spLocks noChangeArrowheads="1"/>
          </p:cNvSpPr>
          <p:nvPr/>
        </p:nvSpPr>
        <p:spPr bwMode="auto">
          <a:xfrm>
            <a:off x="2076450" y="5661025"/>
            <a:ext cx="3503613" cy="461963"/>
          </a:xfrm>
          <a:prstGeom prst="rect">
            <a:avLst/>
          </a:prstGeom>
          <a:noFill/>
          <a:ln w="9525">
            <a:noFill/>
            <a:miter lim="800000"/>
            <a:headEnd/>
            <a:tailEnd/>
          </a:ln>
        </p:spPr>
        <p:txBody>
          <a:bodyPr>
            <a:spAutoFit/>
          </a:bodyPr>
          <a:lstStyle/>
          <a:p>
            <a:r>
              <a:rPr lang="tr-TR" sz="1200"/>
              <a:t>Beslenme bilgisi bulunan lar ve diüretik kullanımı olmayanlar analize dahil edilmiştir.</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p:cNvGraphicFramePr>
          <p:nvPr/>
        </p:nvGraphicFramePr>
        <p:xfrm>
          <a:off x="857250" y="1428750"/>
          <a:ext cx="7924800" cy="4191000"/>
        </p:xfrm>
        <a:graphic>
          <a:graphicData uri="http://schemas.openxmlformats.org/presentationml/2006/ole">
            <p:oleObj spid="_x0000_s2050" r:id="rId4" imgW="7925487" imgH="4194412" progId="Excel.Sheet.8">
              <p:embed/>
            </p:oleObj>
          </a:graphicData>
        </a:graphic>
      </p:graphicFrame>
      <p:sp>
        <p:nvSpPr>
          <p:cNvPr id="2051" name="Text Box 1027"/>
          <p:cNvSpPr txBox="1">
            <a:spLocks noChangeArrowheads="1"/>
          </p:cNvSpPr>
          <p:nvPr/>
        </p:nvSpPr>
        <p:spPr bwMode="auto">
          <a:xfrm rot="-5400000">
            <a:off x="-1135062" y="3038475"/>
            <a:ext cx="3581400" cy="400050"/>
          </a:xfrm>
          <a:prstGeom prst="rect">
            <a:avLst/>
          </a:prstGeom>
          <a:noFill/>
          <a:ln w="9525">
            <a:noFill/>
            <a:miter lim="800000"/>
            <a:headEnd/>
            <a:tailEnd/>
          </a:ln>
        </p:spPr>
        <p:txBody>
          <a:bodyPr>
            <a:spAutoFit/>
          </a:bodyPr>
          <a:lstStyle/>
          <a:p>
            <a:pPr algn="ctr" eaLnBrk="0" hangingPunct="0"/>
            <a:r>
              <a:rPr lang="tr-TR" altLang="en-US" sz="2000"/>
              <a:t>Hipertansiyon Sıklığı </a:t>
            </a:r>
            <a:r>
              <a:rPr lang="en-US" altLang="en-US" sz="2000"/>
              <a:t>(%)</a:t>
            </a:r>
          </a:p>
        </p:txBody>
      </p:sp>
      <p:sp>
        <p:nvSpPr>
          <p:cNvPr id="2052" name="Text Box 1028"/>
          <p:cNvSpPr txBox="1">
            <a:spLocks noChangeArrowheads="1"/>
          </p:cNvSpPr>
          <p:nvPr/>
        </p:nvSpPr>
        <p:spPr bwMode="auto">
          <a:xfrm>
            <a:off x="1409700" y="4953000"/>
            <a:ext cx="1041400" cy="396875"/>
          </a:xfrm>
          <a:prstGeom prst="rect">
            <a:avLst/>
          </a:prstGeom>
          <a:noFill/>
          <a:ln w="9525">
            <a:noFill/>
            <a:miter lim="800000"/>
            <a:headEnd/>
            <a:tailEnd/>
          </a:ln>
        </p:spPr>
        <p:txBody>
          <a:bodyPr>
            <a:spAutoFit/>
          </a:bodyPr>
          <a:lstStyle/>
          <a:p>
            <a:pPr algn="ctr" eaLnBrk="0" hangingPunct="0"/>
            <a:r>
              <a:rPr lang="en-US" altLang="en-US" sz="2000"/>
              <a:t>18-29</a:t>
            </a:r>
          </a:p>
        </p:txBody>
      </p:sp>
      <p:sp>
        <p:nvSpPr>
          <p:cNvPr id="2053" name="Text Box 1029"/>
          <p:cNvSpPr txBox="1">
            <a:spLocks noChangeArrowheads="1"/>
          </p:cNvSpPr>
          <p:nvPr/>
        </p:nvSpPr>
        <p:spPr bwMode="auto">
          <a:xfrm>
            <a:off x="214313" y="5643563"/>
            <a:ext cx="7286625" cy="338137"/>
          </a:xfrm>
          <a:prstGeom prst="rect">
            <a:avLst/>
          </a:prstGeom>
          <a:noFill/>
          <a:ln w="9525">
            <a:noFill/>
            <a:miter lim="800000"/>
            <a:headEnd/>
            <a:tailEnd/>
          </a:ln>
        </p:spPr>
        <p:txBody>
          <a:bodyPr anchor="b">
            <a:spAutoFit/>
          </a:bodyPr>
          <a:lstStyle/>
          <a:p>
            <a:pPr eaLnBrk="0" hangingPunct="0"/>
            <a:r>
              <a:rPr lang="en-US" sz="1600">
                <a:solidFill>
                  <a:schemeClr val="tx2"/>
                </a:solidFill>
              </a:rPr>
              <a:t>National Health and Nutrition Examination Survey (NHANES) III</a:t>
            </a:r>
            <a:endParaRPr lang="en-US" altLang="en-US" sz="1600">
              <a:solidFill>
                <a:srgbClr val="FFFF00"/>
              </a:solidFill>
            </a:endParaRPr>
          </a:p>
        </p:txBody>
      </p:sp>
      <p:sp>
        <p:nvSpPr>
          <p:cNvPr id="2054" name="Text Box 1030"/>
          <p:cNvSpPr txBox="1">
            <a:spLocks noChangeArrowheads="1"/>
          </p:cNvSpPr>
          <p:nvPr/>
        </p:nvSpPr>
        <p:spPr bwMode="auto">
          <a:xfrm>
            <a:off x="2397125" y="4953000"/>
            <a:ext cx="1041400" cy="396875"/>
          </a:xfrm>
          <a:prstGeom prst="rect">
            <a:avLst/>
          </a:prstGeom>
          <a:noFill/>
          <a:ln w="9525">
            <a:noFill/>
            <a:miter lim="800000"/>
            <a:headEnd/>
            <a:tailEnd/>
          </a:ln>
        </p:spPr>
        <p:txBody>
          <a:bodyPr>
            <a:spAutoFit/>
          </a:bodyPr>
          <a:lstStyle/>
          <a:p>
            <a:pPr algn="ctr" eaLnBrk="0" hangingPunct="0"/>
            <a:r>
              <a:rPr lang="en-US" altLang="en-US" sz="2000"/>
              <a:t>30-39</a:t>
            </a:r>
          </a:p>
        </p:txBody>
      </p:sp>
      <p:sp>
        <p:nvSpPr>
          <p:cNvPr id="2055" name="Text Box 1031"/>
          <p:cNvSpPr txBox="1">
            <a:spLocks noChangeArrowheads="1"/>
          </p:cNvSpPr>
          <p:nvPr/>
        </p:nvSpPr>
        <p:spPr bwMode="auto">
          <a:xfrm>
            <a:off x="3360738" y="4953000"/>
            <a:ext cx="1041400" cy="396875"/>
          </a:xfrm>
          <a:prstGeom prst="rect">
            <a:avLst/>
          </a:prstGeom>
          <a:noFill/>
          <a:ln w="9525">
            <a:noFill/>
            <a:miter lim="800000"/>
            <a:headEnd/>
            <a:tailEnd/>
          </a:ln>
        </p:spPr>
        <p:txBody>
          <a:bodyPr>
            <a:spAutoFit/>
          </a:bodyPr>
          <a:lstStyle/>
          <a:p>
            <a:pPr algn="ctr" eaLnBrk="0" hangingPunct="0"/>
            <a:r>
              <a:rPr lang="en-US" altLang="en-US" sz="2000"/>
              <a:t>40-49</a:t>
            </a:r>
          </a:p>
        </p:txBody>
      </p:sp>
      <p:sp>
        <p:nvSpPr>
          <p:cNvPr id="2056" name="Text Box 1032"/>
          <p:cNvSpPr txBox="1">
            <a:spLocks noChangeArrowheads="1"/>
          </p:cNvSpPr>
          <p:nvPr/>
        </p:nvSpPr>
        <p:spPr bwMode="auto">
          <a:xfrm>
            <a:off x="4300538" y="4975225"/>
            <a:ext cx="1041400" cy="396875"/>
          </a:xfrm>
          <a:prstGeom prst="rect">
            <a:avLst/>
          </a:prstGeom>
          <a:noFill/>
          <a:ln w="9525">
            <a:noFill/>
            <a:miter lim="800000"/>
            <a:headEnd/>
            <a:tailEnd/>
          </a:ln>
        </p:spPr>
        <p:txBody>
          <a:bodyPr>
            <a:spAutoFit/>
          </a:bodyPr>
          <a:lstStyle/>
          <a:p>
            <a:pPr algn="ctr" eaLnBrk="0" hangingPunct="0"/>
            <a:r>
              <a:rPr lang="en-US" altLang="en-US" sz="2000"/>
              <a:t>50-59</a:t>
            </a:r>
          </a:p>
        </p:txBody>
      </p:sp>
      <p:sp>
        <p:nvSpPr>
          <p:cNvPr id="2057" name="Text Box 1033"/>
          <p:cNvSpPr txBox="1">
            <a:spLocks noChangeArrowheads="1"/>
          </p:cNvSpPr>
          <p:nvPr/>
        </p:nvSpPr>
        <p:spPr bwMode="auto">
          <a:xfrm>
            <a:off x="5257800" y="4953000"/>
            <a:ext cx="1041400" cy="396875"/>
          </a:xfrm>
          <a:prstGeom prst="rect">
            <a:avLst/>
          </a:prstGeom>
          <a:noFill/>
          <a:ln w="9525">
            <a:noFill/>
            <a:miter lim="800000"/>
            <a:headEnd/>
            <a:tailEnd/>
          </a:ln>
        </p:spPr>
        <p:txBody>
          <a:bodyPr>
            <a:spAutoFit/>
          </a:bodyPr>
          <a:lstStyle/>
          <a:p>
            <a:pPr algn="ctr" eaLnBrk="0" hangingPunct="0"/>
            <a:r>
              <a:rPr lang="en-US" altLang="en-US" sz="2000"/>
              <a:t>60-69</a:t>
            </a:r>
          </a:p>
        </p:txBody>
      </p:sp>
      <p:sp>
        <p:nvSpPr>
          <p:cNvPr id="2058" name="Text Box 1034"/>
          <p:cNvSpPr txBox="1">
            <a:spLocks noChangeArrowheads="1"/>
          </p:cNvSpPr>
          <p:nvPr/>
        </p:nvSpPr>
        <p:spPr bwMode="auto">
          <a:xfrm>
            <a:off x="6229350" y="4953000"/>
            <a:ext cx="1041400" cy="396875"/>
          </a:xfrm>
          <a:prstGeom prst="rect">
            <a:avLst/>
          </a:prstGeom>
          <a:noFill/>
          <a:ln w="9525">
            <a:noFill/>
            <a:miter lim="800000"/>
            <a:headEnd/>
            <a:tailEnd/>
          </a:ln>
        </p:spPr>
        <p:txBody>
          <a:bodyPr>
            <a:spAutoFit/>
          </a:bodyPr>
          <a:lstStyle/>
          <a:p>
            <a:pPr algn="ctr" eaLnBrk="0" hangingPunct="0"/>
            <a:r>
              <a:rPr lang="en-US" altLang="en-US" sz="2000"/>
              <a:t>70-79</a:t>
            </a:r>
          </a:p>
        </p:txBody>
      </p:sp>
      <p:sp>
        <p:nvSpPr>
          <p:cNvPr id="2059" name="Text Box 1035"/>
          <p:cNvSpPr txBox="1">
            <a:spLocks noChangeArrowheads="1"/>
          </p:cNvSpPr>
          <p:nvPr/>
        </p:nvSpPr>
        <p:spPr bwMode="auto">
          <a:xfrm>
            <a:off x="7296150" y="4953000"/>
            <a:ext cx="884238" cy="396875"/>
          </a:xfrm>
          <a:prstGeom prst="rect">
            <a:avLst/>
          </a:prstGeom>
          <a:noFill/>
          <a:ln w="9525">
            <a:noFill/>
            <a:miter lim="800000"/>
            <a:headEnd/>
            <a:tailEnd/>
          </a:ln>
        </p:spPr>
        <p:txBody>
          <a:bodyPr>
            <a:spAutoFit/>
          </a:bodyPr>
          <a:lstStyle/>
          <a:p>
            <a:pPr algn="ctr" eaLnBrk="0" hangingPunct="0"/>
            <a:r>
              <a:rPr lang="en-US" altLang="en-US" sz="2000"/>
              <a:t>80+</a:t>
            </a:r>
          </a:p>
        </p:txBody>
      </p:sp>
      <p:sp>
        <p:nvSpPr>
          <p:cNvPr id="2060" name="Text Box 1036"/>
          <p:cNvSpPr txBox="1">
            <a:spLocks noChangeArrowheads="1"/>
          </p:cNvSpPr>
          <p:nvPr/>
        </p:nvSpPr>
        <p:spPr bwMode="auto">
          <a:xfrm>
            <a:off x="1447800" y="5334000"/>
            <a:ext cx="6781800" cy="396875"/>
          </a:xfrm>
          <a:prstGeom prst="rect">
            <a:avLst/>
          </a:prstGeom>
          <a:noFill/>
          <a:ln w="9525">
            <a:noFill/>
            <a:miter lim="800000"/>
            <a:headEnd/>
            <a:tailEnd/>
          </a:ln>
        </p:spPr>
        <p:txBody>
          <a:bodyPr>
            <a:spAutoFit/>
          </a:bodyPr>
          <a:lstStyle/>
          <a:p>
            <a:pPr algn="ctr" eaLnBrk="0" hangingPunct="0"/>
            <a:r>
              <a:rPr lang="tr-TR" altLang="en-US" sz="2000"/>
              <a:t>Yaş</a:t>
            </a:r>
            <a:endParaRPr lang="en-US" altLang="en-US" sz="2000"/>
          </a:p>
        </p:txBody>
      </p:sp>
      <p:sp>
        <p:nvSpPr>
          <p:cNvPr id="2061" name="Text Box 1037"/>
          <p:cNvSpPr txBox="1">
            <a:spLocks noChangeArrowheads="1"/>
          </p:cNvSpPr>
          <p:nvPr/>
        </p:nvSpPr>
        <p:spPr bwMode="auto">
          <a:xfrm>
            <a:off x="1752600" y="4191000"/>
            <a:ext cx="790575" cy="396875"/>
          </a:xfrm>
          <a:prstGeom prst="rect">
            <a:avLst/>
          </a:prstGeom>
          <a:noFill/>
          <a:ln w="9525">
            <a:noFill/>
            <a:miter lim="800000"/>
            <a:headEnd/>
            <a:tailEnd/>
          </a:ln>
        </p:spPr>
        <p:txBody>
          <a:bodyPr>
            <a:spAutoFit/>
          </a:bodyPr>
          <a:lstStyle/>
          <a:p>
            <a:pPr algn="ctr" eaLnBrk="0" hangingPunct="0"/>
            <a:r>
              <a:rPr lang="en-US" altLang="en-US" sz="2000"/>
              <a:t>3%</a:t>
            </a:r>
          </a:p>
        </p:txBody>
      </p:sp>
      <p:sp>
        <p:nvSpPr>
          <p:cNvPr id="2062" name="Text Box 1038"/>
          <p:cNvSpPr txBox="1">
            <a:spLocks noChangeArrowheads="1"/>
          </p:cNvSpPr>
          <p:nvPr/>
        </p:nvSpPr>
        <p:spPr bwMode="auto">
          <a:xfrm>
            <a:off x="2743200" y="3962400"/>
            <a:ext cx="801688" cy="396875"/>
          </a:xfrm>
          <a:prstGeom prst="rect">
            <a:avLst/>
          </a:prstGeom>
          <a:noFill/>
          <a:ln w="9525">
            <a:noFill/>
            <a:miter lim="800000"/>
            <a:headEnd/>
            <a:tailEnd/>
          </a:ln>
        </p:spPr>
        <p:txBody>
          <a:bodyPr>
            <a:spAutoFit/>
          </a:bodyPr>
          <a:lstStyle/>
          <a:p>
            <a:pPr algn="ctr" eaLnBrk="0" hangingPunct="0"/>
            <a:r>
              <a:rPr lang="en-US" altLang="en-US" sz="2000"/>
              <a:t>9%</a:t>
            </a:r>
          </a:p>
        </p:txBody>
      </p:sp>
      <p:sp>
        <p:nvSpPr>
          <p:cNvPr id="2063" name="Text Box 1039"/>
          <p:cNvSpPr txBox="1">
            <a:spLocks noChangeArrowheads="1"/>
          </p:cNvSpPr>
          <p:nvPr/>
        </p:nvSpPr>
        <p:spPr bwMode="auto">
          <a:xfrm>
            <a:off x="3581400" y="3581400"/>
            <a:ext cx="1058863" cy="396875"/>
          </a:xfrm>
          <a:prstGeom prst="rect">
            <a:avLst/>
          </a:prstGeom>
          <a:noFill/>
          <a:ln w="9525">
            <a:noFill/>
            <a:miter lim="800000"/>
            <a:headEnd/>
            <a:tailEnd/>
          </a:ln>
        </p:spPr>
        <p:txBody>
          <a:bodyPr>
            <a:spAutoFit/>
          </a:bodyPr>
          <a:lstStyle/>
          <a:p>
            <a:pPr algn="ctr" eaLnBrk="0" hangingPunct="0"/>
            <a:r>
              <a:rPr lang="en-US" altLang="en-US" sz="2000"/>
              <a:t>18%</a:t>
            </a:r>
          </a:p>
        </p:txBody>
      </p:sp>
      <p:grpSp>
        <p:nvGrpSpPr>
          <p:cNvPr id="2064" name="Group 1040"/>
          <p:cNvGrpSpPr>
            <a:grpSpLocks/>
          </p:cNvGrpSpPr>
          <p:nvPr/>
        </p:nvGrpSpPr>
        <p:grpSpPr bwMode="auto">
          <a:xfrm>
            <a:off x="1439863" y="4948238"/>
            <a:ext cx="6773862" cy="663575"/>
            <a:chOff x="1051" y="3354"/>
            <a:chExt cx="4800" cy="440"/>
          </a:xfrm>
        </p:grpSpPr>
        <p:sp>
          <p:nvSpPr>
            <p:cNvPr id="2072" name="Rectangle 1041"/>
            <p:cNvSpPr>
              <a:spLocks noChangeArrowheads="1"/>
            </p:cNvSpPr>
            <p:nvPr/>
          </p:nvSpPr>
          <p:spPr bwMode="auto">
            <a:xfrm>
              <a:off x="1751" y="3354"/>
              <a:ext cx="23" cy="440"/>
            </a:xfrm>
            <a:prstGeom prst="rect">
              <a:avLst/>
            </a:prstGeom>
            <a:noFill/>
            <a:ln w="9525">
              <a:noFill/>
              <a:miter lim="800000"/>
              <a:headEnd/>
              <a:tailEnd/>
            </a:ln>
          </p:spPr>
          <p:txBody>
            <a:bodyPr wrap="none" anchor="ctr"/>
            <a:lstStyle/>
            <a:p>
              <a:endParaRPr lang="tr-TR"/>
            </a:p>
          </p:txBody>
        </p:sp>
        <p:sp>
          <p:nvSpPr>
            <p:cNvPr id="2073" name="Rectangle 1042"/>
            <p:cNvSpPr>
              <a:spLocks noChangeArrowheads="1"/>
            </p:cNvSpPr>
            <p:nvPr/>
          </p:nvSpPr>
          <p:spPr bwMode="auto">
            <a:xfrm>
              <a:off x="2417" y="3354"/>
              <a:ext cx="23" cy="440"/>
            </a:xfrm>
            <a:prstGeom prst="rect">
              <a:avLst/>
            </a:prstGeom>
            <a:noFill/>
            <a:ln w="9525">
              <a:noFill/>
              <a:miter lim="800000"/>
              <a:headEnd/>
              <a:tailEnd/>
            </a:ln>
          </p:spPr>
          <p:txBody>
            <a:bodyPr wrap="none" anchor="ctr"/>
            <a:lstStyle/>
            <a:p>
              <a:endParaRPr lang="tr-TR"/>
            </a:p>
          </p:txBody>
        </p:sp>
        <p:sp>
          <p:nvSpPr>
            <p:cNvPr id="2074" name="Rectangle 1043"/>
            <p:cNvSpPr>
              <a:spLocks noChangeArrowheads="1"/>
            </p:cNvSpPr>
            <p:nvPr/>
          </p:nvSpPr>
          <p:spPr bwMode="auto">
            <a:xfrm>
              <a:off x="3106" y="3354"/>
              <a:ext cx="23" cy="440"/>
            </a:xfrm>
            <a:prstGeom prst="rect">
              <a:avLst/>
            </a:prstGeom>
            <a:noFill/>
            <a:ln w="9525">
              <a:noFill/>
              <a:miter lim="800000"/>
              <a:headEnd/>
              <a:tailEnd/>
            </a:ln>
          </p:spPr>
          <p:txBody>
            <a:bodyPr wrap="none" anchor="ctr"/>
            <a:lstStyle/>
            <a:p>
              <a:endParaRPr lang="tr-TR"/>
            </a:p>
          </p:txBody>
        </p:sp>
        <p:sp>
          <p:nvSpPr>
            <p:cNvPr id="2075" name="Rectangle 1044"/>
            <p:cNvSpPr>
              <a:spLocks noChangeArrowheads="1"/>
            </p:cNvSpPr>
            <p:nvPr/>
          </p:nvSpPr>
          <p:spPr bwMode="auto">
            <a:xfrm>
              <a:off x="1051" y="3354"/>
              <a:ext cx="23" cy="440"/>
            </a:xfrm>
            <a:prstGeom prst="rect">
              <a:avLst/>
            </a:prstGeom>
            <a:noFill/>
            <a:ln w="9525">
              <a:noFill/>
              <a:miter lim="800000"/>
              <a:headEnd/>
              <a:tailEnd/>
            </a:ln>
          </p:spPr>
          <p:txBody>
            <a:bodyPr wrap="none" anchor="ctr"/>
            <a:lstStyle/>
            <a:p>
              <a:endParaRPr lang="tr-TR"/>
            </a:p>
          </p:txBody>
        </p:sp>
        <p:sp>
          <p:nvSpPr>
            <p:cNvPr id="2076" name="Rectangle 1045"/>
            <p:cNvSpPr>
              <a:spLocks noChangeArrowheads="1"/>
            </p:cNvSpPr>
            <p:nvPr/>
          </p:nvSpPr>
          <p:spPr bwMode="auto">
            <a:xfrm>
              <a:off x="3784" y="3354"/>
              <a:ext cx="23" cy="440"/>
            </a:xfrm>
            <a:prstGeom prst="rect">
              <a:avLst/>
            </a:prstGeom>
            <a:noFill/>
            <a:ln w="9525">
              <a:noFill/>
              <a:miter lim="800000"/>
              <a:headEnd/>
              <a:tailEnd/>
            </a:ln>
          </p:spPr>
          <p:txBody>
            <a:bodyPr wrap="none" anchor="ctr"/>
            <a:lstStyle/>
            <a:p>
              <a:endParaRPr lang="tr-TR"/>
            </a:p>
          </p:txBody>
        </p:sp>
        <p:sp>
          <p:nvSpPr>
            <p:cNvPr id="2077" name="Rectangle 1046"/>
            <p:cNvSpPr>
              <a:spLocks noChangeArrowheads="1"/>
            </p:cNvSpPr>
            <p:nvPr/>
          </p:nvSpPr>
          <p:spPr bwMode="auto">
            <a:xfrm>
              <a:off x="4461" y="3354"/>
              <a:ext cx="23" cy="440"/>
            </a:xfrm>
            <a:prstGeom prst="rect">
              <a:avLst/>
            </a:prstGeom>
            <a:noFill/>
            <a:ln w="9525">
              <a:noFill/>
              <a:miter lim="800000"/>
              <a:headEnd/>
              <a:tailEnd/>
            </a:ln>
          </p:spPr>
          <p:txBody>
            <a:bodyPr wrap="none" anchor="ctr"/>
            <a:lstStyle/>
            <a:p>
              <a:endParaRPr lang="tr-TR"/>
            </a:p>
          </p:txBody>
        </p:sp>
        <p:sp>
          <p:nvSpPr>
            <p:cNvPr id="2078" name="Rectangle 1047"/>
            <p:cNvSpPr>
              <a:spLocks noChangeArrowheads="1"/>
            </p:cNvSpPr>
            <p:nvPr/>
          </p:nvSpPr>
          <p:spPr bwMode="auto">
            <a:xfrm>
              <a:off x="5139" y="3354"/>
              <a:ext cx="23" cy="440"/>
            </a:xfrm>
            <a:prstGeom prst="rect">
              <a:avLst/>
            </a:prstGeom>
            <a:noFill/>
            <a:ln w="9525">
              <a:noFill/>
              <a:miter lim="800000"/>
              <a:headEnd/>
              <a:tailEnd/>
            </a:ln>
          </p:spPr>
          <p:txBody>
            <a:bodyPr wrap="none" anchor="ctr"/>
            <a:lstStyle/>
            <a:p>
              <a:endParaRPr lang="tr-TR"/>
            </a:p>
          </p:txBody>
        </p:sp>
        <p:sp>
          <p:nvSpPr>
            <p:cNvPr id="2079" name="Rectangle 1048"/>
            <p:cNvSpPr>
              <a:spLocks noChangeArrowheads="1"/>
            </p:cNvSpPr>
            <p:nvPr/>
          </p:nvSpPr>
          <p:spPr bwMode="auto">
            <a:xfrm>
              <a:off x="5828" y="3354"/>
              <a:ext cx="23" cy="440"/>
            </a:xfrm>
            <a:prstGeom prst="rect">
              <a:avLst/>
            </a:prstGeom>
            <a:noFill/>
            <a:ln w="9525">
              <a:noFill/>
              <a:miter lim="800000"/>
              <a:headEnd/>
              <a:tailEnd/>
            </a:ln>
          </p:spPr>
          <p:txBody>
            <a:bodyPr wrap="none" anchor="ctr"/>
            <a:lstStyle/>
            <a:p>
              <a:endParaRPr lang="tr-TR"/>
            </a:p>
          </p:txBody>
        </p:sp>
      </p:grpSp>
      <p:sp>
        <p:nvSpPr>
          <p:cNvPr id="2065" name="Text Box 1049"/>
          <p:cNvSpPr txBox="1">
            <a:spLocks noChangeArrowheads="1"/>
          </p:cNvSpPr>
          <p:nvPr/>
        </p:nvSpPr>
        <p:spPr bwMode="auto">
          <a:xfrm>
            <a:off x="5072063" y="6357938"/>
            <a:ext cx="3798887" cy="304800"/>
          </a:xfrm>
          <a:prstGeom prst="rect">
            <a:avLst/>
          </a:prstGeom>
          <a:noFill/>
          <a:ln w="9525">
            <a:noFill/>
            <a:miter lim="800000"/>
            <a:headEnd/>
            <a:tailEnd/>
          </a:ln>
        </p:spPr>
        <p:txBody>
          <a:bodyPr wrap="none" anchor="b">
            <a:spAutoFit/>
          </a:bodyPr>
          <a:lstStyle/>
          <a:p>
            <a:pPr eaLnBrk="0" hangingPunct="0"/>
            <a:r>
              <a:rPr lang="en-US" altLang="en-US" sz="1400"/>
              <a:t>JNC-VI. </a:t>
            </a:r>
            <a:r>
              <a:rPr lang="en-US" sz="1400" i="1">
                <a:cs typeface="Arial" pitchFamily="34" charset="0"/>
              </a:rPr>
              <a:t>Arch Intern Med</a:t>
            </a:r>
            <a:r>
              <a:rPr lang="en-US" sz="1400">
                <a:cs typeface="Arial" pitchFamily="34" charset="0"/>
              </a:rPr>
              <a:t> 1997;157:2413-2446</a:t>
            </a:r>
            <a:endParaRPr lang="en-US" altLang="en-US" sz="1400">
              <a:cs typeface="Arial" pitchFamily="34" charset="0"/>
            </a:endParaRPr>
          </a:p>
        </p:txBody>
      </p:sp>
      <p:sp>
        <p:nvSpPr>
          <p:cNvPr id="2066" name="Text Box 1052"/>
          <p:cNvSpPr txBox="1">
            <a:spLocks noChangeArrowheads="1"/>
          </p:cNvSpPr>
          <p:nvPr/>
        </p:nvSpPr>
        <p:spPr bwMode="auto">
          <a:xfrm>
            <a:off x="5562600" y="2209800"/>
            <a:ext cx="1006475" cy="396875"/>
          </a:xfrm>
          <a:prstGeom prst="rect">
            <a:avLst/>
          </a:prstGeom>
          <a:noFill/>
          <a:ln w="9525">
            <a:noFill/>
            <a:miter lim="800000"/>
            <a:headEnd/>
            <a:tailEnd/>
          </a:ln>
        </p:spPr>
        <p:txBody>
          <a:bodyPr>
            <a:spAutoFit/>
          </a:bodyPr>
          <a:lstStyle/>
          <a:p>
            <a:pPr algn="ctr" eaLnBrk="0" hangingPunct="0"/>
            <a:r>
              <a:rPr lang="en-US" altLang="en-US" sz="2000"/>
              <a:t>51%</a:t>
            </a:r>
          </a:p>
        </p:txBody>
      </p:sp>
      <p:sp>
        <p:nvSpPr>
          <p:cNvPr id="2067" name="Text Box 1053"/>
          <p:cNvSpPr txBox="1">
            <a:spLocks noChangeArrowheads="1"/>
          </p:cNvSpPr>
          <p:nvPr/>
        </p:nvSpPr>
        <p:spPr bwMode="auto">
          <a:xfrm>
            <a:off x="6477000" y="1600200"/>
            <a:ext cx="1022350" cy="396875"/>
          </a:xfrm>
          <a:prstGeom prst="rect">
            <a:avLst/>
          </a:prstGeom>
          <a:noFill/>
          <a:ln w="9525">
            <a:noFill/>
            <a:miter lim="800000"/>
            <a:headEnd/>
            <a:tailEnd/>
          </a:ln>
        </p:spPr>
        <p:txBody>
          <a:bodyPr>
            <a:spAutoFit/>
          </a:bodyPr>
          <a:lstStyle/>
          <a:p>
            <a:pPr algn="ctr" eaLnBrk="0" hangingPunct="0"/>
            <a:r>
              <a:rPr lang="en-US" altLang="en-US" sz="2000"/>
              <a:t>66%</a:t>
            </a:r>
          </a:p>
        </p:txBody>
      </p:sp>
      <p:sp>
        <p:nvSpPr>
          <p:cNvPr id="2068" name="Text Box 1054"/>
          <p:cNvSpPr txBox="1">
            <a:spLocks noChangeArrowheads="1"/>
          </p:cNvSpPr>
          <p:nvPr/>
        </p:nvSpPr>
        <p:spPr bwMode="auto">
          <a:xfrm>
            <a:off x="7467600" y="1371600"/>
            <a:ext cx="1028700" cy="396875"/>
          </a:xfrm>
          <a:prstGeom prst="rect">
            <a:avLst/>
          </a:prstGeom>
          <a:noFill/>
          <a:ln w="9525">
            <a:noFill/>
            <a:miter lim="800000"/>
            <a:headEnd/>
            <a:tailEnd/>
          </a:ln>
        </p:spPr>
        <p:txBody>
          <a:bodyPr>
            <a:spAutoFit/>
          </a:bodyPr>
          <a:lstStyle/>
          <a:p>
            <a:pPr algn="ctr" eaLnBrk="0" hangingPunct="0"/>
            <a:r>
              <a:rPr lang="en-US" altLang="en-US" sz="2000"/>
              <a:t>72%</a:t>
            </a:r>
          </a:p>
        </p:txBody>
      </p:sp>
      <p:sp>
        <p:nvSpPr>
          <p:cNvPr id="2069" name="Text Box 1055"/>
          <p:cNvSpPr txBox="1">
            <a:spLocks noChangeArrowheads="1"/>
          </p:cNvSpPr>
          <p:nvPr/>
        </p:nvSpPr>
        <p:spPr bwMode="auto">
          <a:xfrm>
            <a:off x="4572000" y="2743200"/>
            <a:ext cx="957263" cy="396875"/>
          </a:xfrm>
          <a:prstGeom prst="rect">
            <a:avLst/>
          </a:prstGeom>
          <a:noFill/>
          <a:ln w="9525">
            <a:noFill/>
            <a:miter lim="800000"/>
            <a:headEnd/>
            <a:tailEnd/>
          </a:ln>
        </p:spPr>
        <p:txBody>
          <a:bodyPr>
            <a:spAutoFit/>
          </a:bodyPr>
          <a:lstStyle/>
          <a:p>
            <a:pPr algn="ctr" eaLnBrk="0" hangingPunct="0"/>
            <a:r>
              <a:rPr lang="en-US" altLang="en-US" sz="2000"/>
              <a:t>38%</a:t>
            </a:r>
          </a:p>
        </p:txBody>
      </p:sp>
      <p:sp>
        <p:nvSpPr>
          <p:cNvPr id="2070" name="Text Box 1056"/>
          <p:cNvSpPr txBox="1">
            <a:spLocks noChangeArrowheads="1"/>
          </p:cNvSpPr>
          <p:nvPr/>
        </p:nvSpPr>
        <p:spPr bwMode="auto">
          <a:xfrm>
            <a:off x="214313" y="6072188"/>
            <a:ext cx="4071937" cy="261937"/>
          </a:xfrm>
          <a:prstGeom prst="rect">
            <a:avLst/>
          </a:prstGeom>
          <a:noFill/>
          <a:ln w="9525">
            <a:noFill/>
            <a:miter lim="800000"/>
            <a:headEnd/>
            <a:tailEnd/>
          </a:ln>
        </p:spPr>
        <p:txBody>
          <a:bodyPr anchor="b">
            <a:spAutoFit/>
          </a:bodyPr>
          <a:lstStyle/>
          <a:p>
            <a:pPr eaLnBrk="0" hangingPunct="0"/>
            <a:r>
              <a:rPr lang="tr-TR" altLang="en-US" sz="1100">
                <a:cs typeface="Arial" pitchFamily="34" charset="0"/>
              </a:rPr>
              <a:t>Hipertansiyon 140 / 90 mmHg üstü ve tedavi olanlar</a:t>
            </a:r>
            <a:endParaRPr lang="en-US" altLang="en-US" sz="1100">
              <a:cs typeface="Arial" pitchFamily="34" charset="0"/>
            </a:endParaRPr>
          </a:p>
        </p:txBody>
      </p:sp>
      <p:sp>
        <p:nvSpPr>
          <p:cNvPr id="2071" name="Başlık 1"/>
          <p:cNvSpPr>
            <a:spLocks noGrp="1"/>
          </p:cNvSpPr>
          <p:nvPr>
            <p:ph type="title"/>
          </p:nvPr>
        </p:nvSpPr>
        <p:spPr>
          <a:xfrm>
            <a:off x="971550" y="274638"/>
            <a:ext cx="7561263" cy="1143000"/>
          </a:xfrm>
        </p:spPr>
        <p:txBody>
          <a:bodyPr/>
          <a:lstStyle/>
          <a:p>
            <a:pPr eaLnBrk="1" hangingPunct="1"/>
            <a:r>
              <a:rPr lang="tr-TR" sz="4000" smtClean="0">
                <a:solidFill>
                  <a:srgbClr val="990000"/>
                </a:solidFill>
              </a:rPr>
              <a:t>Hipertansiyon sıklığı yaşla artar</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p:txBody>
          <a:bodyPr/>
          <a:lstStyle/>
          <a:p>
            <a:r>
              <a:rPr lang="tr-TR" smtClean="0">
                <a:cs typeface="Arial" pitchFamily="34" charset="0"/>
              </a:rPr>
              <a:t>Diyetteki Tuz Kaynakları</a:t>
            </a:r>
            <a:endParaRPr lang="tr-TR" smtClean="0"/>
          </a:p>
        </p:txBody>
      </p:sp>
      <p:pic>
        <p:nvPicPr>
          <p:cNvPr id="77827" name="Picture 5"/>
          <p:cNvPicPr>
            <a:picLocks noChangeAspect="1" noChangeArrowheads="1"/>
          </p:cNvPicPr>
          <p:nvPr/>
        </p:nvPicPr>
        <p:blipFill>
          <a:blip r:embed="rId3" cstate="print"/>
          <a:srcRect/>
          <a:stretch>
            <a:fillRect/>
          </a:stretch>
        </p:blipFill>
        <p:spPr bwMode="auto">
          <a:xfrm>
            <a:off x="804863" y="1408113"/>
            <a:ext cx="7532687" cy="460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p:cNvPicPr>
            <a:picLocks noChangeAspect="1" noChangeArrowheads="1"/>
          </p:cNvPicPr>
          <p:nvPr/>
        </p:nvPicPr>
        <p:blipFill>
          <a:blip r:embed="rId3" cstate="print"/>
          <a:srcRect l="2724" t="8675" b="5295"/>
          <a:stretch>
            <a:fillRect/>
          </a:stretch>
        </p:blipFill>
        <p:spPr bwMode="auto">
          <a:xfrm>
            <a:off x="0" y="2306638"/>
            <a:ext cx="5003800" cy="2706687"/>
          </a:xfrm>
          <a:prstGeom prst="rect">
            <a:avLst/>
          </a:prstGeom>
          <a:blipFill dpi="0" rotWithShape="1">
            <a:blip r:embed="rId4" cstate="print"/>
            <a:srcRect l="2724" t="8675" b="5295"/>
            <a:tile tx="0" ty="0" sx="100000" sy="100000" flip="none" algn="tl"/>
          </a:blipFill>
          <a:ln w="9525">
            <a:noFill/>
            <a:miter lim="800000"/>
            <a:headEnd/>
            <a:tailEnd/>
          </a:ln>
        </p:spPr>
      </p:pic>
      <p:cxnSp>
        <p:nvCxnSpPr>
          <p:cNvPr id="8" name="Düz Bağlayıcı 7"/>
          <p:cNvCxnSpPr/>
          <p:nvPr/>
        </p:nvCxnSpPr>
        <p:spPr>
          <a:xfrm flipV="1">
            <a:off x="4067175" y="2492375"/>
            <a:ext cx="936625" cy="288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852" name="1 Başlık"/>
          <p:cNvSpPr>
            <a:spLocks noGrp="1"/>
          </p:cNvSpPr>
          <p:nvPr>
            <p:ph type="title"/>
          </p:nvPr>
        </p:nvSpPr>
        <p:spPr/>
        <p:txBody>
          <a:bodyPr/>
          <a:lstStyle/>
          <a:p>
            <a:r>
              <a:rPr lang="tr-TR" smtClean="0">
                <a:solidFill>
                  <a:srgbClr val="990000"/>
                </a:solidFill>
                <a:cs typeface="Arial" pitchFamily="34" charset="0"/>
              </a:rPr>
              <a:t>Diyetteki Tuz Kaynakları</a:t>
            </a:r>
            <a:endParaRPr lang="tr-TR" smtClean="0">
              <a:solidFill>
                <a:srgbClr val="990000"/>
              </a:solidFill>
            </a:endParaRPr>
          </a:p>
        </p:txBody>
      </p:sp>
      <p:graphicFrame>
        <p:nvGraphicFramePr>
          <p:cNvPr id="4" name="Table 3"/>
          <p:cNvGraphicFramePr>
            <a:graphicFrameLocks noGrp="1"/>
          </p:cNvGraphicFramePr>
          <p:nvPr/>
        </p:nvGraphicFramePr>
        <p:xfrm>
          <a:off x="5018088" y="2492375"/>
          <a:ext cx="3946524" cy="2520952"/>
        </p:xfrm>
        <a:graphic>
          <a:graphicData uri="http://schemas.openxmlformats.org/drawingml/2006/table">
            <a:tbl>
              <a:tblPr firstRow="1">
                <a:tableStyleId>{21E4AEA4-8DFA-4A89-87EB-49C32662AFE0}</a:tableStyleId>
              </a:tblPr>
              <a:tblGrid>
                <a:gridCol w="130705"/>
                <a:gridCol w="1871911"/>
                <a:gridCol w="1655922"/>
                <a:gridCol w="287986"/>
              </a:tblGrid>
              <a:tr h="360136">
                <a:tc>
                  <a:txBody>
                    <a:bodyPr/>
                    <a:lstStyle/>
                    <a:p>
                      <a:endParaRPr lang="tr-TR" sz="180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tr-TR" sz="1300" b="1" u="none" strike="noStrike" dirty="0" smtClean="0">
                          <a:solidFill>
                            <a:schemeClr val="bg1"/>
                          </a:solidFill>
                          <a:effectLst/>
                          <a:latin typeface="Arial" pitchFamily="34" charset="0"/>
                          <a:cs typeface="Arial" pitchFamily="34" charset="0"/>
                        </a:rPr>
                        <a:t>Besin  Türü</a:t>
                      </a:r>
                      <a:endParaRPr lang="tr-TR" sz="1300" b="1"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tr-TR" sz="1300" b="1" u="none" strike="noStrike" dirty="0" smtClean="0">
                          <a:solidFill>
                            <a:schemeClr val="bg1"/>
                          </a:solidFill>
                          <a:effectLst/>
                          <a:latin typeface="Arial" pitchFamily="34" charset="0"/>
                          <a:cs typeface="Arial" pitchFamily="34" charset="0"/>
                        </a:rPr>
                        <a:t>Dağılım (İşlenmiş</a:t>
                      </a:r>
                      <a:r>
                        <a:rPr lang="tr-TR" sz="1300" b="1" u="none" strike="noStrike" baseline="0" dirty="0" smtClean="0">
                          <a:solidFill>
                            <a:schemeClr val="bg1"/>
                          </a:solidFill>
                          <a:effectLst/>
                          <a:latin typeface="Arial" pitchFamily="34" charset="0"/>
                          <a:cs typeface="Arial" pitchFamily="34" charset="0"/>
                        </a:rPr>
                        <a:t> </a:t>
                      </a:r>
                      <a:r>
                        <a:rPr lang="tr-TR" sz="1300" b="1" u="none" strike="noStrike" dirty="0" smtClean="0">
                          <a:solidFill>
                            <a:schemeClr val="bg1"/>
                          </a:solidFill>
                          <a:effectLst/>
                          <a:latin typeface="Arial" pitchFamily="34" charset="0"/>
                          <a:cs typeface="Arial" pitchFamily="34" charset="0"/>
                        </a:rPr>
                        <a:t>%)</a:t>
                      </a:r>
                      <a:endParaRPr lang="tr-TR" sz="13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r>
              <a:tr h="360136">
                <a:tc>
                  <a:txBody>
                    <a:bodyPr/>
                    <a:lstStyle/>
                    <a:p>
                      <a:endParaRPr lang="tr-TR" sz="180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tr-TR" sz="1100" b="0" u="none" strike="noStrike" dirty="0">
                          <a:solidFill>
                            <a:schemeClr val="bg1"/>
                          </a:solidFill>
                          <a:effectLst/>
                          <a:latin typeface="Arial" pitchFamily="34" charset="0"/>
                          <a:cs typeface="Arial" pitchFamily="34" charset="0"/>
                        </a:rPr>
                        <a:t>Kahvaltılıklar (Peynir-Zeytin)</a:t>
                      </a:r>
                      <a:endParaRPr lang="tr-TR" sz="1100" b="0"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tr-TR" sz="1100" b="1" u="none" strike="noStrike" dirty="0" smtClean="0">
                          <a:solidFill>
                            <a:schemeClr val="bg1"/>
                          </a:solidFill>
                          <a:effectLst/>
                          <a:latin typeface="Arial" pitchFamily="34" charset="0"/>
                          <a:cs typeface="Arial" pitchFamily="34" charset="0"/>
                        </a:rPr>
                        <a:t>%58 (98)</a:t>
                      </a:r>
                      <a:endParaRPr lang="tr-TR" sz="11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tr-TR" sz="1400" b="1"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136">
                <a:tc>
                  <a:txBody>
                    <a:bodyPr/>
                    <a:lstStyle/>
                    <a:p>
                      <a:endParaRPr lang="tr-TR" sz="180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tr-TR" sz="1100" b="0" u="none" strike="noStrike" dirty="0" smtClean="0">
                          <a:solidFill>
                            <a:schemeClr val="bg1"/>
                          </a:solidFill>
                          <a:effectLst/>
                          <a:latin typeface="Arial" pitchFamily="34" charset="0"/>
                          <a:cs typeface="Arial" pitchFamily="34" charset="0"/>
                        </a:rPr>
                        <a:t>Turşu</a:t>
                      </a:r>
                      <a:endParaRPr lang="tr-TR" sz="1100" b="0"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tr-TR" sz="1100" b="1" u="none" strike="noStrike" dirty="0" smtClean="0">
                          <a:solidFill>
                            <a:schemeClr val="bg1"/>
                          </a:solidFill>
                          <a:effectLst/>
                          <a:latin typeface="Arial" pitchFamily="34" charset="0"/>
                          <a:cs typeface="Arial" pitchFamily="34" charset="0"/>
                        </a:rPr>
                        <a:t>%17 (100)</a:t>
                      </a:r>
                      <a:endParaRPr lang="tr-TR" sz="11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tr-TR" sz="1400" b="1"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136">
                <a:tc>
                  <a:txBody>
                    <a:bodyPr/>
                    <a:lstStyle/>
                    <a:p>
                      <a:endParaRPr lang="tr-TR" sz="180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tr-TR" sz="1100" b="0" u="none" strike="noStrike" dirty="0">
                          <a:solidFill>
                            <a:schemeClr val="bg1"/>
                          </a:solidFill>
                          <a:effectLst/>
                          <a:latin typeface="Arial" pitchFamily="34" charset="0"/>
                          <a:cs typeface="Arial" pitchFamily="34" charset="0"/>
                        </a:rPr>
                        <a:t>Et-Tavuk-Balık ve Et Ürünleri</a:t>
                      </a:r>
                      <a:endParaRPr lang="tr-TR" sz="1100" b="0"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tr-TR" sz="1100" b="1" u="none" strike="noStrike" dirty="0" smtClean="0">
                          <a:solidFill>
                            <a:schemeClr val="bg1"/>
                          </a:solidFill>
                          <a:effectLst/>
                          <a:latin typeface="Arial" pitchFamily="34" charset="0"/>
                          <a:cs typeface="Arial" pitchFamily="34" charset="0"/>
                        </a:rPr>
                        <a:t>%12 (36)</a:t>
                      </a:r>
                      <a:endParaRPr lang="tr-TR" sz="11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tr-TR" sz="1400" b="1"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136">
                <a:tc>
                  <a:txBody>
                    <a:bodyPr/>
                    <a:lstStyle/>
                    <a:p>
                      <a:endParaRPr lang="tr-TR" sz="180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tr-TR" sz="1100" b="0" u="none" strike="noStrike" dirty="0">
                          <a:solidFill>
                            <a:schemeClr val="bg1"/>
                          </a:solidFill>
                          <a:effectLst/>
                          <a:latin typeface="Arial" pitchFamily="34" charset="0"/>
                          <a:cs typeface="Arial" pitchFamily="34" charset="0"/>
                        </a:rPr>
                        <a:t>Kuruyemişler</a:t>
                      </a:r>
                      <a:endParaRPr lang="tr-TR" sz="1100" b="0"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tr-TR" sz="1100" b="1" u="none" strike="noStrike" dirty="0" smtClean="0">
                          <a:solidFill>
                            <a:schemeClr val="bg1"/>
                          </a:solidFill>
                          <a:effectLst/>
                          <a:latin typeface="Arial" pitchFamily="34" charset="0"/>
                          <a:cs typeface="Arial" pitchFamily="34" charset="0"/>
                        </a:rPr>
                        <a:t>%5 (70)</a:t>
                      </a:r>
                      <a:endParaRPr lang="tr-TR" sz="11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tr-TR" sz="1400" b="1"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136">
                <a:tc>
                  <a:txBody>
                    <a:bodyPr/>
                    <a:lstStyle/>
                    <a:p>
                      <a:endParaRPr lang="tr-TR" sz="180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tr-TR" sz="1100" b="0" u="none" strike="noStrike" dirty="0">
                          <a:solidFill>
                            <a:schemeClr val="bg1"/>
                          </a:solidFill>
                          <a:effectLst/>
                          <a:latin typeface="Arial" pitchFamily="34" charset="0"/>
                          <a:cs typeface="Arial" pitchFamily="34" charset="0"/>
                        </a:rPr>
                        <a:t>Bisküvi ve Krakerler</a:t>
                      </a:r>
                      <a:endParaRPr lang="tr-TR" sz="1100" b="0"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tr-TR" sz="1100" b="1" u="none" strike="noStrike" dirty="0" smtClean="0">
                          <a:solidFill>
                            <a:schemeClr val="bg1"/>
                          </a:solidFill>
                          <a:effectLst/>
                          <a:latin typeface="Arial" pitchFamily="34" charset="0"/>
                          <a:cs typeface="Arial" pitchFamily="34" charset="0"/>
                        </a:rPr>
                        <a:t>%2 (100)</a:t>
                      </a:r>
                      <a:endParaRPr lang="tr-TR" sz="11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tr-TR" sz="1400" b="1"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136">
                <a:tc>
                  <a:txBody>
                    <a:bodyPr/>
                    <a:lstStyle/>
                    <a:p>
                      <a:endParaRPr lang="tr-TR" sz="180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tr-TR" sz="1100" b="0" u="none" strike="noStrike" dirty="0" smtClean="0">
                          <a:solidFill>
                            <a:schemeClr val="bg1"/>
                          </a:solidFill>
                          <a:effectLst/>
                          <a:latin typeface="Arial" pitchFamily="34" charset="0"/>
                          <a:cs typeface="Arial" pitchFamily="34" charset="0"/>
                        </a:rPr>
                        <a:t>Diğer Besinler</a:t>
                      </a:r>
                      <a:endParaRPr lang="tr-TR" sz="1100" b="0"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tr-TR" sz="1100" b="1" u="none" strike="noStrike" dirty="0" smtClean="0">
                          <a:solidFill>
                            <a:schemeClr val="bg1"/>
                          </a:solidFill>
                          <a:effectLst/>
                          <a:latin typeface="Arial" pitchFamily="34" charset="0"/>
                          <a:cs typeface="Arial" pitchFamily="34" charset="0"/>
                        </a:rPr>
                        <a:t>%6 (0)</a:t>
                      </a:r>
                      <a:endParaRPr lang="tr-TR" sz="1100" b="1" i="0" u="none" strike="noStrike" dirty="0">
                        <a:solidFill>
                          <a:schemeClr val="bg1"/>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tr-TR" sz="1400" b="1" i="0" u="none" strike="noStrike" dirty="0">
                        <a:solidFill>
                          <a:schemeClr val="bg1"/>
                        </a:solidFill>
                        <a:effectLst/>
                        <a:latin typeface="Arial" pitchFamily="34" charset="0"/>
                        <a:cs typeface="Arial"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3" name="Düz Bağlayıcı 2"/>
          <p:cNvCxnSpPr/>
          <p:nvPr/>
        </p:nvCxnSpPr>
        <p:spPr>
          <a:xfrm>
            <a:off x="4067175" y="3141663"/>
            <a:ext cx="947738" cy="1871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533400" y="1905000"/>
            <a:ext cx="8458200" cy="4114800"/>
          </a:xfrm>
        </p:spPr>
        <p:txBody>
          <a:bodyPr/>
          <a:lstStyle/>
          <a:p>
            <a:pPr eaLnBrk="1" hangingPunct="1">
              <a:buFontTx/>
              <a:buNone/>
            </a:pPr>
            <a:r>
              <a:rPr lang="tr-TR" sz="2800" smtClean="0">
                <a:solidFill>
                  <a:srgbClr val="FFFFFF"/>
                </a:solidFill>
              </a:rPr>
              <a:t>			</a:t>
            </a:r>
            <a:r>
              <a:rPr lang="tr-TR" sz="2800" smtClean="0"/>
              <a:t>BMI  </a:t>
            </a:r>
            <a:r>
              <a:rPr lang="en-US" sz="2800" smtClean="0">
                <a:sym typeface="Symbol" pitchFamily="18" charset="2"/>
              </a:rPr>
              <a:t></a:t>
            </a:r>
            <a:r>
              <a:rPr lang="tr-TR" sz="2800" smtClean="0">
                <a:sym typeface="Symbol" pitchFamily="18" charset="2"/>
              </a:rPr>
              <a:t>   25 </a:t>
            </a:r>
          </a:p>
          <a:p>
            <a:pPr eaLnBrk="1" hangingPunct="1">
              <a:buFontTx/>
              <a:buNone/>
            </a:pPr>
            <a:r>
              <a:rPr lang="tr-TR" sz="2800" smtClean="0">
                <a:sym typeface="Symbol" pitchFamily="18" charset="2"/>
              </a:rPr>
              <a:t>			kilo verme konusunda cesaretlendirilmeli</a:t>
            </a:r>
          </a:p>
          <a:p>
            <a:pPr eaLnBrk="1" hangingPunct="1">
              <a:buFontTx/>
              <a:buNone/>
            </a:pPr>
            <a:r>
              <a:rPr lang="tr-TR" sz="2800" smtClean="0">
                <a:sym typeface="Symbol" pitchFamily="18" charset="2"/>
              </a:rPr>
              <a:t>						              (</a:t>
            </a:r>
            <a:r>
              <a:rPr lang="tr-TR" sz="2400" b="1" smtClean="0">
                <a:sym typeface="Symbol" pitchFamily="18" charset="2"/>
              </a:rPr>
              <a:t>18.5 – 24.9)</a:t>
            </a:r>
          </a:p>
          <a:p>
            <a:pPr eaLnBrk="1" hangingPunct="1">
              <a:buFontTx/>
              <a:buNone/>
            </a:pPr>
            <a:endParaRPr lang="tr-TR" sz="2800" smtClean="0">
              <a:sym typeface="Symbol" pitchFamily="18" charset="2"/>
            </a:endParaRPr>
          </a:p>
          <a:p>
            <a:pPr eaLnBrk="1" hangingPunct="1">
              <a:buFontTx/>
              <a:buNone/>
            </a:pPr>
            <a:r>
              <a:rPr lang="tr-TR" sz="2800" smtClean="0">
                <a:solidFill>
                  <a:srgbClr val="FFFFFF"/>
                </a:solidFill>
                <a:sym typeface="Symbol" pitchFamily="18" charset="2"/>
              </a:rPr>
              <a:t>			</a:t>
            </a:r>
          </a:p>
          <a:p>
            <a:pPr eaLnBrk="1" hangingPunct="1">
              <a:buFontTx/>
              <a:buNone/>
            </a:pPr>
            <a:endParaRPr lang="tr-TR" sz="2800" smtClean="0">
              <a:solidFill>
                <a:srgbClr val="FFFFFF"/>
              </a:solidFill>
              <a:sym typeface="Symbol" pitchFamily="18" charset="2"/>
            </a:endParaRPr>
          </a:p>
          <a:p>
            <a:pPr eaLnBrk="1" hangingPunct="1">
              <a:buFontTx/>
              <a:buNone/>
            </a:pPr>
            <a:endParaRPr lang="tr-TR" sz="2800" smtClean="0">
              <a:solidFill>
                <a:srgbClr val="FFFFFF"/>
              </a:solidFill>
              <a:sym typeface="Symbol" pitchFamily="18" charset="2"/>
            </a:endParaRPr>
          </a:p>
        </p:txBody>
      </p:sp>
      <p:sp>
        <p:nvSpPr>
          <p:cNvPr id="79875" name="Rectangle 3"/>
          <p:cNvSpPr>
            <a:spLocks noGrp="1" noChangeArrowheads="1"/>
          </p:cNvSpPr>
          <p:nvPr>
            <p:ph type="title"/>
          </p:nvPr>
        </p:nvSpPr>
        <p:spPr>
          <a:xfrm>
            <a:off x="317500" y="417513"/>
            <a:ext cx="8637588" cy="1066800"/>
          </a:xfrm>
          <a:noFill/>
        </p:spPr>
        <p:txBody>
          <a:bodyPr anchor="b">
            <a:spAutoFit/>
          </a:bodyPr>
          <a:lstStyle/>
          <a:p>
            <a:pPr eaLnBrk="1" hangingPunct="1"/>
            <a:r>
              <a:rPr lang="tr-TR" sz="3200" dirty="0" smtClean="0">
                <a:solidFill>
                  <a:srgbClr val="990000"/>
                </a:solidFill>
              </a:rPr>
              <a:t>Yaşam Biçimi Değişiklikleri : </a:t>
            </a:r>
            <a:br>
              <a:rPr lang="tr-TR" sz="3200" dirty="0" smtClean="0">
                <a:solidFill>
                  <a:srgbClr val="990000"/>
                </a:solidFill>
              </a:rPr>
            </a:br>
            <a:r>
              <a:rPr lang="tr-TR" sz="3200" dirty="0" smtClean="0">
                <a:solidFill>
                  <a:srgbClr val="990000"/>
                </a:solidFill>
              </a:rPr>
              <a:t>					     Zayıfla</a:t>
            </a:r>
            <a:r>
              <a:rPr lang="tr-TR" sz="3200" dirty="0" smtClean="0">
                <a:solidFill>
                  <a:schemeClr val="bg1"/>
                </a:solidFill>
              </a:rPr>
              <a:t>ma</a:t>
            </a:r>
          </a:p>
        </p:txBody>
      </p:sp>
      <p:sp>
        <p:nvSpPr>
          <p:cNvPr id="79876" name="AutoShape 4"/>
          <p:cNvSpPr>
            <a:spLocks noChangeArrowheads="1"/>
          </p:cNvSpPr>
          <p:nvPr/>
        </p:nvSpPr>
        <p:spPr bwMode="auto">
          <a:xfrm>
            <a:off x="755650" y="2060575"/>
            <a:ext cx="1625600" cy="793750"/>
          </a:xfrm>
          <a:prstGeom prst="curvedRightArrow">
            <a:avLst>
              <a:gd name="adj1" fmla="val 17083"/>
              <a:gd name="adj2" fmla="val 40000"/>
              <a:gd name="adj3" fmla="val 68267"/>
            </a:avLst>
          </a:prstGeom>
          <a:solidFill>
            <a:schemeClr val="tx1"/>
          </a:solidFill>
          <a:ln w="9525">
            <a:solidFill>
              <a:srgbClr val="003300"/>
            </a:solidFill>
            <a:miter lim="800000"/>
            <a:headEnd/>
            <a:tailEnd/>
          </a:ln>
        </p:spPr>
        <p:txBody>
          <a:bodyPr anchor="ctr">
            <a:spAutoFit/>
          </a:bodyPr>
          <a:lstStyle/>
          <a:p>
            <a:pPr algn="ctr"/>
            <a:endParaRPr lang="tr-TR" sz="2400">
              <a:latin typeface="Times New Roman" pitchFamily="18" charset="0"/>
            </a:endParaRPr>
          </a:p>
        </p:txBody>
      </p:sp>
      <p:sp>
        <p:nvSpPr>
          <p:cNvPr id="79877" name="AutoShape 5"/>
          <p:cNvSpPr>
            <a:spLocks noChangeArrowheads="1"/>
          </p:cNvSpPr>
          <p:nvPr/>
        </p:nvSpPr>
        <p:spPr bwMode="auto">
          <a:xfrm>
            <a:off x="2057400" y="3429000"/>
            <a:ext cx="6172200" cy="508000"/>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r>
              <a:rPr lang="tr-TR" sz="2400" b="1" dirty="0">
                <a:solidFill>
                  <a:schemeClr val="bg1"/>
                </a:solidFill>
                <a:sym typeface="Symbol" pitchFamily="18" charset="2"/>
              </a:rPr>
              <a:t>      </a:t>
            </a:r>
            <a:r>
              <a:rPr lang="tr-TR" sz="2400" b="1" dirty="0">
                <a:solidFill>
                  <a:srgbClr val="333333"/>
                </a:solidFill>
                <a:sym typeface="Symbol" pitchFamily="18" charset="2"/>
              </a:rPr>
              <a:t>Ek </a:t>
            </a:r>
            <a:r>
              <a:rPr lang="tr-TR" sz="2400" b="1" dirty="0" err="1">
                <a:solidFill>
                  <a:srgbClr val="333333"/>
                </a:solidFill>
                <a:sym typeface="Symbol" pitchFamily="18" charset="2"/>
              </a:rPr>
              <a:t>Antihipertansif</a:t>
            </a:r>
            <a:r>
              <a:rPr lang="tr-TR" sz="2400" b="1" dirty="0">
                <a:solidFill>
                  <a:srgbClr val="333333"/>
                </a:solidFill>
                <a:sym typeface="Symbol" pitchFamily="18" charset="2"/>
              </a:rPr>
              <a:t> etkinlik</a:t>
            </a:r>
          </a:p>
        </p:txBody>
      </p:sp>
      <p:sp>
        <p:nvSpPr>
          <p:cNvPr id="79878" name="AutoShape 6"/>
          <p:cNvSpPr>
            <a:spLocks noChangeArrowheads="1"/>
          </p:cNvSpPr>
          <p:nvPr/>
        </p:nvSpPr>
        <p:spPr bwMode="auto">
          <a:xfrm>
            <a:off x="2063750" y="4308475"/>
            <a:ext cx="6161088" cy="1587500"/>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r>
              <a:rPr lang="tr-TR" sz="2400" b="1">
                <a:solidFill>
                  <a:schemeClr val="bg1"/>
                </a:solidFill>
                <a:sym typeface="Symbol" pitchFamily="18" charset="2"/>
              </a:rPr>
              <a:t>     </a:t>
            </a:r>
            <a:r>
              <a:rPr lang="tr-TR" sz="2400" b="1">
                <a:solidFill>
                  <a:srgbClr val="333333"/>
                </a:solidFill>
                <a:sym typeface="Symbol" pitchFamily="18" charset="2"/>
              </a:rPr>
              <a:t>Multi disipliner yaklaşım</a:t>
            </a:r>
          </a:p>
          <a:p>
            <a:r>
              <a:rPr lang="tr-TR" sz="2400" b="1">
                <a:solidFill>
                  <a:srgbClr val="333333"/>
                </a:solidFill>
                <a:sym typeface="Symbol" pitchFamily="18" charset="2"/>
              </a:rPr>
              <a:t>                    </a:t>
            </a:r>
            <a:r>
              <a:rPr lang="tr-TR" sz="2000" b="1">
                <a:solidFill>
                  <a:srgbClr val="333333"/>
                </a:solidFill>
                <a:sym typeface="Symbol" pitchFamily="18" charset="2"/>
              </a:rPr>
              <a:t>Diyet eğitimi</a:t>
            </a:r>
          </a:p>
          <a:p>
            <a:r>
              <a:rPr lang="tr-TR" sz="2000" b="1">
                <a:solidFill>
                  <a:srgbClr val="333333"/>
                </a:solidFill>
                <a:sym typeface="Symbol" pitchFamily="18" charset="2"/>
              </a:rPr>
              <a:t>                        Fizik aktivite</a:t>
            </a:r>
          </a:p>
          <a:p>
            <a:pPr algn="ctr"/>
            <a:r>
              <a:rPr lang="tr-TR" sz="2000" b="1">
                <a:solidFill>
                  <a:srgbClr val="333333"/>
                </a:solidFill>
                <a:sym typeface="Symbol" pitchFamily="18" charset="2"/>
              </a:rPr>
              <a:t>       Davranış Modifikasyonu</a:t>
            </a:r>
          </a:p>
        </p:txBody>
      </p:sp>
      <p:pic>
        <p:nvPicPr>
          <p:cNvPr id="79879" name="Picture 7"/>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p:txBody>
          <a:bodyPr/>
          <a:lstStyle/>
          <a:p>
            <a:pPr algn="ctr" eaLnBrk="1" hangingPunct="1">
              <a:buFontTx/>
              <a:buNone/>
            </a:pPr>
            <a:r>
              <a:rPr lang="tr-TR" sz="2800" smtClean="0"/>
              <a:t>Kan Basıncını düşürmek amacıyla önerilmeli</a:t>
            </a:r>
          </a:p>
        </p:txBody>
      </p:sp>
      <p:sp>
        <p:nvSpPr>
          <p:cNvPr id="80899" name="Rectangle 3"/>
          <p:cNvSpPr>
            <a:spLocks noGrp="1" noChangeArrowheads="1"/>
          </p:cNvSpPr>
          <p:nvPr>
            <p:ph type="title"/>
          </p:nvPr>
        </p:nvSpPr>
        <p:spPr>
          <a:xfrm>
            <a:off x="317500" y="293688"/>
            <a:ext cx="8637588" cy="1190625"/>
          </a:xfrm>
          <a:noFill/>
        </p:spPr>
        <p:txBody>
          <a:bodyPr anchor="b">
            <a:spAutoFit/>
          </a:bodyPr>
          <a:lstStyle/>
          <a:p>
            <a:pPr eaLnBrk="1" hangingPunct="1"/>
            <a:r>
              <a:rPr lang="tr-TR" sz="3600" smtClean="0">
                <a:solidFill>
                  <a:srgbClr val="990000"/>
                </a:solidFill>
              </a:rPr>
              <a:t>Yaşam Biçimi Değişiklikleri : </a:t>
            </a:r>
            <a:br>
              <a:rPr lang="tr-TR" sz="3600" smtClean="0">
                <a:solidFill>
                  <a:srgbClr val="990000"/>
                </a:solidFill>
              </a:rPr>
            </a:br>
            <a:r>
              <a:rPr lang="tr-TR" sz="3600" smtClean="0">
                <a:solidFill>
                  <a:srgbClr val="990000"/>
                </a:solidFill>
              </a:rPr>
              <a:t>						Egzersiz</a:t>
            </a:r>
          </a:p>
        </p:txBody>
      </p:sp>
      <p:sp>
        <p:nvSpPr>
          <p:cNvPr id="80900" name="AutoShape 4"/>
          <p:cNvSpPr>
            <a:spLocks noChangeArrowheads="1"/>
          </p:cNvSpPr>
          <p:nvPr/>
        </p:nvSpPr>
        <p:spPr bwMode="auto">
          <a:xfrm>
            <a:off x="2057400" y="2514600"/>
            <a:ext cx="4800600" cy="508000"/>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pPr algn="ctr"/>
            <a:r>
              <a:rPr lang="tr-TR" sz="2400" b="1">
                <a:solidFill>
                  <a:srgbClr val="333333"/>
                </a:solidFill>
              </a:rPr>
              <a:t>Haftada en az üç gün</a:t>
            </a:r>
          </a:p>
        </p:txBody>
      </p:sp>
      <p:sp>
        <p:nvSpPr>
          <p:cNvPr id="80901" name="AutoShape 5"/>
          <p:cNvSpPr>
            <a:spLocks noChangeArrowheads="1"/>
          </p:cNvSpPr>
          <p:nvPr/>
        </p:nvSpPr>
        <p:spPr bwMode="auto">
          <a:xfrm>
            <a:off x="2057400" y="3200400"/>
            <a:ext cx="4800600" cy="508000"/>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pPr algn="ctr"/>
            <a:r>
              <a:rPr lang="tr-TR" sz="2400" b="1" dirty="0" smtClean="0">
                <a:solidFill>
                  <a:srgbClr val="333333"/>
                </a:solidFill>
              </a:rPr>
              <a:t>En az 30 dakika</a:t>
            </a:r>
            <a:endParaRPr lang="tr-TR" sz="2400" b="1" dirty="0">
              <a:solidFill>
                <a:srgbClr val="333333"/>
              </a:solidFill>
            </a:endParaRPr>
          </a:p>
        </p:txBody>
      </p:sp>
      <p:sp>
        <p:nvSpPr>
          <p:cNvPr id="80902" name="AutoShape 6"/>
          <p:cNvSpPr>
            <a:spLocks noChangeArrowheads="1"/>
          </p:cNvSpPr>
          <p:nvPr/>
        </p:nvSpPr>
        <p:spPr bwMode="auto">
          <a:xfrm>
            <a:off x="2057400" y="4648200"/>
            <a:ext cx="4864100" cy="1590675"/>
          </a:xfrm>
          <a:prstGeom prst="roundRect">
            <a:avLst>
              <a:gd name="adj" fmla="val 16667"/>
            </a:avLst>
          </a:prstGeom>
          <a:solidFill>
            <a:schemeClr val="accent2">
              <a:lumMod val="40000"/>
              <a:lumOff val="60000"/>
            </a:schemeClr>
          </a:solidFill>
          <a:ln w="9525">
            <a:solidFill>
              <a:schemeClr val="bg2">
                <a:lumMod val="60000"/>
                <a:lumOff val="40000"/>
              </a:schemeClr>
            </a:solidFill>
            <a:round/>
            <a:headEnd/>
            <a:tailEnd/>
          </a:ln>
        </p:spPr>
        <p:txBody>
          <a:bodyPr anchor="ctr">
            <a:spAutoFit/>
          </a:bodyPr>
          <a:lstStyle/>
          <a:p>
            <a:pPr algn="ctr"/>
            <a:r>
              <a:rPr lang="tr-TR" sz="2400" b="1">
                <a:solidFill>
                  <a:srgbClr val="333333"/>
                </a:solidFill>
              </a:rPr>
              <a:t>Dinamik Egzersiz</a:t>
            </a:r>
          </a:p>
          <a:p>
            <a:pPr algn="ctr"/>
            <a:r>
              <a:rPr lang="tr-TR" sz="1600" b="1">
                <a:solidFill>
                  <a:srgbClr val="333333"/>
                </a:solidFill>
              </a:rPr>
              <a:t>Yürüyüş</a:t>
            </a:r>
          </a:p>
          <a:p>
            <a:pPr algn="ctr"/>
            <a:r>
              <a:rPr lang="tr-TR" sz="1600" b="1">
                <a:solidFill>
                  <a:srgbClr val="333333"/>
                </a:solidFill>
              </a:rPr>
              <a:t>Jogging</a:t>
            </a:r>
          </a:p>
          <a:p>
            <a:pPr algn="ctr"/>
            <a:r>
              <a:rPr lang="tr-TR" sz="1600" b="1">
                <a:solidFill>
                  <a:srgbClr val="333333"/>
                </a:solidFill>
              </a:rPr>
              <a:t>Bisiklet</a:t>
            </a:r>
          </a:p>
          <a:p>
            <a:pPr algn="ctr"/>
            <a:r>
              <a:rPr lang="tr-TR" sz="1600" b="1">
                <a:solidFill>
                  <a:srgbClr val="333333"/>
                </a:solidFill>
              </a:rPr>
              <a:t>Yüzme</a:t>
            </a:r>
          </a:p>
        </p:txBody>
      </p:sp>
      <p:sp>
        <p:nvSpPr>
          <p:cNvPr id="80903" name="AutoShape 7"/>
          <p:cNvSpPr>
            <a:spLocks noChangeArrowheads="1"/>
          </p:cNvSpPr>
          <p:nvPr/>
        </p:nvSpPr>
        <p:spPr bwMode="auto">
          <a:xfrm>
            <a:off x="2051050" y="3860800"/>
            <a:ext cx="4800600" cy="508000"/>
          </a:xfrm>
          <a:prstGeom prst="roundRect">
            <a:avLst>
              <a:gd name="adj" fmla="val 16667"/>
            </a:avLst>
          </a:prstGeom>
          <a:solidFill>
            <a:schemeClr val="accent2">
              <a:lumMod val="40000"/>
              <a:lumOff val="60000"/>
            </a:schemeClr>
          </a:solidFill>
          <a:ln w="9525">
            <a:solidFill>
              <a:schemeClr val="bg2">
                <a:lumMod val="60000"/>
                <a:lumOff val="40000"/>
              </a:schemeClr>
            </a:solidFill>
            <a:round/>
            <a:headEnd/>
            <a:tailEnd/>
          </a:ln>
        </p:spPr>
        <p:txBody>
          <a:bodyPr anchor="ctr">
            <a:spAutoFit/>
          </a:bodyPr>
          <a:lstStyle/>
          <a:p>
            <a:pPr algn="ctr"/>
            <a:r>
              <a:rPr lang="tr-TR" sz="2400" b="1">
                <a:solidFill>
                  <a:srgbClr val="333333"/>
                </a:solidFill>
              </a:rPr>
              <a:t>Ilımlı</a:t>
            </a:r>
          </a:p>
        </p:txBody>
      </p:sp>
      <p:pic>
        <p:nvPicPr>
          <p:cNvPr id="80904" name="Picture 8"/>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06413" y="533400"/>
            <a:ext cx="8637587" cy="1066800"/>
          </a:xfrm>
        </p:spPr>
        <p:txBody>
          <a:bodyPr/>
          <a:lstStyle/>
          <a:p>
            <a:pPr eaLnBrk="1" hangingPunct="1"/>
            <a:r>
              <a:rPr lang="tr-TR" sz="3600" smtClean="0">
                <a:solidFill>
                  <a:srgbClr val="990000"/>
                </a:solidFill>
              </a:rPr>
              <a:t>Yaşam Biçimi Değişiklikleri : </a:t>
            </a:r>
            <a:br>
              <a:rPr lang="tr-TR" sz="3600" smtClean="0">
                <a:solidFill>
                  <a:srgbClr val="990000"/>
                </a:solidFill>
              </a:rPr>
            </a:br>
            <a:r>
              <a:rPr lang="tr-TR" sz="3600" smtClean="0">
                <a:solidFill>
                  <a:srgbClr val="990000"/>
                </a:solidFill>
              </a:rPr>
              <a:t>						Alkol</a:t>
            </a:r>
          </a:p>
        </p:txBody>
      </p:sp>
      <p:sp>
        <p:nvSpPr>
          <p:cNvPr id="81923" name="Rectangle 3"/>
          <p:cNvSpPr>
            <a:spLocks noGrp="1" noChangeArrowheads="1"/>
          </p:cNvSpPr>
          <p:nvPr>
            <p:ph type="body" idx="1"/>
          </p:nvPr>
        </p:nvSpPr>
        <p:spPr/>
        <p:txBody>
          <a:bodyPr/>
          <a:lstStyle/>
          <a:p>
            <a:pPr eaLnBrk="1" hangingPunct="1">
              <a:buFontTx/>
              <a:buNone/>
            </a:pPr>
            <a:r>
              <a:rPr lang="tr-TR" sz="2800" b="1" smtClean="0">
                <a:solidFill>
                  <a:srgbClr val="FFFFFF"/>
                </a:solidFill>
              </a:rPr>
              <a:t>			</a:t>
            </a:r>
            <a:r>
              <a:rPr lang="tr-TR" sz="2800" smtClean="0"/>
              <a:t>Düşük alkol tüketimi</a:t>
            </a:r>
          </a:p>
        </p:txBody>
      </p:sp>
      <p:sp>
        <p:nvSpPr>
          <p:cNvPr id="81924" name="AutoShape 4"/>
          <p:cNvSpPr>
            <a:spLocks noChangeArrowheads="1"/>
          </p:cNvSpPr>
          <p:nvPr/>
        </p:nvSpPr>
        <p:spPr bwMode="auto">
          <a:xfrm>
            <a:off x="2133600" y="2862263"/>
            <a:ext cx="4800600" cy="508000"/>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pPr algn="ctr"/>
            <a:r>
              <a:rPr lang="tr-TR" sz="2400" b="1" dirty="0">
                <a:solidFill>
                  <a:srgbClr val="333333"/>
                </a:solidFill>
              </a:rPr>
              <a:t>0-2 </a:t>
            </a:r>
            <a:r>
              <a:rPr lang="tr-TR" sz="2400" b="1" dirty="0" err="1">
                <a:solidFill>
                  <a:srgbClr val="333333"/>
                </a:solidFill>
              </a:rPr>
              <a:t>drink</a:t>
            </a:r>
            <a:r>
              <a:rPr lang="tr-TR" sz="2400" b="1" dirty="0">
                <a:solidFill>
                  <a:srgbClr val="333333"/>
                </a:solidFill>
              </a:rPr>
              <a:t> / gün</a:t>
            </a:r>
          </a:p>
        </p:txBody>
      </p:sp>
      <p:sp>
        <p:nvSpPr>
          <p:cNvPr id="81925" name="AutoShape 5"/>
          <p:cNvSpPr>
            <a:spLocks noChangeArrowheads="1"/>
          </p:cNvSpPr>
          <p:nvPr/>
        </p:nvSpPr>
        <p:spPr bwMode="auto">
          <a:xfrm>
            <a:off x="2971800" y="4267200"/>
            <a:ext cx="4800600" cy="441325"/>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pPr algn="ctr"/>
            <a:r>
              <a:rPr lang="tr-TR" sz="2000" b="1" dirty="0">
                <a:solidFill>
                  <a:schemeClr val="bg1"/>
                </a:solidFill>
              </a:rPr>
              <a:t>  </a:t>
            </a:r>
            <a:r>
              <a:rPr lang="tr-TR" sz="2000" b="1" dirty="0">
                <a:solidFill>
                  <a:srgbClr val="333333"/>
                </a:solidFill>
              </a:rPr>
              <a:t>Erkekler:  en fazla 2 </a:t>
            </a:r>
            <a:r>
              <a:rPr lang="tr-TR" sz="2000" b="1" dirty="0" err="1">
                <a:solidFill>
                  <a:srgbClr val="333333"/>
                </a:solidFill>
              </a:rPr>
              <a:t>drink</a:t>
            </a:r>
            <a:r>
              <a:rPr lang="tr-TR" sz="2000" b="1" dirty="0">
                <a:solidFill>
                  <a:srgbClr val="333333"/>
                </a:solidFill>
              </a:rPr>
              <a:t> / gün</a:t>
            </a:r>
          </a:p>
        </p:txBody>
      </p:sp>
      <p:sp>
        <p:nvSpPr>
          <p:cNvPr id="81926" name="AutoShape 6"/>
          <p:cNvSpPr>
            <a:spLocks noChangeArrowheads="1"/>
          </p:cNvSpPr>
          <p:nvPr/>
        </p:nvSpPr>
        <p:spPr bwMode="auto">
          <a:xfrm>
            <a:off x="2971800" y="4876800"/>
            <a:ext cx="4800600" cy="441325"/>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pPr algn="ctr"/>
            <a:r>
              <a:rPr lang="tr-TR" sz="2000" b="1">
                <a:solidFill>
                  <a:srgbClr val="333333"/>
                </a:solidFill>
              </a:rPr>
              <a:t>   Kadınlar:  en fazla 9 drink / hafta</a:t>
            </a:r>
          </a:p>
        </p:txBody>
      </p:sp>
      <p:sp>
        <p:nvSpPr>
          <p:cNvPr id="81927" name="AutoShape 7"/>
          <p:cNvSpPr>
            <a:spLocks noChangeArrowheads="1"/>
          </p:cNvSpPr>
          <p:nvPr/>
        </p:nvSpPr>
        <p:spPr bwMode="auto">
          <a:xfrm>
            <a:off x="2133600" y="3505200"/>
            <a:ext cx="6080125" cy="441325"/>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pPr algn="ctr"/>
            <a:r>
              <a:rPr lang="tr-TR" sz="2000" b="1">
                <a:solidFill>
                  <a:srgbClr val="333333"/>
                </a:solidFill>
              </a:rPr>
              <a:t>1 drink: 1 bira, 1 kadeh şarap, 1ons % 40 alkol </a:t>
            </a:r>
          </a:p>
        </p:txBody>
      </p:sp>
      <p:pic>
        <p:nvPicPr>
          <p:cNvPr id="81928" name="Picture 8"/>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p:txBody>
          <a:bodyPr/>
          <a:lstStyle/>
          <a:p>
            <a:pPr algn="ctr" eaLnBrk="1" hangingPunct="1">
              <a:buFontTx/>
              <a:buNone/>
            </a:pPr>
            <a:r>
              <a:rPr lang="tr-TR" sz="2800" dirty="0" smtClean="0"/>
              <a:t>Davranış Modifikasyonu</a:t>
            </a:r>
          </a:p>
        </p:txBody>
      </p:sp>
      <p:sp>
        <p:nvSpPr>
          <p:cNvPr id="82947" name="Rectangle 3"/>
          <p:cNvSpPr>
            <a:spLocks noGrp="1" noChangeArrowheads="1"/>
          </p:cNvSpPr>
          <p:nvPr>
            <p:ph type="title"/>
          </p:nvPr>
        </p:nvSpPr>
        <p:spPr>
          <a:xfrm>
            <a:off x="317500" y="417513"/>
            <a:ext cx="8637588" cy="1066800"/>
          </a:xfrm>
          <a:noFill/>
        </p:spPr>
        <p:txBody>
          <a:bodyPr anchor="b">
            <a:spAutoFit/>
          </a:bodyPr>
          <a:lstStyle/>
          <a:p>
            <a:pPr eaLnBrk="1" hangingPunct="1"/>
            <a:r>
              <a:rPr lang="tr-TR" sz="3200" dirty="0" smtClean="0">
                <a:solidFill>
                  <a:srgbClr val="990000"/>
                </a:solidFill>
              </a:rPr>
              <a:t>Yaşam Biçimi Değişiklikleri : </a:t>
            </a:r>
            <a:br>
              <a:rPr lang="tr-TR" sz="3200" dirty="0" smtClean="0">
                <a:solidFill>
                  <a:srgbClr val="990000"/>
                </a:solidFill>
              </a:rPr>
            </a:br>
            <a:r>
              <a:rPr lang="tr-TR" sz="3200" dirty="0" smtClean="0">
                <a:solidFill>
                  <a:srgbClr val="990000"/>
                </a:solidFill>
              </a:rPr>
              <a:t>					   Stres  Yönetimi</a:t>
            </a:r>
          </a:p>
        </p:txBody>
      </p:sp>
      <p:sp>
        <p:nvSpPr>
          <p:cNvPr id="82948" name="AutoShape 4"/>
          <p:cNvSpPr>
            <a:spLocks noChangeArrowheads="1"/>
          </p:cNvSpPr>
          <p:nvPr/>
        </p:nvSpPr>
        <p:spPr bwMode="auto">
          <a:xfrm>
            <a:off x="1066800" y="3032125"/>
            <a:ext cx="7086600" cy="1317625"/>
          </a:xfrm>
          <a:prstGeom prst="roundRect">
            <a:avLst>
              <a:gd name="adj" fmla="val 16667"/>
            </a:avLst>
          </a:prstGeom>
          <a:solidFill>
            <a:schemeClr val="accent2">
              <a:lumMod val="40000"/>
              <a:lumOff val="60000"/>
            </a:schemeClr>
          </a:solidFill>
          <a:ln w="9525">
            <a:solidFill>
              <a:schemeClr val="accent1"/>
            </a:solidFill>
            <a:round/>
            <a:headEnd/>
            <a:tailEnd/>
          </a:ln>
        </p:spPr>
        <p:txBody>
          <a:bodyPr anchor="ctr">
            <a:spAutoFit/>
          </a:bodyPr>
          <a:lstStyle/>
          <a:p>
            <a:pPr algn="ctr"/>
            <a:r>
              <a:rPr lang="tr-TR" sz="2400" b="1">
                <a:solidFill>
                  <a:srgbClr val="333333"/>
                </a:solidFill>
              </a:rPr>
              <a:t>Bireyselleştirilmiş kognitif davranışsal girişimler relaksasyon teknikleri ile uygulandığında etkin olabilir.</a:t>
            </a:r>
          </a:p>
        </p:txBody>
      </p:sp>
      <p:pic>
        <p:nvPicPr>
          <p:cNvPr id="82949" name="Picture 5"/>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tr-TR" sz="4000" smtClean="0">
                <a:solidFill>
                  <a:srgbClr val="990000"/>
                </a:solidFill>
              </a:rPr>
              <a:t>Antihipertansif ilaç seçimi</a:t>
            </a:r>
          </a:p>
        </p:txBody>
      </p:sp>
      <p:sp>
        <p:nvSpPr>
          <p:cNvPr id="62467" name="Rectangle 3"/>
          <p:cNvSpPr>
            <a:spLocks noGrp="1" noChangeArrowheads="1"/>
          </p:cNvSpPr>
          <p:nvPr>
            <p:ph type="body" idx="1"/>
          </p:nvPr>
        </p:nvSpPr>
        <p:spPr>
          <a:xfrm>
            <a:off x="641350" y="2430463"/>
            <a:ext cx="8137525" cy="3259137"/>
          </a:xfrm>
        </p:spPr>
        <p:txBody>
          <a:bodyPr/>
          <a:lstStyle/>
          <a:p>
            <a:pPr>
              <a:buFontTx/>
              <a:buNone/>
              <a:defRPr/>
            </a:pPr>
            <a:r>
              <a:rPr lang="tr-TR" dirty="0"/>
              <a:t>	</a:t>
            </a:r>
          </a:p>
          <a:p>
            <a:pPr>
              <a:buFontTx/>
              <a:buNone/>
              <a:defRPr/>
            </a:pPr>
            <a:endParaRPr lang="tr-TR" dirty="0"/>
          </a:p>
          <a:p>
            <a:pPr algn="ctr">
              <a:buFontTx/>
              <a:buNone/>
              <a:defRPr/>
            </a:pPr>
            <a:r>
              <a:rPr lang="tr-TR" dirty="0"/>
              <a:t>	</a:t>
            </a:r>
            <a:r>
              <a:rPr lang="tr-TR" dirty="0" err="1">
                <a:solidFill>
                  <a:schemeClr val="bg2">
                    <a:lumMod val="50000"/>
                  </a:schemeClr>
                </a:solidFill>
              </a:rPr>
              <a:t>Antihipertansif</a:t>
            </a:r>
            <a:r>
              <a:rPr lang="tr-TR" dirty="0">
                <a:solidFill>
                  <a:schemeClr val="bg2">
                    <a:lumMod val="50000"/>
                  </a:schemeClr>
                </a:solidFill>
              </a:rPr>
              <a:t> ilaç tedavisinin yararı  kullanılan ilacın grubundan bağımsız olup büyük ölçüde düşen kan basıncının kendisine aittir. </a:t>
            </a:r>
          </a:p>
        </p:txBody>
      </p:sp>
      <p:sp>
        <p:nvSpPr>
          <p:cNvPr id="62468" name="Rectangle 4"/>
          <p:cNvSpPr>
            <a:spLocks noChangeArrowheads="1"/>
          </p:cNvSpPr>
          <p:nvPr/>
        </p:nvSpPr>
        <p:spPr bwMode="auto">
          <a:xfrm>
            <a:off x="1285875" y="1928813"/>
            <a:ext cx="7183438" cy="985837"/>
          </a:xfrm>
          <a:prstGeom prst="rect">
            <a:avLst/>
          </a:prstGeom>
          <a:solidFill>
            <a:schemeClr val="accent3">
              <a:lumMod val="65000"/>
            </a:schemeClr>
          </a:solidFill>
          <a:ln w="76200">
            <a:solidFill>
              <a:srgbClr val="990000"/>
            </a:solidFill>
            <a:miter lim="800000"/>
            <a:headEnd/>
            <a:tailEnd/>
          </a:ln>
          <a:effectLst/>
        </p:spPr>
        <p:txBody>
          <a:bodyPr wrap="none" anchor="ctr"/>
          <a:lstStyle/>
          <a:p>
            <a:pPr algn="ctr">
              <a:defRPr/>
            </a:pPr>
            <a:r>
              <a:rPr lang="tr-TR" sz="3200">
                <a:solidFill>
                  <a:srgbClr val="003366"/>
                </a:solidFill>
                <a:latin typeface="Arial" charset="0"/>
              </a:rPr>
              <a:t>Amaç: Hedef kan basıncına ulaşmak</a:t>
            </a:r>
          </a:p>
        </p:txBody>
      </p:sp>
      <p:pic>
        <p:nvPicPr>
          <p:cNvPr id="83973" name="Picture 7"/>
          <p:cNvPicPr>
            <a:picLocks noChangeAspect="1" noChangeArrowheads="1"/>
          </p:cNvPicPr>
          <p:nvPr/>
        </p:nvPicPr>
        <p:blipFill>
          <a:blip r:embed="rId3" cstate="print"/>
          <a:srcRect/>
          <a:stretch>
            <a:fillRect/>
          </a:stretch>
        </p:blipFill>
        <p:spPr bwMode="auto">
          <a:xfrm>
            <a:off x="0" y="0"/>
            <a:ext cx="928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tr-TR" sz="4000" smtClean="0">
                <a:solidFill>
                  <a:srgbClr val="990000"/>
                </a:solidFill>
              </a:rPr>
              <a:t>Antihipertansif tedavi</a:t>
            </a:r>
          </a:p>
        </p:txBody>
      </p:sp>
      <p:sp>
        <p:nvSpPr>
          <p:cNvPr id="84995" name="Rectangle 3"/>
          <p:cNvSpPr>
            <a:spLocks noGrp="1" noChangeArrowheads="1"/>
          </p:cNvSpPr>
          <p:nvPr>
            <p:ph type="body" idx="1"/>
          </p:nvPr>
        </p:nvSpPr>
        <p:spPr>
          <a:xfrm>
            <a:off x="685800" y="1981200"/>
            <a:ext cx="7834313" cy="4114800"/>
          </a:xfrm>
        </p:spPr>
        <p:txBody>
          <a:bodyPr/>
          <a:lstStyle/>
          <a:p>
            <a:pPr marL="609600" indent="-609600" algn="ctr">
              <a:buFontTx/>
              <a:buNone/>
            </a:pPr>
            <a:r>
              <a:rPr lang="tr-TR" sz="2400" smtClean="0"/>
              <a:t> </a:t>
            </a:r>
          </a:p>
          <a:p>
            <a:pPr marL="609600" indent="-609600" algn="ctr">
              <a:buFontTx/>
              <a:buNone/>
            </a:pPr>
            <a:endParaRPr lang="tr-TR" sz="2400" smtClean="0"/>
          </a:p>
          <a:p>
            <a:pPr marL="609600" indent="-609600" algn="ctr">
              <a:buFontTx/>
              <a:buNone/>
            </a:pPr>
            <a:r>
              <a:rPr lang="tr-TR" smtClean="0"/>
              <a:t>Kanıtlar bazı özel durumlarda bir ilacın diğerine üstün olabileceğini desteklemektedir.</a:t>
            </a:r>
          </a:p>
        </p:txBody>
      </p:sp>
      <p:pic>
        <p:nvPicPr>
          <p:cNvPr id="84996" name="Picture 7"/>
          <p:cNvPicPr>
            <a:picLocks noChangeAspect="1" noChangeArrowheads="1"/>
          </p:cNvPicPr>
          <p:nvPr/>
        </p:nvPicPr>
        <p:blipFill>
          <a:blip r:embed="rId3" cstate="print"/>
          <a:srcRect/>
          <a:stretch>
            <a:fillRect/>
          </a:stretch>
        </p:blipFill>
        <p:spPr bwMode="auto">
          <a:xfrm>
            <a:off x="0" y="0"/>
            <a:ext cx="928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1571625" y="571500"/>
            <a:ext cx="6738938" cy="412750"/>
          </a:xfrm>
          <a:prstGeom prst="roundRect">
            <a:avLst>
              <a:gd name="adj" fmla="val 16667"/>
            </a:avLst>
          </a:prstGeom>
        </p:spPr>
        <p:txBody>
          <a:bodyPr lIns="92075" tIns="46038" rIns="92075" bIns="46038" rtlCol="0">
            <a:normAutofit fontScale="90000"/>
          </a:bodyPr>
          <a:lstStyle/>
          <a:p>
            <a:pPr algn="l" fontAlgn="auto">
              <a:spcAft>
                <a:spcPts val="0"/>
              </a:spcAft>
              <a:defRPr/>
            </a:pPr>
            <a:r>
              <a:rPr lang="tr-TR" b="1" dirty="0" smtClean="0">
                <a:solidFill>
                  <a:srgbClr val="990000"/>
                </a:solidFill>
                <a:latin typeface="Arial Unicode MS" pitchFamily="34" charset="-128"/>
                <a:ea typeface="Arial Unicode MS" pitchFamily="34" charset="-128"/>
                <a:cs typeface="Arial Unicode MS" pitchFamily="34" charset="-128"/>
              </a:rPr>
              <a:t>Kan basıncını düzenleyen çok sayıda yol vardır </a:t>
            </a:r>
            <a:r>
              <a:rPr lang="en-US" b="1" dirty="0" smtClean="0">
                <a:solidFill>
                  <a:srgbClr val="990000"/>
                </a:solidFill>
                <a:latin typeface="Arial Unicode MS" pitchFamily="34" charset="-128"/>
                <a:ea typeface="Arial Unicode MS" pitchFamily="34" charset="-128"/>
                <a:cs typeface="Arial Unicode MS" pitchFamily="34" charset="-128"/>
              </a:rPr>
              <a:t> </a:t>
            </a:r>
          </a:p>
        </p:txBody>
      </p:sp>
      <p:sp>
        <p:nvSpPr>
          <p:cNvPr id="9219" name="Rectangle 3"/>
          <p:cNvSpPr>
            <a:spLocks noChangeArrowheads="1"/>
          </p:cNvSpPr>
          <p:nvPr/>
        </p:nvSpPr>
        <p:spPr bwMode="auto">
          <a:xfrm>
            <a:off x="1919288" y="4495800"/>
            <a:ext cx="3251200" cy="1417638"/>
          </a:xfrm>
          <a:prstGeom prst="rect">
            <a:avLst/>
          </a:prstGeom>
          <a:noFill/>
          <a:ln w="12700">
            <a:noFill/>
            <a:miter lim="800000"/>
            <a:headEnd/>
            <a:tailEnd/>
          </a:ln>
        </p:spPr>
        <p:txBody>
          <a:bodyPr lIns="90487" tIns="44450" rIns="90487" bIns="44450">
            <a:spAutoFit/>
          </a:bodyPr>
          <a:lstStyle/>
          <a:p>
            <a:pPr algn="just" eaLnBrk="0" hangingPunct="0">
              <a:lnSpc>
                <a:spcPct val="150000"/>
              </a:lnSpc>
              <a:tabLst>
                <a:tab pos="6197600" algn="l"/>
              </a:tabLst>
            </a:pPr>
            <a:r>
              <a:rPr lang="fr-FR" sz="2000">
                <a:latin typeface="Calibri" pitchFamily="34" charset="0"/>
              </a:rPr>
              <a:t>S</a:t>
            </a:r>
            <a:r>
              <a:rPr lang="tr-TR" sz="2000">
                <a:latin typeface="Calibri" pitchFamily="34" charset="0"/>
              </a:rPr>
              <a:t>e</a:t>
            </a:r>
            <a:r>
              <a:rPr lang="fr-FR" sz="2000">
                <a:latin typeface="Calibri" pitchFamily="34" charset="0"/>
              </a:rPr>
              <a:t>mpat</a:t>
            </a:r>
            <a:r>
              <a:rPr lang="tr-TR" sz="2000">
                <a:latin typeface="Calibri" pitchFamily="34" charset="0"/>
              </a:rPr>
              <a:t>ik sinir sistemi</a:t>
            </a:r>
            <a:endParaRPr lang="fr-FR" sz="2000">
              <a:latin typeface="Calibri" pitchFamily="34" charset="0"/>
            </a:endParaRPr>
          </a:p>
          <a:p>
            <a:pPr algn="just" eaLnBrk="0" hangingPunct="0">
              <a:lnSpc>
                <a:spcPct val="150000"/>
              </a:lnSpc>
              <a:tabLst>
                <a:tab pos="6197600" algn="l"/>
              </a:tabLst>
            </a:pPr>
            <a:r>
              <a:rPr lang="fr-FR" sz="2000">
                <a:latin typeface="Calibri" pitchFamily="34" charset="0"/>
              </a:rPr>
              <a:t>Renin-an</a:t>
            </a:r>
            <a:r>
              <a:rPr lang="tr-TR" sz="2000">
                <a:latin typeface="Calibri" pitchFamily="34" charset="0"/>
              </a:rPr>
              <a:t>j</a:t>
            </a:r>
            <a:r>
              <a:rPr lang="fr-FR" sz="2000">
                <a:latin typeface="Calibri" pitchFamily="34" charset="0"/>
              </a:rPr>
              <a:t>i</a:t>
            </a:r>
            <a:r>
              <a:rPr lang="tr-TR" sz="2000">
                <a:latin typeface="Calibri" pitchFamily="34" charset="0"/>
              </a:rPr>
              <a:t>y</a:t>
            </a:r>
            <a:r>
              <a:rPr lang="fr-FR" sz="2000">
                <a:latin typeface="Calibri" pitchFamily="34" charset="0"/>
              </a:rPr>
              <a:t>otensin s</a:t>
            </a:r>
            <a:r>
              <a:rPr lang="tr-TR" sz="2000">
                <a:latin typeface="Calibri" pitchFamily="34" charset="0"/>
              </a:rPr>
              <a:t>istemi</a:t>
            </a:r>
            <a:endParaRPr lang="fr-FR" sz="2000">
              <a:latin typeface="Calibri" pitchFamily="34" charset="0"/>
            </a:endParaRPr>
          </a:p>
          <a:p>
            <a:pPr algn="just" eaLnBrk="0" hangingPunct="0">
              <a:lnSpc>
                <a:spcPct val="150000"/>
              </a:lnSpc>
              <a:tabLst>
                <a:tab pos="6197600" algn="l"/>
              </a:tabLst>
            </a:pPr>
            <a:r>
              <a:rPr lang="fr-FR" sz="2000">
                <a:latin typeface="Calibri" pitchFamily="34" charset="0"/>
              </a:rPr>
              <a:t>To</a:t>
            </a:r>
            <a:r>
              <a:rPr lang="tr-TR" sz="2000">
                <a:latin typeface="Calibri" pitchFamily="34" charset="0"/>
              </a:rPr>
              <a:t>plam vücut sodyumu</a:t>
            </a:r>
            <a:endParaRPr lang="fr-FR" sz="2000">
              <a:latin typeface="Calibri" pitchFamily="34" charset="0"/>
            </a:endParaRPr>
          </a:p>
        </p:txBody>
      </p:sp>
      <p:sp>
        <p:nvSpPr>
          <p:cNvPr id="9220" name="Rectangle 4"/>
          <p:cNvSpPr>
            <a:spLocks noChangeArrowheads="1"/>
          </p:cNvSpPr>
          <p:nvPr/>
        </p:nvSpPr>
        <p:spPr bwMode="auto">
          <a:xfrm>
            <a:off x="1716088" y="1970088"/>
            <a:ext cx="6437312" cy="428625"/>
          </a:xfrm>
          <a:prstGeom prst="rect">
            <a:avLst/>
          </a:prstGeom>
          <a:noFill/>
          <a:ln w="12700">
            <a:noFill/>
            <a:miter lim="800000"/>
            <a:headEnd/>
            <a:tailEnd/>
          </a:ln>
        </p:spPr>
        <p:txBody>
          <a:bodyPr lIns="90487" tIns="44450" rIns="90487" bIns="44450">
            <a:spAutoFit/>
          </a:bodyPr>
          <a:lstStyle/>
          <a:p>
            <a:pPr eaLnBrk="0" hangingPunct="0">
              <a:tabLst>
                <a:tab pos="3859213" algn="ctr"/>
                <a:tab pos="6484938" algn="ctr"/>
              </a:tabLst>
            </a:pPr>
            <a:r>
              <a:rPr lang="fr-FR" sz="2200">
                <a:latin typeface="Arial Unicode MS" pitchFamily="34" charset="-128"/>
              </a:rPr>
              <a:t>   </a:t>
            </a:r>
            <a:r>
              <a:rPr lang="tr-TR" sz="2200">
                <a:latin typeface="Arial Unicode MS" pitchFamily="34" charset="-128"/>
              </a:rPr>
              <a:t>Hasta </a:t>
            </a:r>
            <a:r>
              <a:rPr lang="fr-FR" sz="2200">
                <a:latin typeface="Arial Unicode MS" pitchFamily="34" charset="-128"/>
              </a:rPr>
              <a:t>1 </a:t>
            </a:r>
            <a:r>
              <a:rPr lang="tr-TR" sz="2200">
                <a:latin typeface="Arial Unicode MS" pitchFamily="34" charset="-128"/>
              </a:rPr>
              <a:t> </a:t>
            </a:r>
            <a:r>
              <a:rPr lang="fr-FR" sz="2200">
                <a:latin typeface="Arial Unicode MS" pitchFamily="34" charset="-128"/>
              </a:rPr>
              <a:t>             	    </a:t>
            </a:r>
            <a:r>
              <a:rPr lang="tr-TR" sz="2200">
                <a:latin typeface="Arial Unicode MS" pitchFamily="34" charset="-128"/>
              </a:rPr>
              <a:t> Hasta</a:t>
            </a:r>
            <a:r>
              <a:rPr lang="fr-FR" sz="2200">
                <a:latin typeface="Arial Unicode MS" pitchFamily="34" charset="-128"/>
              </a:rPr>
              <a:t> 2                </a:t>
            </a:r>
            <a:r>
              <a:rPr lang="tr-TR" sz="2200">
                <a:latin typeface="Arial Unicode MS" pitchFamily="34" charset="-128"/>
              </a:rPr>
              <a:t>  </a:t>
            </a:r>
            <a:r>
              <a:rPr lang="fr-FR" sz="2200">
                <a:latin typeface="Arial Unicode MS" pitchFamily="34" charset="-128"/>
              </a:rPr>
              <a:t> </a:t>
            </a:r>
            <a:r>
              <a:rPr lang="tr-TR" sz="2200">
                <a:latin typeface="Arial Unicode MS" pitchFamily="34" charset="-128"/>
              </a:rPr>
              <a:t>Hasta</a:t>
            </a:r>
            <a:r>
              <a:rPr lang="fr-FR" sz="2200">
                <a:latin typeface="Arial Unicode MS" pitchFamily="34" charset="-128"/>
              </a:rPr>
              <a:t> 3</a:t>
            </a:r>
          </a:p>
        </p:txBody>
      </p:sp>
      <p:sp>
        <p:nvSpPr>
          <p:cNvPr id="9221" name="Rectangle 5"/>
          <p:cNvSpPr>
            <a:spLocks noChangeArrowheads="1"/>
          </p:cNvSpPr>
          <p:nvPr/>
        </p:nvSpPr>
        <p:spPr bwMode="auto">
          <a:xfrm>
            <a:off x="1625600" y="2509838"/>
            <a:ext cx="1711325" cy="1770062"/>
          </a:xfrm>
          <a:prstGeom prst="rect">
            <a:avLst/>
          </a:prstGeom>
          <a:noFill/>
          <a:ln w="38100">
            <a:solidFill>
              <a:srgbClr val="626464"/>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22" name="Freeform 6"/>
          <p:cNvSpPr>
            <a:spLocks/>
          </p:cNvSpPr>
          <p:nvPr/>
        </p:nvSpPr>
        <p:spPr bwMode="auto">
          <a:xfrm>
            <a:off x="2074863" y="2614613"/>
            <a:ext cx="684212" cy="565150"/>
          </a:xfrm>
          <a:custGeom>
            <a:avLst/>
            <a:gdLst>
              <a:gd name="T0" fmla="*/ 0 w 476"/>
              <a:gd name="T1" fmla="*/ 2147483647 h 350"/>
              <a:gd name="T2" fmla="*/ 0 w 476"/>
              <a:gd name="T3" fmla="*/ 0 h 350"/>
              <a:gd name="T4" fmla="*/ 2147483647 w 476"/>
              <a:gd name="T5" fmla="*/ 0 h 350"/>
              <a:gd name="T6" fmla="*/ 2147483647 w 476"/>
              <a:gd name="T7" fmla="*/ 2147483647 h 350"/>
              <a:gd name="T8" fmla="*/ 2147483647 w 476"/>
              <a:gd name="T9" fmla="*/ 2147483647 h 350"/>
              <a:gd name="T10" fmla="*/ 2147483647 w 476"/>
              <a:gd name="T11" fmla="*/ 2147483647 h 350"/>
              <a:gd name="T12" fmla="*/ 0 w 476"/>
              <a:gd name="T13" fmla="*/ 2147483647 h 350"/>
              <a:gd name="T14" fmla="*/ 0 60000 65536"/>
              <a:gd name="T15" fmla="*/ 0 60000 65536"/>
              <a:gd name="T16" fmla="*/ 0 60000 65536"/>
              <a:gd name="T17" fmla="*/ 0 60000 65536"/>
              <a:gd name="T18" fmla="*/ 0 60000 65536"/>
              <a:gd name="T19" fmla="*/ 0 60000 65536"/>
              <a:gd name="T20" fmla="*/ 0 60000 65536"/>
              <a:gd name="T21" fmla="*/ 0 w 476"/>
              <a:gd name="T22" fmla="*/ 0 h 350"/>
              <a:gd name="T23" fmla="*/ 476 w 476"/>
              <a:gd name="T24" fmla="*/ 350 h 3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6" h="350">
                <a:moveTo>
                  <a:pt x="0" y="203"/>
                </a:moveTo>
                <a:lnTo>
                  <a:pt x="0" y="0"/>
                </a:lnTo>
                <a:lnTo>
                  <a:pt x="475" y="0"/>
                </a:lnTo>
                <a:lnTo>
                  <a:pt x="475" y="349"/>
                </a:lnTo>
                <a:lnTo>
                  <a:pt x="95" y="349"/>
                </a:lnTo>
                <a:lnTo>
                  <a:pt x="95" y="203"/>
                </a:lnTo>
                <a:lnTo>
                  <a:pt x="0" y="203"/>
                </a:lnTo>
              </a:path>
            </a:pathLst>
          </a:custGeom>
          <a:solidFill>
            <a:srgbClr val="3C7D27"/>
          </a:solidFill>
          <a:ln w="12700" cap="rnd">
            <a:solidFill>
              <a:schemeClr val="bg2"/>
            </a:solidFill>
            <a:round/>
            <a:headEnd/>
            <a:tailEnd/>
          </a:ln>
        </p:spPr>
        <p:txBody>
          <a:bodyPr/>
          <a:lstStyle/>
          <a:p>
            <a:endParaRPr lang="tr-TR"/>
          </a:p>
        </p:txBody>
      </p:sp>
      <p:sp>
        <p:nvSpPr>
          <p:cNvPr id="9223" name="Freeform 7"/>
          <p:cNvSpPr>
            <a:spLocks/>
          </p:cNvSpPr>
          <p:nvPr/>
        </p:nvSpPr>
        <p:spPr bwMode="auto">
          <a:xfrm>
            <a:off x="1736725" y="2943225"/>
            <a:ext cx="387350" cy="463550"/>
          </a:xfrm>
          <a:custGeom>
            <a:avLst/>
            <a:gdLst>
              <a:gd name="T0" fmla="*/ 2147483647 w 268"/>
              <a:gd name="T1" fmla="*/ 0 h 287"/>
              <a:gd name="T2" fmla="*/ 0 w 268"/>
              <a:gd name="T3" fmla="*/ 0 h 287"/>
              <a:gd name="T4" fmla="*/ 0 w 268"/>
              <a:gd name="T5" fmla="*/ 2147483647 h 287"/>
              <a:gd name="T6" fmla="*/ 2147483647 w 268"/>
              <a:gd name="T7" fmla="*/ 2147483647 h 287"/>
              <a:gd name="T8" fmla="*/ 2147483647 w 268"/>
              <a:gd name="T9" fmla="*/ 2147483647 h 287"/>
              <a:gd name="T10" fmla="*/ 2147483647 w 268"/>
              <a:gd name="T11" fmla="*/ 2147483647 h 287"/>
              <a:gd name="T12" fmla="*/ 2147483647 w 268"/>
              <a:gd name="T13" fmla="*/ 0 h 287"/>
              <a:gd name="T14" fmla="*/ 0 60000 65536"/>
              <a:gd name="T15" fmla="*/ 0 60000 65536"/>
              <a:gd name="T16" fmla="*/ 0 60000 65536"/>
              <a:gd name="T17" fmla="*/ 0 60000 65536"/>
              <a:gd name="T18" fmla="*/ 0 60000 65536"/>
              <a:gd name="T19" fmla="*/ 0 60000 65536"/>
              <a:gd name="T20" fmla="*/ 0 60000 65536"/>
              <a:gd name="T21" fmla="*/ 0 w 268"/>
              <a:gd name="T22" fmla="*/ 0 h 287"/>
              <a:gd name="T23" fmla="*/ 268 w 268"/>
              <a:gd name="T24" fmla="*/ 287 h 2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287">
                <a:moveTo>
                  <a:pt x="235" y="0"/>
                </a:moveTo>
                <a:lnTo>
                  <a:pt x="0" y="0"/>
                </a:lnTo>
                <a:lnTo>
                  <a:pt x="0" y="286"/>
                </a:lnTo>
                <a:lnTo>
                  <a:pt x="267" y="286"/>
                </a:lnTo>
                <a:lnTo>
                  <a:pt x="267" y="210"/>
                </a:lnTo>
                <a:lnTo>
                  <a:pt x="235" y="210"/>
                </a:lnTo>
                <a:lnTo>
                  <a:pt x="235" y="0"/>
                </a:lnTo>
              </a:path>
            </a:pathLst>
          </a:custGeom>
          <a:solidFill>
            <a:srgbClr val="A7090C"/>
          </a:solidFill>
          <a:ln w="12700" cap="rnd">
            <a:solidFill>
              <a:schemeClr val="bg2"/>
            </a:solidFill>
            <a:round/>
            <a:headEnd/>
            <a:tailEnd/>
          </a:ln>
        </p:spPr>
        <p:txBody>
          <a:bodyPr/>
          <a:lstStyle/>
          <a:p>
            <a:endParaRPr lang="tr-TR"/>
          </a:p>
        </p:txBody>
      </p:sp>
      <p:sp>
        <p:nvSpPr>
          <p:cNvPr id="9224" name="Freeform 8"/>
          <p:cNvSpPr>
            <a:spLocks/>
          </p:cNvSpPr>
          <p:nvPr/>
        </p:nvSpPr>
        <p:spPr bwMode="auto">
          <a:xfrm>
            <a:off x="2122488" y="3178175"/>
            <a:ext cx="1011237" cy="987425"/>
          </a:xfrm>
          <a:custGeom>
            <a:avLst/>
            <a:gdLst>
              <a:gd name="T0" fmla="*/ 2147483647 w 704"/>
              <a:gd name="T1" fmla="*/ 0 h 610"/>
              <a:gd name="T2" fmla="*/ 2147483647 w 704"/>
              <a:gd name="T3" fmla="*/ 0 h 610"/>
              <a:gd name="T4" fmla="*/ 2147483647 w 704"/>
              <a:gd name="T5" fmla="*/ 2147483647 h 610"/>
              <a:gd name="T6" fmla="*/ 0 w 704"/>
              <a:gd name="T7" fmla="*/ 2147483647 h 610"/>
              <a:gd name="T8" fmla="*/ 0 w 704"/>
              <a:gd name="T9" fmla="*/ 2147483647 h 610"/>
              <a:gd name="T10" fmla="*/ 2147483647 w 704"/>
              <a:gd name="T11" fmla="*/ 2147483647 h 610"/>
              <a:gd name="T12" fmla="*/ 2147483647 w 704"/>
              <a:gd name="T13" fmla="*/ 2147483647 h 610"/>
              <a:gd name="T14" fmla="*/ 2147483647 w 704"/>
              <a:gd name="T15" fmla="*/ 2147483647 h 610"/>
              <a:gd name="T16" fmla="*/ 2147483647 w 704"/>
              <a:gd name="T17" fmla="*/ 0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
              <a:gd name="T28" fmla="*/ 0 h 610"/>
              <a:gd name="T29" fmla="*/ 704 w 704"/>
              <a:gd name="T30" fmla="*/ 610 h 6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 h="610">
                <a:moveTo>
                  <a:pt x="444" y="0"/>
                </a:moveTo>
                <a:lnTo>
                  <a:pt x="703" y="0"/>
                </a:lnTo>
                <a:lnTo>
                  <a:pt x="703" y="609"/>
                </a:lnTo>
                <a:lnTo>
                  <a:pt x="0" y="609"/>
                </a:lnTo>
                <a:lnTo>
                  <a:pt x="0" y="140"/>
                </a:lnTo>
                <a:lnTo>
                  <a:pt x="63" y="140"/>
                </a:lnTo>
                <a:lnTo>
                  <a:pt x="63" y="63"/>
                </a:lnTo>
                <a:lnTo>
                  <a:pt x="444" y="63"/>
                </a:lnTo>
                <a:lnTo>
                  <a:pt x="444" y="0"/>
                </a:lnTo>
              </a:path>
            </a:pathLst>
          </a:custGeom>
          <a:solidFill>
            <a:srgbClr val="086DAC"/>
          </a:solidFill>
          <a:ln w="12700" cap="rnd">
            <a:solidFill>
              <a:schemeClr val="bg2"/>
            </a:solidFill>
            <a:round/>
            <a:headEnd/>
            <a:tailEnd/>
          </a:ln>
        </p:spPr>
        <p:txBody>
          <a:bodyPr/>
          <a:lstStyle/>
          <a:p>
            <a:endParaRPr lang="tr-TR"/>
          </a:p>
        </p:txBody>
      </p:sp>
      <p:sp>
        <p:nvSpPr>
          <p:cNvPr id="9225" name="Freeform 9"/>
          <p:cNvSpPr>
            <a:spLocks/>
          </p:cNvSpPr>
          <p:nvPr/>
        </p:nvSpPr>
        <p:spPr bwMode="auto">
          <a:xfrm>
            <a:off x="2074863" y="2943225"/>
            <a:ext cx="139700" cy="339725"/>
          </a:xfrm>
          <a:custGeom>
            <a:avLst/>
            <a:gdLst>
              <a:gd name="T0" fmla="*/ 0 w 96"/>
              <a:gd name="T1" fmla="*/ 0 h 210"/>
              <a:gd name="T2" fmla="*/ 2147483647 w 96"/>
              <a:gd name="T3" fmla="*/ 0 h 210"/>
              <a:gd name="T4" fmla="*/ 2147483647 w 96"/>
              <a:gd name="T5" fmla="*/ 2147483647 h 210"/>
              <a:gd name="T6" fmla="*/ 0 w 96"/>
              <a:gd name="T7" fmla="*/ 2147483647 h 210"/>
              <a:gd name="T8" fmla="*/ 0 w 96"/>
              <a:gd name="T9" fmla="*/ 0 h 210"/>
              <a:gd name="T10" fmla="*/ 0 60000 65536"/>
              <a:gd name="T11" fmla="*/ 0 60000 65536"/>
              <a:gd name="T12" fmla="*/ 0 60000 65536"/>
              <a:gd name="T13" fmla="*/ 0 60000 65536"/>
              <a:gd name="T14" fmla="*/ 0 60000 65536"/>
              <a:gd name="T15" fmla="*/ 0 w 96"/>
              <a:gd name="T16" fmla="*/ 0 h 210"/>
              <a:gd name="T17" fmla="*/ 96 w 96"/>
              <a:gd name="T18" fmla="*/ 210 h 210"/>
            </a:gdLst>
            <a:ahLst/>
            <a:cxnLst>
              <a:cxn ang="T10">
                <a:pos x="T0" y="T1"/>
              </a:cxn>
              <a:cxn ang="T11">
                <a:pos x="T2" y="T3"/>
              </a:cxn>
              <a:cxn ang="T12">
                <a:pos x="T4" y="T5"/>
              </a:cxn>
              <a:cxn ang="T13">
                <a:pos x="T6" y="T7"/>
              </a:cxn>
              <a:cxn ang="T14">
                <a:pos x="T8" y="T9"/>
              </a:cxn>
            </a:cxnLst>
            <a:rect l="T15" t="T16" r="T17" b="T18"/>
            <a:pathLst>
              <a:path w="96" h="210">
                <a:moveTo>
                  <a:pt x="0" y="0"/>
                </a:moveTo>
                <a:lnTo>
                  <a:pt x="95" y="0"/>
                </a:lnTo>
                <a:lnTo>
                  <a:pt x="95" y="209"/>
                </a:lnTo>
                <a:lnTo>
                  <a:pt x="0" y="209"/>
                </a:lnTo>
                <a:lnTo>
                  <a:pt x="0" y="0"/>
                </a:lnTo>
              </a:path>
            </a:pathLst>
          </a:custGeom>
          <a:solidFill>
            <a:srgbClr val="FDA4B5"/>
          </a:solidFill>
          <a:ln w="12700" cap="rnd">
            <a:solidFill>
              <a:schemeClr val="bg2"/>
            </a:solidFill>
            <a:round/>
            <a:headEnd/>
            <a:tailEnd/>
          </a:ln>
        </p:spPr>
        <p:txBody>
          <a:bodyPr/>
          <a:lstStyle/>
          <a:p>
            <a:endParaRPr lang="tr-TR"/>
          </a:p>
        </p:txBody>
      </p:sp>
      <p:sp>
        <p:nvSpPr>
          <p:cNvPr id="9226" name="Rectangle 10"/>
          <p:cNvSpPr>
            <a:spLocks noChangeArrowheads="1"/>
          </p:cNvSpPr>
          <p:nvPr/>
        </p:nvSpPr>
        <p:spPr bwMode="auto">
          <a:xfrm>
            <a:off x="2127250" y="3281363"/>
            <a:ext cx="79375" cy="114300"/>
          </a:xfrm>
          <a:prstGeom prst="rect">
            <a:avLst/>
          </a:prstGeom>
          <a:solidFill>
            <a:schemeClr val="hlink"/>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27" name="Rectangle 11"/>
          <p:cNvSpPr>
            <a:spLocks noChangeArrowheads="1"/>
          </p:cNvSpPr>
          <p:nvPr/>
        </p:nvSpPr>
        <p:spPr bwMode="auto">
          <a:xfrm>
            <a:off x="2217738" y="3186113"/>
            <a:ext cx="534987" cy="88900"/>
          </a:xfrm>
          <a:prstGeom prst="rect">
            <a:avLst/>
          </a:prstGeom>
          <a:solidFill>
            <a:srgbClr val="61114E"/>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28" name="Rectangle 12"/>
          <p:cNvSpPr>
            <a:spLocks noChangeArrowheads="1"/>
          </p:cNvSpPr>
          <p:nvPr/>
        </p:nvSpPr>
        <p:spPr bwMode="auto">
          <a:xfrm>
            <a:off x="2127250" y="3186113"/>
            <a:ext cx="77788" cy="88900"/>
          </a:xfrm>
          <a:prstGeom prst="rect">
            <a:avLst/>
          </a:prstGeom>
          <a:solidFill>
            <a:srgbClr val="714400"/>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29" name="Rectangle 13"/>
          <p:cNvSpPr>
            <a:spLocks noChangeArrowheads="1"/>
          </p:cNvSpPr>
          <p:nvPr/>
        </p:nvSpPr>
        <p:spPr bwMode="auto">
          <a:xfrm>
            <a:off x="6759575" y="2519363"/>
            <a:ext cx="1708150" cy="1770062"/>
          </a:xfrm>
          <a:prstGeom prst="rect">
            <a:avLst/>
          </a:prstGeom>
          <a:noFill/>
          <a:ln w="38100">
            <a:solidFill>
              <a:srgbClr val="626464"/>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30" name="Freeform 14"/>
          <p:cNvSpPr>
            <a:spLocks/>
          </p:cNvSpPr>
          <p:nvPr/>
        </p:nvSpPr>
        <p:spPr bwMode="auto">
          <a:xfrm>
            <a:off x="7207250" y="2614613"/>
            <a:ext cx="684213" cy="565150"/>
          </a:xfrm>
          <a:custGeom>
            <a:avLst/>
            <a:gdLst>
              <a:gd name="T0" fmla="*/ 0 w 476"/>
              <a:gd name="T1" fmla="*/ 2147483647 h 350"/>
              <a:gd name="T2" fmla="*/ 0 w 476"/>
              <a:gd name="T3" fmla="*/ 0 h 350"/>
              <a:gd name="T4" fmla="*/ 2147483647 w 476"/>
              <a:gd name="T5" fmla="*/ 0 h 350"/>
              <a:gd name="T6" fmla="*/ 2147483647 w 476"/>
              <a:gd name="T7" fmla="*/ 2147483647 h 350"/>
              <a:gd name="T8" fmla="*/ 2147483647 w 476"/>
              <a:gd name="T9" fmla="*/ 2147483647 h 350"/>
              <a:gd name="T10" fmla="*/ 2147483647 w 476"/>
              <a:gd name="T11" fmla="*/ 2147483647 h 350"/>
              <a:gd name="T12" fmla="*/ 0 w 476"/>
              <a:gd name="T13" fmla="*/ 2147483647 h 350"/>
              <a:gd name="T14" fmla="*/ 0 60000 65536"/>
              <a:gd name="T15" fmla="*/ 0 60000 65536"/>
              <a:gd name="T16" fmla="*/ 0 60000 65536"/>
              <a:gd name="T17" fmla="*/ 0 60000 65536"/>
              <a:gd name="T18" fmla="*/ 0 60000 65536"/>
              <a:gd name="T19" fmla="*/ 0 60000 65536"/>
              <a:gd name="T20" fmla="*/ 0 60000 65536"/>
              <a:gd name="T21" fmla="*/ 0 w 476"/>
              <a:gd name="T22" fmla="*/ 0 h 350"/>
              <a:gd name="T23" fmla="*/ 476 w 476"/>
              <a:gd name="T24" fmla="*/ 350 h 3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6" h="350">
                <a:moveTo>
                  <a:pt x="0" y="203"/>
                </a:moveTo>
                <a:lnTo>
                  <a:pt x="0" y="0"/>
                </a:lnTo>
                <a:lnTo>
                  <a:pt x="475" y="0"/>
                </a:lnTo>
                <a:lnTo>
                  <a:pt x="475" y="349"/>
                </a:lnTo>
                <a:lnTo>
                  <a:pt x="95" y="349"/>
                </a:lnTo>
                <a:lnTo>
                  <a:pt x="95" y="203"/>
                </a:lnTo>
                <a:lnTo>
                  <a:pt x="0" y="203"/>
                </a:lnTo>
              </a:path>
            </a:pathLst>
          </a:custGeom>
          <a:solidFill>
            <a:srgbClr val="086DAC"/>
          </a:solidFill>
          <a:ln w="12700" cap="rnd">
            <a:solidFill>
              <a:schemeClr val="bg2"/>
            </a:solidFill>
            <a:round/>
            <a:headEnd/>
            <a:tailEnd/>
          </a:ln>
        </p:spPr>
        <p:txBody>
          <a:bodyPr/>
          <a:lstStyle/>
          <a:p>
            <a:endParaRPr lang="tr-TR"/>
          </a:p>
        </p:txBody>
      </p:sp>
      <p:sp>
        <p:nvSpPr>
          <p:cNvPr id="9231" name="Freeform 15"/>
          <p:cNvSpPr>
            <a:spLocks/>
          </p:cNvSpPr>
          <p:nvPr/>
        </p:nvSpPr>
        <p:spPr bwMode="auto">
          <a:xfrm>
            <a:off x="6870700" y="2943225"/>
            <a:ext cx="385763" cy="463550"/>
          </a:xfrm>
          <a:custGeom>
            <a:avLst/>
            <a:gdLst>
              <a:gd name="T0" fmla="*/ 2147483647 w 268"/>
              <a:gd name="T1" fmla="*/ 0 h 287"/>
              <a:gd name="T2" fmla="*/ 0 w 268"/>
              <a:gd name="T3" fmla="*/ 0 h 287"/>
              <a:gd name="T4" fmla="*/ 0 w 268"/>
              <a:gd name="T5" fmla="*/ 2147483647 h 287"/>
              <a:gd name="T6" fmla="*/ 2147483647 w 268"/>
              <a:gd name="T7" fmla="*/ 2147483647 h 287"/>
              <a:gd name="T8" fmla="*/ 2147483647 w 268"/>
              <a:gd name="T9" fmla="*/ 2147483647 h 287"/>
              <a:gd name="T10" fmla="*/ 2147483647 w 268"/>
              <a:gd name="T11" fmla="*/ 2147483647 h 287"/>
              <a:gd name="T12" fmla="*/ 2147483647 w 268"/>
              <a:gd name="T13" fmla="*/ 0 h 287"/>
              <a:gd name="T14" fmla="*/ 0 60000 65536"/>
              <a:gd name="T15" fmla="*/ 0 60000 65536"/>
              <a:gd name="T16" fmla="*/ 0 60000 65536"/>
              <a:gd name="T17" fmla="*/ 0 60000 65536"/>
              <a:gd name="T18" fmla="*/ 0 60000 65536"/>
              <a:gd name="T19" fmla="*/ 0 60000 65536"/>
              <a:gd name="T20" fmla="*/ 0 60000 65536"/>
              <a:gd name="T21" fmla="*/ 0 w 268"/>
              <a:gd name="T22" fmla="*/ 0 h 287"/>
              <a:gd name="T23" fmla="*/ 268 w 268"/>
              <a:gd name="T24" fmla="*/ 287 h 2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287">
                <a:moveTo>
                  <a:pt x="235" y="0"/>
                </a:moveTo>
                <a:lnTo>
                  <a:pt x="0" y="0"/>
                </a:lnTo>
                <a:lnTo>
                  <a:pt x="0" y="286"/>
                </a:lnTo>
                <a:lnTo>
                  <a:pt x="267" y="286"/>
                </a:lnTo>
                <a:lnTo>
                  <a:pt x="267" y="210"/>
                </a:lnTo>
                <a:lnTo>
                  <a:pt x="235" y="210"/>
                </a:lnTo>
                <a:lnTo>
                  <a:pt x="235" y="0"/>
                </a:lnTo>
              </a:path>
            </a:pathLst>
          </a:custGeom>
          <a:solidFill>
            <a:srgbClr val="3C7D27"/>
          </a:solidFill>
          <a:ln w="12700" cap="rnd">
            <a:solidFill>
              <a:schemeClr val="bg2"/>
            </a:solidFill>
            <a:round/>
            <a:headEnd/>
            <a:tailEnd/>
          </a:ln>
        </p:spPr>
        <p:txBody>
          <a:bodyPr/>
          <a:lstStyle/>
          <a:p>
            <a:endParaRPr lang="tr-TR"/>
          </a:p>
        </p:txBody>
      </p:sp>
      <p:sp>
        <p:nvSpPr>
          <p:cNvPr id="9232" name="Freeform 16"/>
          <p:cNvSpPr>
            <a:spLocks/>
          </p:cNvSpPr>
          <p:nvPr/>
        </p:nvSpPr>
        <p:spPr bwMode="auto">
          <a:xfrm>
            <a:off x="7254875" y="3178175"/>
            <a:ext cx="1011238" cy="987425"/>
          </a:xfrm>
          <a:custGeom>
            <a:avLst/>
            <a:gdLst>
              <a:gd name="T0" fmla="*/ 2147483647 w 704"/>
              <a:gd name="T1" fmla="*/ 0 h 610"/>
              <a:gd name="T2" fmla="*/ 2147483647 w 704"/>
              <a:gd name="T3" fmla="*/ 0 h 610"/>
              <a:gd name="T4" fmla="*/ 2147483647 w 704"/>
              <a:gd name="T5" fmla="*/ 2147483647 h 610"/>
              <a:gd name="T6" fmla="*/ 0 w 704"/>
              <a:gd name="T7" fmla="*/ 2147483647 h 610"/>
              <a:gd name="T8" fmla="*/ 0 w 704"/>
              <a:gd name="T9" fmla="*/ 2147483647 h 610"/>
              <a:gd name="T10" fmla="*/ 2147483647 w 704"/>
              <a:gd name="T11" fmla="*/ 2147483647 h 610"/>
              <a:gd name="T12" fmla="*/ 2147483647 w 704"/>
              <a:gd name="T13" fmla="*/ 2147483647 h 610"/>
              <a:gd name="T14" fmla="*/ 2147483647 w 704"/>
              <a:gd name="T15" fmla="*/ 2147483647 h 610"/>
              <a:gd name="T16" fmla="*/ 2147483647 w 704"/>
              <a:gd name="T17" fmla="*/ 0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
              <a:gd name="T28" fmla="*/ 0 h 610"/>
              <a:gd name="T29" fmla="*/ 704 w 704"/>
              <a:gd name="T30" fmla="*/ 610 h 6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 h="610">
                <a:moveTo>
                  <a:pt x="444" y="0"/>
                </a:moveTo>
                <a:lnTo>
                  <a:pt x="703" y="0"/>
                </a:lnTo>
                <a:lnTo>
                  <a:pt x="703" y="609"/>
                </a:lnTo>
                <a:lnTo>
                  <a:pt x="0" y="609"/>
                </a:lnTo>
                <a:lnTo>
                  <a:pt x="0" y="140"/>
                </a:lnTo>
                <a:lnTo>
                  <a:pt x="63" y="140"/>
                </a:lnTo>
                <a:lnTo>
                  <a:pt x="63" y="63"/>
                </a:lnTo>
                <a:lnTo>
                  <a:pt x="444" y="63"/>
                </a:lnTo>
                <a:lnTo>
                  <a:pt x="444" y="0"/>
                </a:lnTo>
              </a:path>
            </a:pathLst>
          </a:custGeom>
          <a:solidFill>
            <a:srgbClr val="A7090C"/>
          </a:solidFill>
          <a:ln w="12700" cap="rnd">
            <a:solidFill>
              <a:schemeClr val="bg2"/>
            </a:solidFill>
            <a:round/>
            <a:headEnd/>
            <a:tailEnd/>
          </a:ln>
        </p:spPr>
        <p:txBody>
          <a:bodyPr/>
          <a:lstStyle/>
          <a:p>
            <a:endParaRPr lang="tr-TR"/>
          </a:p>
        </p:txBody>
      </p:sp>
      <p:sp>
        <p:nvSpPr>
          <p:cNvPr id="9233" name="Freeform 17"/>
          <p:cNvSpPr>
            <a:spLocks/>
          </p:cNvSpPr>
          <p:nvPr/>
        </p:nvSpPr>
        <p:spPr bwMode="auto">
          <a:xfrm>
            <a:off x="7207250" y="2943225"/>
            <a:ext cx="138113" cy="339725"/>
          </a:xfrm>
          <a:custGeom>
            <a:avLst/>
            <a:gdLst>
              <a:gd name="T0" fmla="*/ 0 w 96"/>
              <a:gd name="T1" fmla="*/ 0 h 210"/>
              <a:gd name="T2" fmla="*/ 2147483647 w 96"/>
              <a:gd name="T3" fmla="*/ 0 h 210"/>
              <a:gd name="T4" fmla="*/ 2147483647 w 96"/>
              <a:gd name="T5" fmla="*/ 2147483647 h 210"/>
              <a:gd name="T6" fmla="*/ 0 w 96"/>
              <a:gd name="T7" fmla="*/ 2147483647 h 210"/>
              <a:gd name="T8" fmla="*/ 0 w 96"/>
              <a:gd name="T9" fmla="*/ 0 h 210"/>
              <a:gd name="T10" fmla="*/ 0 60000 65536"/>
              <a:gd name="T11" fmla="*/ 0 60000 65536"/>
              <a:gd name="T12" fmla="*/ 0 60000 65536"/>
              <a:gd name="T13" fmla="*/ 0 60000 65536"/>
              <a:gd name="T14" fmla="*/ 0 60000 65536"/>
              <a:gd name="T15" fmla="*/ 0 w 96"/>
              <a:gd name="T16" fmla="*/ 0 h 210"/>
              <a:gd name="T17" fmla="*/ 96 w 96"/>
              <a:gd name="T18" fmla="*/ 210 h 210"/>
            </a:gdLst>
            <a:ahLst/>
            <a:cxnLst>
              <a:cxn ang="T10">
                <a:pos x="T0" y="T1"/>
              </a:cxn>
              <a:cxn ang="T11">
                <a:pos x="T2" y="T3"/>
              </a:cxn>
              <a:cxn ang="T12">
                <a:pos x="T4" y="T5"/>
              </a:cxn>
              <a:cxn ang="T13">
                <a:pos x="T6" y="T7"/>
              </a:cxn>
              <a:cxn ang="T14">
                <a:pos x="T8" y="T9"/>
              </a:cxn>
            </a:cxnLst>
            <a:rect l="T15" t="T16" r="T17" b="T18"/>
            <a:pathLst>
              <a:path w="96" h="210">
                <a:moveTo>
                  <a:pt x="0" y="0"/>
                </a:moveTo>
                <a:lnTo>
                  <a:pt x="95" y="0"/>
                </a:lnTo>
                <a:lnTo>
                  <a:pt x="95" y="209"/>
                </a:lnTo>
                <a:lnTo>
                  <a:pt x="0" y="209"/>
                </a:lnTo>
                <a:lnTo>
                  <a:pt x="0" y="0"/>
                </a:lnTo>
              </a:path>
            </a:pathLst>
          </a:custGeom>
          <a:solidFill>
            <a:schemeClr val="hlink"/>
          </a:solidFill>
          <a:ln w="12700" cap="rnd">
            <a:solidFill>
              <a:schemeClr val="bg2"/>
            </a:solidFill>
            <a:round/>
            <a:headEnd/>
            <a:tailEnd/>
          </a:ln>
        </p:spPr>
        <p:txBody>
          <a:bodyPr/>
          <a:lstStyle/>
          <a:p>
            <a:endParaRPr lang="tr-TR"/>
          </a:p>
        </p:txBody>
      </p:sp>
      <p:sp>
        <p:nvSpPr>
          <p:cNvPr id="9234" name="Rectangle 18"/>
          <p:cNvSpPr>
            <a:spLocks noChangeArrowheads="1"/>
          </p:cNvSpPr>
          <p:nvPr/>
        </p:nvSpPr>
        <p:spPr bwMode="auto">
          <a:xfrm>
            <a:off x="7259638" y="3281363"/>
            <a:ext cx="80962" cy="114300"/>
          </a:xfrm>
          <a:prstGeom prst="rect">
            <a:avLst/>
          </a:prstGeom>
          <a:solidFill>
            <a:srgbClr val="FDA4B5"/>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35" name="Rectangle 19"/>
          <p:cNvSpPr>
            <a:spLocks noChangeArrowheads="1"/>
          </p:cNvSpPr>
          <p:nvPr/>
        </p:nvSpPr>
        <p:spPr bwMode="auto">
          <a:xfrm>
            <a:off x="7348538" y="3186113"/>
            <a:ext cx="534987" cy="88900"/>
          </a:xfrm>
          <a:prstGeom prst="rect">
            <a:avLst/>
          </a:prstGeom>
          <a:solidFill>
            <a:srgbClr val="61114E"/>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36" name="Rectangle 20"/>
          <p:cNvSpPr>
            <a:spLocks noChangeArrowheads="1"/>
          </p:cNvSpPr>
          <p:nvPr/>
        </p:nvSpPr>
        <p:spPr bwMode="auto">
          <a:xfrm>
            <a:off x="7259638" y="3186113"/>
            <a:ext cx="77787" cy="88900"/>
          </a:xfrm>
          <a:prstGeom prst="rect">
            <a:avLst/>
          </a:prstGeom>
          <a:solidFill>
            <a:srgbClr val="714400"/>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37" name="Rectangle 21"/>
          <p:cNvSpPr>
            <a:spLocks noChangeArrowheads="1"/>
          </p:cNvSpPr>
          <p:nvPr/>
        </p:nvSpPr>
        <p:spPr bwMode="auto">
          <a:xfrm>
            <a:off x="4191000" y="2560638"/>
            <a:ext cx="1709738" cy="1771650"/>
          </a:xfrm>
          <a:prstGeom prst="rect">
            <a:avLst/>
          </a:prstGeom>
          <a:noFill/>
          <a:ln w="38100">
            <a:solidFill>
              <a:srgbClr val="626464"/>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38" name="Freeform 22"/>
          <p:cNvSpPr>
            <a:spLocks/>
          </p:cNvSpPr>
          <p:nvPr/>
        </p:nvSpPr>
        <p:spPr bwMode="auto">
          <a:xfrm>
            <a:off x="4640263" y="2665413"/>
            <a:ext cx="684212" cy="568325"/>
          </a:xfrm>
          <a:custGeom>
            <a:avLst/>
            <a:gdLst>
              <a:gd name="T0" fmla="*/ 0 w 476"/>
              <a:gd name="T1" fmla="*/ 2147483647 h 350"/>
              <a:gd name="T2" fmla="*/ 0 w 476"/>
              <a:gd name="T3" fmla="*/ 0 h 350"/>
              <a:gd name="T4" fmla="*/ 2147483647 w 476"/>
              <a:gd name="T5" fmla="*/ 0 h 350"/>
              <a:gd name="T6" fmla="*/ 2147483647 w 476"/>
              <a:gd name="T7" fmla="*/ 2147483647 h 350"/>
              <a:gd name="T8" fmla="*/ 2147483647 w 476"/>
              <a:gd name="T9" fmla="*/ 2147483647 h 350"/>
              <a:gd name="T10" fmla="*/ 2147483647 w 476"/>
              <a:gd name="T11" fmla="*/ 2147483647 h 350"/>
              <a:gd name="T12" fmla="*/ 0 w 476"/>
              <a:gd name="T13" fmla="*/ 2147483647 h 350"/>
              <a:gd name="T14" fmla="*/ 0 60000 65536"/>
              <a:gd name="T15" fmla="*/ 0 60000 65536"/>
              <a:gd name="T16" fmla="*/ 0 60000 65536"/>
              <a:gd name="T17" fmla="*/ 0 60000 65536"/>
              <a:gd name="T18" fmla="*/ 0 60000 65536"/>
              <a:gd name="T19" fmla="*/ 0 60000 65536"/>
              <a:gd name="T20" fmla="*/ 0 60000 65536"/>
              <a:gd name="T21" fmla="*/ 0 w 476"/>
              <a:gd name="T22" fmla="*/ 0 h 350"/>
              <a:gd name="T23" fmla="*/ 476 w 476"/>
              <a:gd name="T24" fmla="*/ 350 h 3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6" h="350">
                <a:moveTo>
                  <a:pt x="0" y="203"/>
                </a:moveTo>
                <a:lnTo>
                  <a:pt x="0" y="0"/>
                </a:lnTo>
                <a:lnTo>
                  <a:pt x="475" y="0"/>
                </a:lnTo>
                <a:lnTo>
                  <a:pt x="475" y="349"/>
                </a:lnTo>
                <a:lnTo>
                  <a:pt x="95" y="349"/>
                </a:lnTo>
                <a:lnTo>
                  <a:pt x="95" y="203"/>
                </a:lnTo>
                <a:lnTo>
                  <a:pt x="0" y="203"/>
                </a:lnTo>
              </a:path>
            </a:pathLst>
          </a:custGeom>
          <a:solidFill>
            <a:srgbClr val="A7090C"/>
          </a:solidFill>
          <a:ln w="12700" cap="rnd">
            <a:solidFill>
              <a:schemeClr val="bg2"/>
            </a:solidFill>
            <a:round/>
            <a:headEnd/>
            <a:tailEnd/>
          </a:ln>
        </p:spPr>
        <p:txBody>
          <a:bodyPr/>
          <a:lstStyle/>
          <a:p>
            <a:endParaRPr lang="tr-TR"/>
          </a:p>
        </p:txBody>
      </p:sp>
      <p:sp>
        <p:nvSpPr>
          <p:cNvPr id="9239" name="Freeform 23"/>
          <p:cNvSpPr>
            <a:spLocks/>
          </p:cNvSpPr>
          <p:nvPr/>
        </p:nvSpPr>
        <p:spPr bwMode="auto">
          <a:xfrm>
            <a:off x="4302125" y="2995613"/>
            <a:ext cx="384175" cy="463550"/>
          </a:xfrm>
          <a:custGeom>
            <a:avLst/>
            <a:gdLst>
              <a:gd name="T0" fmla="*/ 2147483647 w 268"/>
              <a:gd name="T1" fmla="*/ 0 h 287"/>
              <a:gd name="T2" fmla="*/ 0 w 268"/>
              <a:gd name="T3" fmla="*/ 0 h 287"/>
              <a:gd name="T4" fmla="*/ 0 w 268"/>
              <a:gd name="T5" fmla="*/ 2147483647 h 287"/>
              <a:gd name="T6" fmla="*/ 2147483647 w 268"/>
              <a:gd name="T7" fmla="*/ 2147483647 h 287"/>
              <a:gd name="T8" fmla="*/ 2147483647 w 268"/>
              <a:gd name="T9" fmla="*/ 2147483647 h 287"/>
              <a:gd name="T10" fmla="*/ 2147483647 w 268"/>
              <a:gd name="T11" fmla="*/ 2147483647 h 287"/>
              <a:gd name="T12" fmla="*/ 2147483647 w 268"/>
              <a:gd name="T13" fmla="*/ 0 h 287"/>
              <a:gd name="T14" fmla="*/ 0 60000 65536"/>
              <a:gd name="T15" fmla="*/ 0 60000 65536"/>
              <a:gd name="T16" fmla="*/ 0 60000 65536"/>
              <a:gd name="T17" fmla="*/ 0 60000 65536"/>
              <a:gd name="T18" fmla="*/ 0 60000 65536"/>
              <a:gd name="T19" fmla="*/ 0 60000 65536"/>
              <a:gd name="T20" fmla="*/ 0 60000 65536"/>
              <a:gd name="T21" fmla="*/ 0 w 268"/>
              <a:gd name="T22" fmla="*/ 0 h 287"/>
              <a:gd name="T23" fmla="*/ 268 w 268"/>
              <a:gd name="T24" fmla="*/ 287 h 2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287">
                <a:moveTo>
                  <a:pt x="235" y="0"/>
                </a:moveTo>
                <a:lnTo>
                  <a:pt x="0" y="0"/>
                </a:lnTo>
                <a:lnTo>
                  <a:pt x="0" y="286"/>
                </a:lnTo>
                <a:lnTo>
                  <a:pt x="267" y="286"/>
                </a:lnTo>
                <a:lnTo>
                  <a:pt x="267" y="210"/>
                </a:lnTo>
                <a:lnTo>
                  <a:pt x="235" y="210"/>
                </a:lnTo>
                <a:lnTo>
                  <a:pt x="235" y="0"/>
                </a:lnTo>
              </a:path>
            </a:pathLst>
          </a:custGeom>
          <a:solidFill>
            <a:srgbClr val="086DAC"/>
          </a:solidFill>
          <a:ln w="12700" cap="rnd">
            <a:solidFill>
              <a:schemeClr val="bg2"/>
            </a:solidFill>
            <a:round/>
            <a:headEnd/>
            <a:tailEnd/>
          </a:ln>
        </p:spPr>
        <p:txBody>
          <a:bodyPr/>
          <a:lstStyle/>
          <a:p>
            <a:endParaRPr lang="tr-TR"/>
          </a:p>
        </p:txBody>
      </p:sp>
      <p:sp>
        <p:nvSpPr>
          <p:cNvPr id="9240" name="Freeform 24"/>
          <p:cNvSpPr>
            <a:spLocks/>
          </p:cNvSpPr>
          <p:nvPr/>
        </p:nvSpPr>
        <p:spPr bwMode="auto">
          <a:xfrm>
            <a:off x="4684713" y="3232150"/>
            <a:ext cx="1012825" cy="985838"/>
          </a:xfrm>
          <a:custGeom>
            <a:avLst/>
            <a:gdLst>
              <a:gd name="T0" fmla="*/ 2147483647 w 704"/>
              <a:gd name="T1" fmla="*/ 0 h 610"/>
              <a:gd name="T2" fmla="*/ 2147483647 w 704"/>
              <a:gd name="T3" fmla="*/ 0 h 610"/>
              <a:gd name="T4" fmla="*/ 2147483647 w 704"/>
              <a:gd name="T5" fmla="*/ 2147483647 h 610"/>
              <a:gd name="T6" fmla="*/ 0 w 704"/>
              <a:gd name="T7" fmla="*/ 2147483647 h 610"/>
              <a:gd name="T8" fmla="*/ 0 w 704"/>
              <a:gd name="T9" fmla="*/ 2147483647 h 610"/>
              <a:gd name="T10" fmla="*/ 2147483647 w 704"/>
              <a:gd name="T11" fmla="*/ 2147483647 h 610"/>
              <a:gd name="T12" fmla="*/ 2147483647 w 704"/>
              <a:gd name="T13" fmla="*/ 2147483647 h 610"/>
              <a:gd name="T14" fmla="*/ 2147483647 w 704"/>
              <a:gd name="T15" fmla="*/ 2147483647 h 610"/>
              <a:gd name="T16" fmla="*/ 2147483647 w 704"/>
              <a:gd name="T17" fmla="*/ 0 h 6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
              <a:gd name="T28" fmla="*/ 0 h 610"/>
              <a:gd name="T29" fmla="*/ 704 w 704"/>
              <a:gd name="T30" fmla="*/ 610 h 6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 h="610">
                <a:moveTo>
                  <a:pt x="444" y="0"/>
                </a:moveTo>
                <a:lnTo>
                  <a:pt x="703" y="0"/>
                </a:lnTo>
                <a:lnTo>
                  <a:pt x="703" y="609"/>
                </a:lnTo>
                <a:lnTo>
                  <a:pt x="0" y="609"/>
                </a:lnTo>
                <a:lnTo>
                  <a:pt x="0" y="140"/>
                </a:lnTo>
                <a:lnTo>
                  <a:pt x="63" y="140"/>
                </a:lnTo>
                <a:lnTo>
                  <a:pt x="63" y="63"/>
                </a:lnTo>
                <a:lnTo>
                  <a:pt x="444" y="63"/>
                </a:lnTo>
                <a:lnTo>
                  <a:pt x="444" y="0"/>
                </a:lnTo>
              </a:path>
            </a:pathLst>
          </a:custGeom>
          <a:solidFill>
            <a:srgbClr val="3C7D27"/>
          </a:solidFill>
          <a:ln w="12700" cap="rnd">
            <a:solidFill>
              <a:schemeClr val="bg2"/>
            </a:solidFill>
            <a:round/>
            <a:headEnd/>
            <a:tailEnd/>
          </a:ln>
        </p:spPr>
        <p:txBody>
          <a:bodyPr/>
          <a:lstStyle/>
          <a:p>
            <a:endParaRPr lang="tr-TR"/>
          </a:p>
        </p:txBody>
      </p:sp>
      <p:sp>
        <p:nvSpPr>
          <p:cNvPr id="9241" name="Freeform 25"/>
          <p:cNvSpPr>
            <a:spLocks/>
          </p:cNvSpPr>
          <p:nvPr/>
        </p:nvSpPr>
        <p:spPr bwMode="auto">
          <a:xfrm>
            <a:off x="4640263" y="2995613"/>
            <a:ext cx="136525" cy="338137"/>
          </a:xfrm>
          <a:custGeom>
            <a:avLst/>
            <a:gdLst>
              <a:gd name="T0" fmla="*/ 0 w 96"/>
              <a:gd name="T1" fmla="*/ 0 h 210"/>
              <a:gd name="T2" fmla="*/ 2147483647 w 96"/>
              <a:gd name="T3" fmla="*/ 0 h 210"/>
              <a:gd name="T4" fmla="*/ 2147483647 w 96"/>
              <a:gd name="T5" fmla="*/ 2147483647 h 210"/>
              <a:gd name="T6" fmla="*/ 0 w 96"/>
              <a:gd name="T7" fmla="*/ 2147483647 h 210"/>
              <a:gd name="T8" fmla="*/ 0 w 96"/>
              <a:gd name="T9" fmla="*/ 0 h 210"/>
              <a:gd name="T10" fmla="*/ 0 60000 65536"/>
              <a:gd name="T11" fmla="*/ 0 60000 65536"/>
              <a:gd name="T12" fmla="*/ 0 60000 65536"/>
              <a:gd name="T13" fmla="*/ 0 60000 65536"/>
              <a:gd name="T14" fmla="*/ 0 60000 65536"/>
              <a:gd name="T15" fmla="*/ 0 w 96"/>
              <a:gd name="T16" fmla="*/ 0 h 210"/>
              <a:gd name="T17" fmla="*/ 96 w 96"/>
              <a:gd name="T18" fmla="*/ 210 h 210"/>
            </a:gdLst>
            <a:ahLst/>
            <a:cxnLst>
              <a:cxn ang="T10">
                <a:pos x="T0" y="T1"/>
              </a:cxn>
              <a:cxn ang="T11">
                <a:pos x="T2" y="T3"/>
              </a:cxn>
              <a:cxn ang="T12">
                <a:pos x="T4" y="T5"/>
              </a:cxn>
              <a:cxn ang="T13">
                <a:pos x="T6" y="T7"/>
              </a:cxn>
              <a:cxn ang="T14">
                <a:pos x="T8" y="T9"/>
              </a:cxn>
            </a:cxnLst>
            <a:rect l="T15" t="T16" r="T17" b="T18"/>
            <a:pathLst>
              <a:path w="96" h="210">
                <a:moveTo>
                  <a:pt x="0" y="0"/>
                </a:moveTo>
                <a:lnTo>
                  <a:pt x="95" y="0"/>
                </a:lnTo>
                <a:lnTo>
                  <a:pt x="95" y="209"/>
                </a:lnTo>
                <a:lnTo>
                  <a:pt x="0" y="209"/>
                </a:lnTo>
                <a:lnTo>
                  <a:pt x="0" y="0"/>
                </a:lnTo>
              </a:path>
            </a:pathLst>
          </a:custGeom>
          <a:solidFill>
            <a:srgbClr val="61114E"/>
          </a:solidFill>
          <a:ln w="12700" cap="rnd">
            <a:solidFill>
              <a:schemeClr val="bg2"/>
            </a:solidFill>
            <a:round/>
            <a:headEnd/>
            <a:tailEnd/>
          </a:ln>
        </p:spPr>
        <p:txBody>
          <a:bodyPr/>
          <a:lstStyle/>
          <a:p>
            <a:endParaRPr lang="tr-TR"/>
          </a:p>
        </p:txBody>
      </p:sp>
      <p:sp>
        <p:nvSpPr>
          <p:cNvPr id="9242" name="Rectangle 26"/>
          <p:cNvSpPr>
            <a:spLocks noChangeArrowheads="1"/>
          </p:cNvSpPr>
          <p:nvPr/>
        </p:nvSpPr>
        <p:spPr bwMode="auto">
          <a:xfrm>
            <a:off x="4779963" y="3236913"/>
            <a:ext cx="534987" cy="88900"/>
          </a:xfrm>
          <a:prstGeom prst="rect">
            <a:avLst/>
          </a:prstGeom>
          <a:solidFill>
            <a:srgbClr val="FDA4B5"/>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43" name="Rectangle 27"/>
          <p:cNvSpPr>
            <a:spLocks noChangeArrowheads="1"/>
          </p:cNvSpPr>
          <p:nvPr/>
        </p:nvSpPr>
        <p:spPr bwMode="auto">
          <a:xfrm>
            <a:off x="4691063" y="3236913"/>
            <a:ext cx="77787" cy="88900"/>
          </a:xfrm>
          <a:prstGeom prst="rect">
            <a:avLst/>
          </a:prstGeom>
          <a:solidFill>
            <a:srgbClr val="714400"/>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44" name="Rectangle 28"/>
          <p:cNvSpPr>
            <a:spLocks noChangeArrowheads="1"/>
          </p:cNvSpPr>
          <p:nvPr/>
        </p:nvSpPr>
        <p:spPr bwMode="auto">
          <a:xfrm>
            <a:off x="4691063" y="3332163"/>
            <a:ext cx="79375" cy="115887"/>
          </a:xfrm>
          <a:prstGeom prst="rect">
            <a:avLst/>
          </a:prstGeom>
          <a:solidFill>
            <a:schemeClr val="hlink"/>
          </a:solidFill>
          <a:ln w="12700">
            <a:solidFill>
              <a:schemeClr val="bg2"/>
            </a:solid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45" name="Rectangle 29"/>
          <p:cNvSpPr>
            <a:spLocks noChangeArrowheads="1"/>
          </p:cNvSpPr>
          <p:nvPr/>
        </p:nvSpPr>
        <p:spPr bwMode="auto">
          <a:xfrm>
            <a:off x="3643313" y="5967413"/>
            <a:ext cx="5524500" cy="738187"/>
          </a:xfrm>
          <a:prstGeom prst="rect">
            <a:avLst/>
          </a:prstGeom>
          <a:noFill/>
          <a:ln w="12700">
            <a:noFill/>
            <a:miter lim="800000"/>
            <a:headEnd/>
            <a:tailEnd/>
          </a:ln>
        </p:spPr>
        <p:txBody>
          <a:bodyPr wrap="none" anchor="ctr">
            <a:spAutoFit/>
          </a:bodyPr>
          <a:lstStyle/>
          <a:p>
            <a:pPr marL="342900" indent="-342900" eaLnBrk="0" hangingPunct="0">
              <a:buFontTx/>
              <a:buAutoNum type="arabicPeriod"/>
            </a:pPr>
            <a:r>
              <a:rPr lang="fr-FR" sz="1400" i="1">
                <a:latin typeface="Calibri" pitchFamily="34" charset="0"/>
              </a:rPr>
              <a:t>Waeber</a:t>
            </a:r>
            <a:r>
              <a:rPr lang="tr-TR" sz="1400" i="1">
                <a:latin typeface="Calibri" pitchFamily="34" charset="0"/>
              </a:rPr>
              <a:t> B</a:t>
            </a:r>
            <a:r>
              <a:rPr lang="fr-FR" sz="1400" i="1">
                <a:latin typeface="Calibri" pitchFamily="34" charset="0"/>
              </a:rPr>
              <a:t>, Mar</a:t>
            </a:r>
            <a:r>
              <a:rPr lang="tr-TR" sz="1400" i="1">
                <a:latin typeface="Calibri" pitchFamily="34" charset="0"/>
              </a:rPr>
              <a:t>t</a:t>
            </a:r>
            <a:r>
              <a:rPr lang="fr-FR" sz="1400" i="1">
                <a:latin typeface="Calibri" pitchFamily="34" charset="0"/>
              </a:rPr>
              <a:t> 2007</a:t>
            </a:r>
            <a:endParaRPr lang="tr-TR" sz="1400" i="1">
              <a:latin typeface="Calibri" pitchFamily="34" charset="0"/>
            </a:endParaRPr>
          </a:p>
          <a:p>
            <a:pPr marL="342900" indent="-342900" eaLnBrk="0" hangingPunct="0">
              <a:buFontTx/>
              <a:buAutoNum type="arabicPeriod"/>
            </a:pPr>
            <a:r>
              <a:rPr lang="tr-TR" sz="1400" i="1">
                <a:latin typeface="Calibri" pitchFamily="34" charset="0"/>
              </a:rPr>
              <a:t>2. Pravenec M et al. Hypertension 2007;49:941-52. </a:t>
            </a:r>
          </a:p>
          <a:p>
            <a:pPr marL="342900" indent="-342900" eaLnBrk="0" hangingPunct="0">
              <a:buFontTx/>
              <a:buAutoNum type="arabicPeriod"/>
            </a:pPr>
            <a:r>
              <a:rPr lang="tr-TR" sz="1400" i="1">
                <a:latin typeface="Calibri" pitchFamily="34" charset="0"/>
              </a:rPr>
              <a:t>3. Rush JWE et al. Appl. Physiol</a:t>
            </a:r>
            <a:r>
              <a:rPr lang="tr-TR" sz="1400" i="1">
                <a:solidFill>
                  <a:srgbClr val="FFFF00"/>
                </a:solidFill>
                <a:latin typeface="Calibri" pitchFamily="34" charset="0"/>
              </a:rPr>
              <a:t>. </a:t>
            </a:r>
            <a:r>
              <a:rPr lang="tr-TR" sz="1400" i="1">
                <a:latin typeface="Calibri" pitchFamily="34" charset="0"/>
              </a:rPr>
              <a:t>Nutr. Metab 2008;33:162-172</a:t>
            </a:r>
            <a:endParaRPr lang="fr-FR" i="1">
              <a:latin typeface="Calibri" pitchFamily="34" charset="0"/>
              <a:cs typeface="Times New Roman" pitchFamily="18" charset="0"/>
            </a:endParaRPr>
          </a:p>
        </p:txBody>
      </p:sp>
      <p:sp>
        <p:nvSpPr>
          <p:cNvPr id="9246" name="Rectangle 30"/>
          <p:cNvSpPr>
            <a:spLocks noChangeArrowheads="1"/>
          </p:cNvSpPr>
          <p:nvPr/>
        </p:nvSpPr>
        <p:spPr bwMode="auto">
          <a:xfrm>
            <a:off x="1665288" y="4756150"/>
            <a:ext cx="239712" cy="211138"/>
          </a:xfrm>
          <a:prstGeom prst="rect">
            <a:avLst/>
          </a:prstGeom>
          <a:solidFill>
            <a:srgbClr val="A7090C"/>
          </a:solidFill>
          <a:ln w="25400">
            <a:no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47" name="Rectangle 31"/>
          <p:cNvSpPr>
            <a:spLocks noChangeArrowheads="1"/>
          </p:cNvSpPr>
          <p:nvPr/>
        </p:nvSpPr>
        <p:spPr bwMode="auto">
          <a:xfrm>
            <a:off x="1665288" y="5159375"/>
            <a:ext cx="239712" cy="211138"/>
          </a:xfrm>
          <a:prstGeom prst="rect">
            <a:avLst/>
          </a:prstGeom>
          <a:solidFill>
            <a:srgbClr val="086DAC"/>
          </a:solidFill>
          <a:ln w="25400">
            <a:no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
        <p:nvSpPr>
          <p:cNvPr id="9248" name="Rectangle 32"/>
          <p:cNvSpPr>
            <a:spLocks noChangeArrowheads="1"/>
          </p:cNvSpPr>
          <p:nvPr/>
        </p:nvSpPr>
        <p:spPr bwMode="auto">
          <a:xfrm>
            <a:off x="1665288" y="5562600"/>
            <a:ext cx="239712" cy="211138"/>
          </a:xfrm>
          <a:prstGeom prst="rect">
            <a:avLst/>
          </a:prstGeom>
          <a:solidFill>
            <a:srgbClr val="3C7D27"/>
          </a:solidFill>
          <a:ln w="25400">
            <a:noFill/>
            <a:miter lim="800000"/>
            <a:headEnd/>
            <a:tailEnd/>
          </a:ln>
        </p:spPr>
        <p:txBody>
          <a:bodyPr wrap="none" anchor="ctr"/>
          <a:lstStyle/>
          <a:p>
            <a:pPr eaLnBrk="0" hangingPunct="0"/>
            <a:endParaRPr lang="tr-TR" sz="2400">
              <a:solidFill>
                <a:srgbClr val="000000"/>
              </a:solidFill>
              <a:latin typeface="Times"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8"/>
          <p:cNvSpPr>
            <a:spLocks noChangeArrowheads="1"/>
          </p:cNvSpPr>
          <p:nvPr/>
        </p:nvSpPr>
        <p:spPr bwMode="auto">
          <a:xfrm>
            <a:off x="6234113" y="4359275"/>
            <a:ext cx="0" cy="212725"/>
          </a:xfrm>
          <a:prstGeom prst="rect">
            <a:avLst/>
          </a:prstGeom>
          <a:noFill/>
          <a:ln w="25400">
            <a:noFill/>
            <a:miter lim="800000"/>
            <a:headEnd/>
            <a:tailEnd/>
          </a:ln>
        </p:spPr>
        <p:txBody>
          <a:bodyPr wrap="none" lIns="0" tIns="0" rIns="0" bIns="0">
            <a:spAutoFit/>
          </a:bodyPr>
          <a:lstStyle/>
          <a:p>
            <a:pPr algn="ctr"/>
            <a:endParaRPr lang="en-CA" sz="1400">
              <a:solidFill>
                <a:srgbClr val="000000"/>
              </a:solidFill>
              <a:latin typeface="Helvetica"/>
            </a:endParaRPr>
          </a:p>
        </p:txBody>
      </p:sp>
      <p:sp>
        <p:nvSpPr>
          <p:cNvPr id="72707" name="Rectangle 25"/>
          <p:cNvSpPr>
            <a:spLocks noGrp="1" noChangeArrowheads="1"/>
          </p:cNvSpPr>
          <p:nvPr>
            <p:ph type="title"/>
          </p:nvPr>
        </p:nvSpPr>
        <p:spPr>
          <a:xfrm>
            <a:off x="381000" y="228600"/>
            <a:ext cx="8305800" cy="762000"/>
          </a:xfrm>
        </p:spPr>
        <p:txBody>
          <a:bodyPr/>
          <a:lstStyle/>
          <a:p>
            <a:r>
              <a:rPr lang="tr-TR" sz="3200" smtClean="0">
                <a:solidFill>
                  <a:srgbClr val="990000"/>
                </a:solidFill>
              </a:rPr>
              <a:t>Özel durumu olmayan hipertansif hastalar</a:t>
            </a:r>
            <a:endParaRPr lang="en-US" sz="3200" smtClean="0">
              <a:solidFill>
                <a:srgbClr val="990000"/>
              </a:solidFill>
            </a:endParaRPr>
          </a:p>
        </p:txBody>
      </p:sp>
      <p:sp>
        <p:nvSpPr>
          <p:cNvPr id="72708" name="Rectangle 72"/>
          <p:cNvSpPr>
            <a:spLocks noChangeArrowheads="1"/>
          </p:cNvSpPr>
          <p:nvPr/>
        </p:nvSpPr>
        <p:spPr bwMode="auto">
          <a:xfrm>
            <a:off x="3114675" y="1263650"/>
            <a:ext cx="2717800" cy="369888"/>
          </a:xfrm>
          <a:prstGeom prst="rect">
            <a:avLst/>
          </a:prstGeom>
          <a:noFill/>
          <a:ln w="38100">
            <a:noFill/>
            <a:miter lim="800000"/>
            <a:headEnd/>
            <a:tailEnd/>
          </a:ln>
        </p:spPr>
        <p:txBody>
          <a:bodyPr wrap="none" anchor="ctr">
            <a:spAutoFit/>
          </a:bodyPr>
          <a:lstStyle/>
          <a:p>
            <a:pPr algn="ctr">
              <a:spcBef>
                <a:spcPct val="50000"/>
              </a:spcBef>
            </a:pPr>
            <a:r>
              <a:rPr lang="tr-TR" b="1">
                <a:solidFill>
                  <a:srgbClr val="000000"/>
                </a:solidFill>
                <a:cs typeface="Arial" pitchFamily="34" charset="0"/>
              </a:rPr>
              <a:t>HEDEF </a:t>
            </a:r>
            <a:r>
              <a:rPr lang="en-US" b="1">
                <a:solidFill>
                  <a:srgbClr val="000000"/>
                </a:solidFill>
                <a:cs typeface="Arial" pitchFamily="34" charset="0"/>
              </a:rPr>
              <a:t> &lt;140/90 mmHg</a:t>
            </a:r>
          </a:p>
        </p:txBody>
      </p:sp>
      <p:sp>
        <p:nvSpPr>
          <p:cNvPr id="72709" name="Rectangle 93"/>
          <p:cNvSpPr>
            <a:spLocks noChangeArrowheads="1"/>
          </p:cNvSpPr>
          <p:nvPr/>
        </p:nvSpPr>
        <p:spPr bwMode="auto">
          <a:xfrm>
            <a:off x="714375" y="5715000"/>
            <a:ext cx="3421063" cy="292100"/>
          </a:xfrm>
          <a:prstGeom prst="rect">
            <a:avLst/>
          </a:prstGeom>
          <a:solidFill>
            <a:schemeClr val="accent2">
              <a:lumMod val="20000"/>
              <a:lumOff val="80000"/>
            </a:schemeClr>
          </a:solidFill>
          <a:ln w="38100">
            <a:noFill/>
            <a:miter lim="800000"/>
            <a:headEnd/>
            <a:tailEnd/>
          </a:ln>
        </p:spPr>
        <p:txBody>
          <a:bodyPr wrap="none">
            <a:spAutoFit/>
          </a:bodyPr>
          <a:lstStyle/>
          <a:p>
            <a:pPr>
              <a:spcBef>
                <a:spcPct val="50000"/>
              </a:spcBef>
              <a:buFontTx/>
              <a:buChar char="•"/>
            </a:pPr>
            <a:r>
              <a:rPr lang="en-US" sz="1300" b="1" dirty="0">
                <a:solidFill>
                  <a:srgbClr val="000000"/>
                </a:solidFill>
                <a:cs typeface="Arial" pitchFamily="34" charset="0"/>
              </a:rPr>
              <a:t> BBs </a:t>
            </a:r>
            <a:r>
              <a:rPr lang="tr-TR" sz="1300" b="1" dirty="0">
                <a:solidFill>
                  <a:srgbClr val="000000"/>
                </a:solidFill>
                <a:cs typeface="Arial" pitchFamily="34" charset="0"/>
              </a:rPr>
              <a:t>60 yaş üzerinde uygun seçim değil</a:t>
            </a:r>
            <a:endParaRPr lang="en-US" sz="1300" b="1" dirty="0">
              <a:solidFill>
                <a:srgbClr val="000000"/>
              </a:solidFill>
              <a:cs typeface="Arial" pitchFamily="34" charset="0"/>
            </a:endParaRPr>
          </a:p>
        </p:txBody>
      </p:sp>
      <p:sp>
        <p:nvSpPr>
          <p:cNvPr id="63495" name="Freeform 15"/>
          <p:cNvSpPr>
            <a:spLocks/>
          </p:cNvSpPr>
          <p:nvPr/>
        </p:nvSpPr>
        <p:spPr bwMode="auto">
          <a:xfrm>
            <a:off x="2592388" y="2051050"/>
            <a:ext cx="3765550" cy="715963"/>
          </a:xfrm>
          <a:custGeom>
            <a:avLst/>
            <a:gdLst>
              <a:gd name="T0" fmla="*/ 0 w 2372"/>
              <a:gd name="T1" fmla="*/ 0 h 679"/>
              <a:gd name="T2" fmla="*/ 2147483647 w 2372"/>
              <a:gd name="T3" fmla="*/ 0 h 679"/>
              <a:gd name="T4" fmla="*/ 2147483647 w 2372"/>
              <a:gd name="T5" fmla="*/ 2147483647 h 679"/>
              <a:gd name="T6" fmla="*/ 2147483647 w 2372"/>
              <a:gd name="T7" fmla="*/ 2147483647 h 679"/>
              <a:gd name="T8" fmla="*/ 0 w 2372"/>
              <a:gd name="T9" fmla="*/ 2147483647 h 679"/>
              <a:gd name="T10" fmla="*/ 0 w 2372"/>
              <a:gd name="T11" fmla="*/ 0 h 679"/>
              <a:gd name="T12" fmla="*/ 0 60000 65536"/>
              <a:gd name="T13" fmla="*/ 0 60000 65536"/>
              <a:gd name="T14" fmla="*/ 0 60000 65536"/>
              <a:gd name="T15" fmla="*/ 0 60000 65536"/>
              <a:gd name="T16" fmla="*/ 0 60000 65536"/>
              <a:gd name="T17" fmla="*/ 0 60000 65536"/>
              <a:gd name="T18" fmla="*/ 0 w 2372"/>
              <a:gd name="T19" fmla="*/ 0 h 679"/>
              <a:gd name="T20" fmla="*/ 2372 w 2372"/>
              <a:gd name="T21" fmla="*/ 679 h 679"/>
            </a:gdLst>
            <a:ahLst/>
            <a:cxnLst>
              <a:cxn ang="T12">
                <a:pos x="T0" y="T1"/>
              </a:cxn>
              <a:cxn ang="T13">
                <a:pos x="T2" y="T3"/>
              </a:cxn>
              <a:cxn ang="T14">
                <a:pos x="T4" y="T5"/>
              </a:cxn>
              <a:cxn ang="T15">
                <a:pos x="T6" y="T7"/>
              </a:cxn>
              <a:cxn ang="T16">
                <a:pos x="T8" y="T9"/>
              </a:cxn>
              <a:cxn ang="T17">
                <a:pos x="T10" y="T11"/>
              </a:cxn>
            </a:cxnLst>
            <a:rect l="T18" t="T19" r="T20" b="T21"/>
            <a:pathLst>
              <a:path w="2372" h="679">
                <a:moveTo>
                  <a:pt x="0" y="0"/>
                </a:moveTo>
                <a:lnTo>
                  <a:pt x="2372" y="0"/>
                </a:lnTo>
                <a:lnTo>
                  <a:pt x="2372" y="344"/>
                </a:lnTo>
                <a:lnTo>
                  <a:pt x="1191" y="679"/>
                </a:lnTo>
                <a:lnTo>
                  <a:pt x="0" y="344"/>
                </a:lnTo>
                <a:lnTo>
                  <a:pt x="0" y="0"/>
                </a:lnTo>
                <a:close/>
              </a:path>
            </a:pathLst>
          </a:custGeom>
          <a:solidFill>
            <a:srgbClr val="990000"/>
          </a:solidFill>
          <a:ln w="25400">
            <a:solidFill>
              <a:schemeClr val="accent3"/>
            </a:solidFill>
            <a:round/>
            <a:headEnd/>
            <a:tailEnd/>
          </a:ln>
        </p:spPr>
        <p:txBody>
          <a:bodyPr/>
          <a:lstStyle/>
          <a:p>
            <a:pPr fontAlgn="auto">
              <a:spcBef>
                <a:spcPts val="0"/>
              </a:spcBef>
              <a:spcAft>
                <a:spcPts val="0"/>
              </a:spcAft>
              <a:defRPr/>
            </a:pPr>
            <a:endParaRPr lang="en-CA">
              <a:latin typeface="+mn-lt"/>
            </a:endParaRPr>
          </a:p>
        </p:txBody>
      </p:sp>
      <p:cxnSp>
        <p:nvCxnSpPr>
          <p:cNvPr id="63496" name="AutoShape 35"/>
          <p:cNvCxnSpPr>
            <a:cxnSpLocks noChangeShapeType="1"/>
          </p:cNvCxnSpPr>
          <p:nvPr/>
        </p:nvCxnSpPr>
        <p:spPr bwMode="auto">
          <a:xfrm rot="16200000" flipH="1">
            <a:off x="5404644" y="1874044"/>
            <a:ext cx="1030287" cy="2809875"/>
          </a:xfrm>
          <a:prstGeom prst="bentConnector3">
            <a:avLst>
              <a:gd name="adj1" fmla="val 49921"/>
            </a:avLst>
          </a:prstGeom>
          <a:ln>
            <a:headEnd/>
            <a:tailEnd type="triangle" w="med" len="med"/>
          </a:ln>
          <a:extLst/>
        </p:spPr>
        <p:style>
          <a:lnRef idx="1">
            <a:schemeClr val="accent5"/>
          </a:lnRef>
          <a:fillRef idx="0">
            <a:schemeClr val="accent5"/>
          </a:fillRef>
          <a:effectRef idx="0">
            <a:schemeClr val="accent5"/>
          </a:effectRef>
          <a:fontRef idx="minor">
            <a:schemeClr val="tx1"/>
          </a:fontRef>
        </p:style>
      </p:cxnSp>
      <p:sp>
        <p:nvSpPr>
          <p:cNvPr id="72712" name="Rectangle 19"/>
          <p:cNvSpPr>
            <a:spLocks noChangeArrowheads="1"/>
          </p:cNvSpPr>
          <p:nvPr/>
        </p:nvSpPr>
        <p:spPr bwMode="auto">
          <a:xfrm>
            <a:off x="6761163" y="3827463"/>
            <a:ext cx="1125537" cy="577850"/>
          </a:xfrm>
          <a:prstGeom prst="rect">
            <a:avLst/>
          </a:prstGeom>
          <a:gradFill>
            <a:gsLst>
              <a:gs pos="0">
                <a:schemeClr val="accent2">
                  <a:lumMod val="75000"/>
                </a:schemeClr>
              </a:gs>
              <a:gs pos="53000">
                <a:srgbClr val="D4DEFF"/>
              </a:gs>
              <a:gs pos="83000">
                <a:srgbClr val="D4DEFF"/>
              </a:gs>
              <a:gs pos="100000">
                <a:srgbClr val="96AB94"/>
              </a:gs>
            </a:gsLst>
            <a:lin ang="5400000" scaled="0"/>
          </a:gradFill>
          <a:ln w="25400">
            <a:solidFill>
              <a:schemeClr val="bg1">
                <a:lumMod val="85000"/>
              </a:schemeClr>
            </a:solidFill>
            <a:miter lim="800000"/>
            <a:headEnd/>
            <a:tailEnd/>
          </a:ln>
        </p:spPr>
        <p:txBody>
          <a:bodyPr anchor="ctr"/>
          <a:lstStyle/>
          <a:p>
            <a:pPr algn="ctr">
              <a:lnSpc>
                <a:spcPct val="90000"/>
              </a:lnSpc>
            </a:pPr>
            <a:r>
              <a:rPr lang="en-CA" sz="1400" b="1" dirty="0">
                <a:solidFill>
                  <a:schemeClr val="tx1">
                    <a:lumMod val="95000"/>
                    <a:lumOff val="5000"/>
                  </a:schemeClr>
                </a:solidFill>
                <a:cs typeface="Arial" pitchFamily="34" charset="0"/>
              </a:rPr>
              <a:t>Beta-</a:t>
            </a:r>
            <a:br>
              <a:rPr lang="en-CA" sz="1400" b="1" dirty="0">
                <a:solidFill>
                  <a:schemeClr val="tx1">
                    <a:lumMod val="95000"/>
                    <a:lumOff val="5000"/>
                  </a:schemeClr>
                </a:solidFill>
                <a:cs typeface="Arial" pitchFamily="34" charset="0"/>
              </a:rPr>
            </a:br>
            <a:r>
              <a:rPr lang="en-CA" sz="1400" b="1" dirty="0" err="1">
                <a:solidFill>
                  <a:schemeClr val="tx1">
                    <a:lumMod val="95000"/>
                    <a:lumOff val="5000"/>
                  </a:schemeClr>
                </a:solidFill>
                <a:cs typeface="Arial" pitchFamily="34" charset="0"/>
              </a:rPr>
              <a:t>bloker</a:t>
            </a:r>
            <a:r>
              <a:rPr lang="en-CA" sz="1400" b="1" dirty="0">
                <a:solidFill>
                  <a:schemeClr val="tx1">
                    <a:lumMod val="95000"/>
                    <a:lumOff val="5000"/>
                  </a:schemeClr>
                </a:solidFill>
                <a:cs typeface="Arial" pitchFamily="34" charset="0"/>
              </a:rPr>
              <a:t>*</a:t>
            </a:r>
            <a:endParaRPr lang="en-US" sz="1300" b="1" dirty="0">
              <a:solidFill>
                <a:schemeClr val="tx1">
                  <a:lumMod val="95000"/>
                  <a:lumOff val="5000"/>
                </a:schemeClr>
              </a:solidFill>
              <a:cs typeface="Arial" pitchFamily="34" charset="0"/>
            </a:endParaRPr>
          </a:p>
        </p:txBody>
      </p:sp>
      <p:sp>
        <p:nvSpPr>
          <p:cNvPr id="38921" name="Rectangle 8"/>
          <p:cNvSpPr>
            <a:spLocks noChangeArrowheads="1"/>
          </p:cNvSpPr>
          <p:nvPr/>
        </p:nvSpPr>
        <p:spPr bwMode="auto">
          <a:xfrm>
            <a:off x="5527675" y="3827463"/>
            <a:ext cx="1131888" cy="577850"/>
          </a:xfrm>
          <a:prstGeom prst="rect">
            <a:avLst/>
          </a:prstGeom>
          <a:solidFill>
            <a:schemeClr val="accent2">
              <a:lumMod val="75000"/>
            </a:schemeClr>
          </a:solidFill>
          <a:ln w="25400">
            <a:solidFill>
              <a:schemeClr val="accent2">
                <a:lumMod val="75000"/>
              </a:schemeClr>
            </a:solidFill>
            <a:miter lim="800000"/>
            <a:headEnd/>
            <a:tailEnd/>
          </a:ln>
        </p:spPr>
        <p:txBody>
          <a:bodyPr anchor="ctr"/>
          <a:lstStyle/>
          <a:p>
            <a:pPr algn="ctr">
              <a:lnSpc>
                <a:spcPct val="90000"/>
              </a:lnSpc>
              <a:defRPr/>
            </a:pPr>
            <a:r>
              <a:rPr lang="tr-TR" sz="1300" b="1" dirty="0">
                <a:solidFill>
                  <a:schemeClr val="bg1"/>
                </a:solidFill>
                <a:cs typeface="Arial" pitchFamily="34" charset="0"/>
              </a:rPr>
              <a:t>KKB</a:t>
            </a:r>
            <a:endParaRPr lang="en-US" sz="1300" b="1" dirty="0">
              <a:solidFill>
                <a:schemeClr val="bg1"/>
              </a:solidFill>
              <a:cs typeface="Arial" pitchFamily="34" charset="0"/>
            </a:endParaRPr>
          </a:p>
        </p:txBody>
      </p:sp>
      <p:sp>
        <p:nvSpPr>
          <p:cNvPr id="38922" name="Rectangle 11"/>
          <p:cNvSpPr>
            <a:spLocks noChangeArrowheads="1"/>
          </p:cNvSpPr>
          <p:nvPr/>
        </p:nvSpPr>
        <p:spPr bwMode="auto">
          <a:xfrm>
            <a:off x="1905000" y="3810000"/>
            <a:ext cx="1122363" cy="577850"/>
          </a:xfrm>
          <a:prstGeom prst="rect">
            <a:avLst/>
          </a:prstGeom>
          <a:solidFill>
            <a:schemeClr val="accent2">
              <a:lumMod val="75000"/>
            </a:schemeClr>
          </a:solidFill>
          <a:ln w="25400">
            <a:solidFill>
              <a:schemeClr val="accent3"/>
            </a:solidFill>
            <a:miter lim="800000"/>
            <a:headEnd/>
            <a:tailEnd/>
          </a:ln>
        </p:spPr>
        <p:txBody>
          <a:bodyPr anchor="ctr"/>
          <a:lstStyle/>
          <a:p>
            <a:pPr algn="ctr">
              <a:lnSpc>
                <a:spcPct val="90000"/>
              </a:lnSpc>
              <a:defRPr/>
            </a:pPr>
            <a:r>
              <a:rPr lang="en-CA" sz="1400" b="1" dirty="0" err="1">
                <a:solidFill>
                  <a:schemeClr val="bg1"/>
                </a:solidFill>
                <a:cs typeface="Arial" pitchFamily="34" charset="0"/>
              </a:rPr>
              <a:t>Thiazide</a:t>
            </a:r>
            <a:endParaRPr lang="en-US" sz="1300" b="1" dirty="0">
              <a:solidFill>
                <a:schemeClr val="bg1"/>
              </a:solidFill>
              <a:cs typeface="Arial" pitchFamily="34" charset="0"/>
            </a:endParaRPr>
          </a:p>
        </p:txBody>
      </p:sp>
      <p:grpSp>
        <p:nvGrpSpPr>
          <p:cNvPr id="2" name="Group 79"/>
          <p:cNvGrpSpPr>
            <a:grpSpLocks/>
          </p:cNvGrpSpPr>
          <p:nvPr/>
        </p:nvGrpSpPr>
        <p:grpSpPr bwMode="auto">
          <a:xfrm>
            <a:off x="3111500" y="3810000"/>
            <a:ext cx="1130300" cy="577850"/>
            <a:chOff x="1812" y="2655"/>
            <a:chExt cx="468" cy="364"/>
          </a:xfrm>
          <a:solidFill>
            <a:schemeClr val="accent2">
              <a:lumMod val="75000"/>
            </a:schemeClr>
          </a:solidFill>
        </p:grpSpPr>
        <p:sp>
          <p:nvSpPr>
            <p:cNvPr id="38934" name="Rectangle 7"/>
            <p:cNvSpPr>
              <a:spLocks noChangeArrowheads="1"/>
            </p:cNvSpPr>
            <p:nvPr/>
          </p:nvSpPr>
          <p:spPr bwMode="auto">
            <a:xfrm>
              <a:off x="1812" y="2655"/>
              <a:ext cx="468" cy="364"/>
            </a:xfrm>
            <a:prstGeom prst="rect">
              <a:avLst/>
            </a:prstGeom>
            <a:grpFill/>
            <a:ln w="25400">
              <a:solidFill>
                <a:schemeClr val="accent3"/>
              </a:solidFill>
              <a:miter lim="800000"/>
              <a:headEnd/>
              <a:tailEnd/>
            </a:ln>
          </p:spPr>
          <p:txBody>
            <a:bodyPr/>
            <a:lstStyle/>
            <a:p>
              <a:pPr>
                <a:spcBef>
                  <a:spcPct val="50000"/>
                </a:spcBef>
                <a:defRPr/>
              </a:pPr>
              <a:endParaRPr lang="en-CA" sz="1300">
                <a:solidFill>
                  <a:srgbClr val="000000"/>
                </a:solidFill>
                <a:cs typeface="Arial" pitchFamily="34" charset="0"/>
              </a:endParaRPr>
            </a:p>
          </p:txBody>
        </p:sp>
        <p:sp>
          <p:nvSpPr>
            <p:cNvPr id="38935" name="Rectangle 62"/>
            <p:cNvSpPr>
              <a:spLocks noChangeArrowheads="1"/>
            </p:cNvSpPr>
            <p:nvPr/>
          </p:nvSpPr>
          <p:spPr bwMode="auto">
            <a:xfrm>
              <a:off x="1846" y="2784"/>
              <a:ext cx="399" cy="121"/>
            </a:xfrm>
            <a:prstGeom prst="rect">
              <a:avLst/>
            </a:prstGeom>
            <a:grpFill/>
            <a:ln w="25400">
              <a:solidFill>
                <a:schemeClr val="accent2">
                  <a:lumMod val="75000"/>
                </a:schemeClr>
              </a:solidFill>
              <a:miter lim="800000"/>
              <a:headEnd/>
              <a:tailEnd/>
            </a:ln>
          </p:spPr>
          <p:txBody>
            <a:bodyPr lIns="0" tIns="0" rIns="0" bIns="0">
              <a:spAutoFit/>
            </a:bodyPr>
            <a:lstStyle/>
            <a:p>
              <a:pPr algn="ctr">
                <a:lnSpc>
                  <a:spcPct val="90000"/>
                </a:lnSpc>
                <a:defRPr/>
              </a:pPr>
              <a:r>
                <a:rPr lang="en-CA" sz="1400" dirty="0">
                  <a:solidFill>
                    <a:schemeClr val="bg1"/>
                  </a:solidFill>
                  <a:latin typeface="Arial" charset="0"/>
                </a:rPr>
                <a:t> </a:t>
              </a:r>
              <a:r>
                <a:rPr lang="en-CA" sz="1400" b="1" dirty="0">
                  <a:solidFill>
                    <a:schemeClr val="bg1"/>
                  </a:solidFill>
                  <a:latin typeface="Arial" charset="0"/>
                </a:rPr>
                <a:t>ACEI </a:t>
              </a:r>
              <a:endParaRPr lang="en-CA" dirty="0">
                <a:solidFill>
                  <a:schemeClr val="bg1"/>
                </a:solidFill>
                <a:latin typeface="Helvetica" charset="0"/>
              </a:endParaRPr>
            </a:p>
          </p:txBody>
        </p:sp>
      </p:grpSp>
      <p:grpSp>
        <p:nvGrpSpPr>
          <p:cNvPr id="3" name="Group 81"/>
          <p:cNvGrpSpPr>
            <a:grpSpLocks/>
          </p:cNvGrpSpPr>
          <p:nvPr/>
        </p:nvGrpSpPr>
        <p:grpSpPr bwMode="auto">
          <a:xfrm>
            <a:off x="4310063" y="3825875"/>
            <a:ext cx="1125537" cy="577850"/>
            <a:chOff x="2319" y="2652"/>
            <a:chExt cx="497" cy="364"/>
          </a:xfrm>
          <a:solidFill>
            <a:schemeClr val="accent2">
              <a:lumMod val="75000"/>
            </a:schemeClr>
          </a:solidFill>
        </p:grpSpPr>
        <p:sp>
          <p:nvSpPr>
            <p:cNvPr id="38932" name="Rectangle 75"/>
            <p:cNvSpPr>
              <a:spLocks noChangeArrowheads="1"/>
            </p:cNvSpPr>
            <p:nvPr/>
          </p:nvSpPr>
          <p:spPr bwMode="auto">
            <a:xfrm>
              <a:off x="2319" y="2652"/>
              <a:ext cx="497" cy="364"/>
            </a:xfrm>
            <a:prstGeom prst="rect">
              <a:avLst/>
            </a:prstGeom>
            <a:grpFill/>
            <a:ln w="25400">
              <a:solidFill>
                <a:schemeClr val="accent3"/>
              </a:solidFill>
              <a:miter lim="800000"/>
              <a:headEnd/>
              <a:tailEnd/>
            </a:ln>
          </p:spPr>
          <p:txBody>
            <a:bodyPr/>
            <a:lstStyle/>
            <a:p>
              <a:pPr>
                <a:spcBef>
                  <a:spcPct val="50000"/>
                </a:spcBef>
                <a:defRPr/>
              </a:pPr>
              <a:endParaRPr lang="en-CA" sz="1300">
                <a:solidFill>
                  <a:srgbClr val="000000"/>
                </a:solidFill>
                <a:cs typeface="Arial" pitchFamily="34" charset="0"/>
              </a:endParaRPr>
            </a:p>
          </p:txBody>
        </p:sp>
        <p:sp>
          <p:nvSpPr>
            <p:cNvPr id="38933" name="Rectangle 9"/>
            <p:cNvSpPr>
              <a:spLocks noChangeArrowheads="1"/>
            </p:cNvSpPr>
            <p:nvPr/>
          </p:nvSpPr>
          <p:spPr bwMode="auto">
            <a:xfrm>
              <a:off x="2344" y="2773"/>
              <a:ext cx="447" cy="121"/>
            </a:xfrm>
            <a:prstGeom prst="rect">
              <a:avLst/>
            </a:prstGeom>
            <a:grpFill/>
            <a:ln w="25400">
              <a:solidFill>
                <a:schemeClr val="accent2">
                  <a:lumMod val="75000"/>
                </a:schemeClr>
              </a:solidFill>
              <a:miter lim="800000"/>
              <a:headEnd/>
              <a:tailEnd/>
            </a:ln>
          </p:spPr>
          <p:txBody>
            <a:bodyPr lIns="0" tIns="0" rIns="0" bIns="0">
              <a:spAutoFit/>
            </a:bodyPr>
            <a:lstStyle/>
            <a:p>
              <a:pPr algn="ctr">
                <a:lnSpc>
                  <a:spcPct val="90000"/>
                </a:lnSpc>
                <a:defRPr/>
              </a:pPr>
              <a:r>
                <a:rPr lang="en-CA" sz="1400" b="1" dirty="0">
                  <a:solidFill>
                    <a:schemeClr val="bg1"/>
                  </a:solidFill>
                  <a:latin typeface="Arial" charset="0"/>
                </a:rPr>
                <a:t>ARB</a:t>
              </a:r>
              <a:endParaRPr lang="en-CA" dirty="0">
                <a:solidFill>
                  <a:schemeClr val="bg1"/>
                </a:solidFill>
                <a:latin typeface="Helvetica" charset="0"/>
              </a:endParaRPr>
            </a:p>
          </p:txBody>
        </p:sp>
      </p:grpSp>
      <p:sp>
        <p:nvSpPr>
          <p:cNvPr id="63502" name="Line 76"/>
          <p:cNvSpPr>
            <a:spLocks noChangeShapeType="1"/>
          </p:cNvSpPr>
          <p:nvPr/>
        </p:nvSpPr>
        <p:spPr bwMode="auto">
          <a:xfrm>
            <a:off x="6108700" y="3284538"/>
            <a:ext cx="0" cy="495300"/>
          </a:xfrm>
          <a:prstGeom prst="line">
            <a:avLst/>
          </a:prstGeom>
          <a:ln>
            <a:headEnd/>
            <a:tailEnd type="triangle" w="med" len="med"/>
          </a:ln>
          <a:extLst/>
        </p:spPr>
        <p:style>
          <a:lnRef idx="1">
            <a:schemeClr val="accent5"/>
          </a:lnRef>
          <a:fillRef idx="0">
            <a:schemeClr val="accent5"/>
          </a:fillRef>
          <a:effectRef idx="0">
            <a:schemeClr val="accent5"/>
          </a:effectRef>
          <a:fontRef idx="minor">
            <a:schemeClr val="tx1"/>
          </a:fontRef>
        </p:style>
        <p:txBody>
          <a:bodyPr wrap="none" anchor="ctr">
            <a:spAutoFit/>
          </a:bodyPr>
          <a:lstStyle/>
          <a:p>
            <a:pPr fontAlgn="auto">
              <a:spcBef>
                <a:spcPts val="0"/>
              </a:spcBef>
              <a:spcAft>
                <a:spcPts val="0"/>
              </a:spcAft>
              <a:defRPr/>
            </a:pPr>
            <a:endParaRPr lang="en-CA"/>
          </a:p>
        </p:txBody>
      </p:sp>
      <p:sp>
        <p:nvSpPr>
          <p:cNvPr id="38926" name="Rectangle 16"/>
          <p:cNvSpPr>
            <a:spLocks noChangeArrowheads="1"/>
          </p:cNvSpPr>
          <p:nvPr/>
        </p:nvSpPr>
        <p:spPr bwMode="auto">
          <a:xfrm>
            <a:off x="3071813" y="2143125"/>
            <a:ext cx="2949575" cy="276225"/>
          </a:xfrm>
          <a:prstGeom prst="rect">
            <a:avLst/>
          </a:prstGeom>
          <a:noFill/>
          <a:ln w="25400">
            <a:noFill/>
            <a:miter lim="800000"/>
            <a:headEnd/>
            <a:tailEnd/>
          </a:ln>
        </p:spPr>
        <p:txBody>
          <a:bodyPr wrap="none" lIns="0" tIns="0" rIns="0" bIns="0">
            <a:spAutoFit/>
          </a:bodyPr>
          <a:lstStyle/>
          <a:p>
            <a:pPr algn="ctr">
              <a:defRPr/>
            </a:pPr>
            <a:r>
              <a:rPr lang="tr-TR" b="1" dirty="0">
                <a:solidFill>
                  <a:schemeClr val="bg1"/>
                </a:solidFill>
                <a:cs typeface="Arial" pitchFamily="34" charset="0"/>
              </a:rPr>
              <a:t>Yaşam biçimi Değişiklikleri</a:t>
            </a:r>
            <a:endParaRPr lang="en-CA" b="1" dirty="0">
              <a:solidFill>
                <a:schemeClr val="bg1"/>
              </a:solidFill>
              <a:cs typeface="Arial" pitchFamily="34" charset="0"/>
            </a:endParaRPr>
          </a:p>
        </p:txBody>
      </p:sp>
      <p:sp>
        <p:nvSpPr>
          <p:cNvPr id="63504" name="Line 95"/>
          <p:cNvSpPr>
            <a:spLocks noChangeShapeType="1"/>
          </p:cNvSpPr>
          <p:nvPr/>
        </p:nvSpPr>
        <p:spPr bwMode="auto">
          <a:xfrm>
            <a:off x="4837113" y="3284538"/>
            <a:ext cx="0" cy="495300"/>
          </a:xfrm>
          <a:prstGeom prst="line">
            <a:avLst/>
          </a:prstGeom>
          <a:ln>
            <a:headEnd/>
            <a:tailEnd type="triangle" w="med" len="med"/>
          </a:ln>
          <a:extLst/>
        </p:spPr>
        <p:style>
          <a:lnRef idx="1">
            <a:schemeClr val="accent5"/>
          </a:lnRef>
          <a:fillRef idx="0">
            <a:schemeClr val="accent5"/>
          </a:fillRef>
          <a:effectRef idx="0">
            <a:schemeClr val="accent5"/>
          </a:effectRef>
          <a:fontRef idx="minor">
            <a:schemeClr val="tx1"/>
          </a:fontRef>
        </p:style>
        <p:txBody>
          <a:bodyPr wrap="none" anchor="ctr">
            <a:spAutoFit/>
          </a:bodyPr>
          <a:lstStyle/>
          <a:p>
            <a:pPr fontAlgn="auto">
              <a:spcBef>
                <a:spcPts val="0"/>
              </a:spcBef>
              <a:spcAft>
                <a:spcPts val="0"/>
              </a:spcAft>
              <a:defRPr/>
            </a:pPr>
            <a:endParaRPr lang="en-CA"/>
          </a:p>
        </p:txBody>
      </p:sp>
      <p:cxnSp>
        <p:nvCxnSpPr>
          <p:cNvPr id="63505" name="AutoShape 99"/>
          <p:cNvCxnSpPr>
            <a:cxnSpLocks noChangeShapeType="1"/>
          </p:cNvCxnSpPr>
          <p:nvPr/>
        </p:nvCxnSpPr>
        <p:spPr bwMode="auto">
          <a:xfrm rot="-5400000" flipH="1" flipV="1">
            <a:off x="3208338" y="2347912"/>
            <a:ext cx="533400" cy="2390775"/>
          </a:xfrm>
          <a:prstGeom prst="bentConnector3">
            <a:avLst>
              <a:gd name="adj1" fmla="val 2079"/>
            </a:avLst>
          </a:prstGeom>
          <a:ln>
            <a:headEnd/>
            <a:tailEnd type="triangle" w="med" len="med"/>
          </a:ln>
          <a:extLst/>
        </p:spPr>
        <p:style>
          <a:lnRef idx="1">
            <a:schemeClr val="accent5"/>
          </a:lnRef>
          <a:fillRef idx="0">
            <a:schemeClr val="accent5"/>
          </a:fillRef>
          <a:effectRef idx="0">
            <a:schemeClr val="accent5"/>
          </a:effectRef>
          <a:fontRef idx="minor">
            <a:schemeClr val="tx1"/>
          </a:fontRef>
        </p:style>
      </p:cxnSp>
      <p:sp>
        <p:nvSpPr>
          <p:cNvPr id="72721" name="Text Box 103"/>
          <p:cNvSpPr txBox="1">
            <a:spLocks noChangeArrowheads="1"/>
          </p:cNvSpPr>
          <p:nvPr/>
        </p:nvSpPr>
        <p:spPr bwMode="auto">
          <a:xfrm>
            <a:off x="714375" y="4857750"/>
            <a:ext cx="8201025" cy="523875"/>
          </a:xfrm>
          <a:prstGeom prst="rect">
            <a:avLst/>
          </a:prstGeom>
          <a:solidFill>
            <a:schemeClr val="accent3">
              <a:lumMod val="65000"/>
            </a:schemeClr>
          </a:solidFill>
          <a:ln w="38100">
            <a:solidFill>
              <a:schemeClr val="bg2">
                <a:lumMod val="60000"/>
                <a:lumOff val="40000"/>
              </a:schemeClr>
            </a:solidFill>
            <a:miter lim="800000"/>
            <a:headEnd/>
            <a:tailEnd/>
          </a:ln>
        </p:spPr>
        <p:txBody>
          <a:bodyPr>
            <a:spAutoFit/>
          </a:bodyPr>
          <a:lstStyle/>
          <a:p>
            <a:pPr>
              <a:spcBef>
                <a:spcPct val="50000"/>
              </a:spcBef>
            </a:pPr>
            <a:r>
              <a:rPr lang="tr-TR" sz="1400" b="1" dirty="0">
                <a:solidFill>
                  <a:srgbClr val="990000"/>
                </a:solidFill>
              </a:rPr>
              <a:t>Başlangıçta ikili tedavi hedeflenen kan basıncına  </a:t>
            </a:r>
            <a:r>
              <a:rPr lang="tr-TR" sz="1400" b="1" dirty="0" err="1">
                <a:solidFill>
                  <a:srgbClr val="990000"/>
                </a:solidFill>
              </a:rPr>
              <a:t>sistolik</a:t>
            </a:r>
            <a:r>
              <a:rPr lang="en-US" sz="1400" b="1" dirty="0">
                <a:solidFill>
                  <a:srgbClr val="990000"/>
                </a:solidFill>
              </a:rPr>
              <a:t> </a:t>
            </a:r>
            <a:r>
              <a:rPr lang="en-US" sz="1400" b="1" u="sng" dirty="0">
                <a:solidFill>
                  <a:srgbClr val="990000"/>
                </a:solidFill>
              </a:rPr>
              <a:t>&gt;</a:t>
            </a:r>
            <a:r>
              <a:rPr lang="en-US" sz="1400" b="1" dirty="0">
                <a:solidFill>
                  <a:srgbClr val="990000"/>
                </a:solidFill>
              </a:rPr>
              <a:t>20 mmHg</a:t>
            </a:r>
            <a:r>
              <a:rPr lang="tr-TR" sz="1400" b="1" dirty="0">
                <a:solidFill>
                  <a:srgbClr val="990000"/>
                </a:solidFill>
              </a:rPr>
              <a:t> veya </a:t>
            </a:r>
            <a:r>
              <a:rPr lang="tr-TR" sz="1400" b="1" dirty="0" err="1">
                <a:solidFill>
                  <a:srgbClr val="990000"/>
                </a:solidFill>
              </a:rPr>
              <a:t>diastolik</a:t>
            </a:r>
            <a:r>
              <a:rPr lang="en-US" sz="1400" b="1" dirty="0">
                <a:solidFill>
                  <a:srgbClr val="990000"/>
                </a:solidFill>
              </a:rPr>
              <a:t> </a:t>
            </a:r>
            <a:r>
              <a:rPr lang="en-US" sz="1400" b="1" u="sng" dirty="0">
                <a:solidFill>
                  <a:srgbClr val="990000"/>
                </a:solidFill>
              </a:rPr>
              <a:t>&gt;</a:t>
            </a:r>
            <a:r>
              <a:rPr lang="en-US" sz="1400" b="1" dirty="0">
                <a:solidFill>
                  <a:srgbClr val="990000"/>
                </a:solidFill>
              </a:rPr>
              <a:t>10 mmHg </a:t>
            </a:r>
            <a:r>
              <a:rPr lang="tr-TR" sz="1400" b="1" dirty="0">
                <a:solidFill>
                  <a:srgbClr val="990000"/>
                </a:solidFill>
              </a:rPr>
              <a:t>den uzak  ise söz konusudur</a:t>
            </a:r>
            <a:endParaRPr lang="en-US" sz="1400" b="1" dirty="0">
              <a:solidFill>
                <a:srgbClr val="990000"/>
              </a:solidFill>
            </a:endParaRPr>
          </a:p>
        </p:txBody>
      </p:sp>
      <p:sp>
        <p:nvSpPr>
          <p:cNvPr id="63508" name="Line 95"/>
          <p:cNvSpPr>
            <a:spLocks noChangeShapeType="1"/>
          </p:cNvSpPr>
          <p:nvPr/>
        </p:nvSpPr>
        <p:spPr bwMode="auto">
          <a:xfrm>
            <a:off x="3694113" y="3284538"/>
            <a:ext cx="0" cy="495300"/>
          </a:xfrm>
          <a:prstGeom prst="line">
            <a:avLst/>
          </a:prstGeom>
          <a:ln>
            <a:headEnd/>
            <a:tailEnd type="triangle" w="med" len="med"/>
          </a:ln>
          <a:extLst/>
        </p:spPr>
        <p:style>
          <a:lnRef idx="1">
            <a:schemeClr val="accent5"/>
          </a:lnRef>
          <a:fillRef idx="0">
            <a:schemeClr val="accent5"/>
          </a:fillRef>
          <a:effectRef idx="0">
            <a:schemeClr val="accent5"/>
          </a:effectRef>
          <a:fontRef idx="minor">
            <a:schemeClr val="tx1"/>
          </a:fontRef>
        </p:style>
        <p:txBody>
          <a:bodyPr wrap="none" anchor="ctr">
            <a:spAutoFit/>
          </a:bodyPr>
          <a:lstStyle/>
          <a:p>
            <a:pPr fontAlgn="auto">
              <a:spcBef>
                <a:spcPts val="0"/>
              </a:spcBef>
              <a:spcAft>
                <a:spcPts val="0"/>
              </a:spcAft>
              <a:defRPr/>
            </a:pPr>
            <a:endParaRPr lang="en-CA"/>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982663" y="274638"/>
            <a:ext cx="7321550" cy="1143000"/>
          </a:xfrm>
        </p:spPr>
        <p:txBody>
          <a:bodyPr/>
          <a:lstStyle/>
          <a:p>
            <a:pPr eaLnBrk="1" hangingPunct="1"/>
            <a:r>
              <a:rPr lang="tr-TR" smtClean="0">
                <a:solidFill>
                  <a:srgbClr val="990000"/>
                </a:solidFill>
              </a:rPr>
              <a:t>Yaş ve Sistolik Kan Basıncı</a:t>
            </a:r>
          </a:p>
        </p:txBody>
      </p:sp>
      <p:pic>
        <p:nvPicPr>
          <p:cNvPr id="11268" name="Picture 4" descr="thp_calisma_top"/>
          <p:cNvPicPr>
            <a:picLocks noChangeAspect="1" noChangeArrowheads="1"/>
          </p:cNvPicPr>
          <p:nvPr/>
        </p:nvPicPr>
        <p:blipFill>
          <a:blip r:embed="rId3" cstate="print"/>
          <a:srcRect/>
          <a:stretch>
            <a:fillRect/>
          </a:stretch>
        </p:blipFill>
        <p:spPr bwMode="auto">
          <a:xfrm>
            <a:off x="7452320" y="1484784"/>
            <a:ext cx="1546225" cy="962025"/>
          </a:xfrm>
          <a:prstGeom prst="rect">
            <a:avLst/>
          </a:prstGeom>
          <a:noFill/>
          <a:ln w="9525">
            <a:noFill/>
            <a:miter lim="800000"/>
            <a:headEnd/>
            <a:tailEnd/>
          </a:ln>
        </p:spPr>
      </p:pic>
      <p:pic>
        <p:nvPicPr>
          <p:cNvPr id="11269" name="Picture 4"/>
          <p:cNvPicPr>
            <a:picLocks noChangeAspect="1" noChangeArrowheads="1"/>
          </p:cNvPicPr>
          <p:nvPr/>
        </p:nvPicPr>
        <p:blipFill>
          <a:blip r:embed="rId4" cstate="print"/>
          <a:srcRect/>
          <a:stretch>
            <a:fillRect/>
          </a:stretch>
        </p:blipFill>
        <p:spPr bwMode="auto">
          <a:xfrm>
            <a:off x="0" y="0"/>
            <a:ext cx="971550" cy="6858000"/>
          </a:xfrm>
          <a:prstGeom prst="rect">
            <a:avLst/>
          </a:prstGeom>
          <a:noFill/>
          <a:ln w="9525">
            <a:noFill/>
            <a:miter lim="800000"/>
            <a:headEnd/>
            <a:tailEnd/>
          </a:ln>
        </p:spPr>
      </p:pic>
      <p:pic>
        <p:nvPicPr>
          <p:cNvPr id="244737" name="Picture 1"/>
          <p:cNvPicPr>
            <a:picLocks noChangeAspect="1" noChangeArrowheads="1"/>
          </p:cNvPicPr>
          <p:nvPr/>
        </p:nvPicPr>
        <p:blipFill>
          <a:blip r:embed="rId5" cstate="print"/>
          <a:srcRect/>
          <a:stretch>
            <a:fillRect/>
          </a:stretch>
        </p:blipFill>
        <p:spPr bwMode="auto">
          <a:xfrm>
            <a:off x="1187624" y="2420888"/>
            <a:ext cx="76676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tr-TR" sz="2800" smtClean="0">
                <a:solidFill>
                  <a:srgbClr val="990000"/>
                </a:solidFill>
              </a:rPr>
              <a:t>Mevcut kanıtlar beta blokerlerin ilk seçenek olarak kullanılmasını desteklemiyor</a:t>
            </a:r>
          </a:p>
        </p:txBody>
      </p:sp>
      <p:pic>
        <p:nvPicPr>
          <p:cNvPr id="96257" name="Picture 1"/>
          <p:cNvPicPr>
            <a:picLocks noChangeAspect="1" noChangeArrowheads="1"/>
          </p:cNvPicPr>
          <p:nvPr/>
        </p:nvPicPr>
        <p:blipFill>
          <a:blip r:embed="rId3" cstate="print"/>
          <a:srcRect/>
          <a:stretch>
            <a:fillRect/>
          </a:stretch>
        </p:blipFill>
        <p:spPr bwMode="auto">
          <a:xfrm>
            <a:off x="1619672" y="2060848"/>
            <a:ext cx="5324475"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title"/>
          </p:nvPr>
        </p:nvSpPr>
        <p:spPr/>
        <p:txBody>
          <a:bodyPr/>
          <a:lstStyle/>
          <a:p>
            <a:r>
              <a:rPr lang="tr-TR" sz="4000" dirty="0" smtClean="0">
                <a:solidFill>
                  <a:srgbClr val="990000"/>
                </a:solidFill>
              </a:rPr>
              <a:t>Beta </a:t>
            </a:r>
            <a:r>
              <a:rPr lang="tr-TR" sz="4000" dirty="0" err="1" smtClean="0">
                <a:solidFill>
                  <a:srgbClr val="990000"/>
                </a:solidFill>
              </a:rPr>
              <a:t>Blokerler</a:t>
            </a:r>
            <a:r>
              <a:rPr lang="tr-TR" sz="4000" dirty="0" smtClean="0">
                <a:solidFill>
                  <a:srgbClr val="990000"/>
                </a:solidFill>
              </a:rPr>
              <a:t> ve Yeni Diyabet Gelişimi</a:t>
            </a:r>
          </a:p>
        </p:txBody>
      </p:sp>
      <p:pic>
        <p:nvPicPr>
          <p:cNvPr id="88067" name="Picture 7"/>
          <p:cNvPicPr>
            <a:picLocks noChangeAspect="1" noChangeArrowheads="1"/>
          </p:cNvPicPr>
          <p:nvPr/>
        </p:nvPicPr>
        <p:blipFill>
          <a:blip r:embed="rId3" cstate="print"/>
          <a:srcRect/>
          <a:stretch>
            <a:fillRect/>
          </a:stretch>
        </p:blipFill>
        <p:spPr bwMode="auto">
          <a:xfrm>
            <a:off x="1790700" y="2343150"/>
            <a:ext cx="5657850" cy="3543300"/>
          </a:xfrm>
          <a:prstGeom prst="rect">
            <a:avLst/>
          </a:prstGeom>
          <a:noFill/>
          <a:ln w="9525">
            <a:noFill/>
            <a:miter lim="800000"/>
            <a:headEnd/>
            <a:tailEnd/>
          </a:ln>
        </p:spPr>
      </p:pic>
      <p:sp>
        <p:nvSpPr>
          <p:cNvPr id="88068" name="Text Box 8"/>
          <p:cNvSpPr txBox="1">
            <a:spLocks noChangeArrowheads="1"/>
          </p:cNvSpPr>
          <p:nvPr/>
        </p:nvSpPr>
        <p:spPr bwMode="auto">
          <a:xfrm>
            <a:off x="2894013" y="5426075"/>
            <a:ext cx="1981200" cy="457200"/>
          </a:xfrm>
          <a:prstGeom prst="rect">
            <a:avLst/>
          </a:prstGeom>
          <a:noFill/>
          <a:ln w="9525">
            <a:noFill/>
            <a:miter lim="800000"/>
            <a:headEnd/>
            <a:tailEnd/>
          </a:ln>
        </p:spPr>
        <p:txBody>
          <a:bodyPr>
            <a:spAutoFit/>
          </a:bodyPr>
          <a:lstStyle/>
          <a:p>
            <a:pPr>
              <a:spcBef>
                <a:spcPct val="50000"/>
              </a:spcBef>
            </a:pPr>
            <a:endParaRPr lang="tr-TR"/>
          </a:p>
        </p:txBody>
      </p:sp>
      <p:sp>
        <p:nvSpPr>
          <p:cNvPr id="88069" name="Rectangle 10"/>
          <p:cNvSpPr>
            <a:spLocks noChangeArrowheads="1"/>
          </p:cNvSpPr>
          <p:nvPr/>
        </p:nvSpPr>
        <p:spPr bwMode="auto">
          <a:xfrm>
            <a:off x="2362200" y="5349875"/>
            <a:ext cx="4800600" cy="304800"/>
          </a:xfrm>
          <a:prstGeom prst="rect">
            <a:avLst/>
          </a:prstGeom>
          <a:solidFill>
            <a:schemeClr val="bg1"/>
          </a:solidFill>
          <a:ln w="9525">
            <a:solidFill>
              <a:schemeClr val="bg1"/>
            </a:solidFill>
            <a:miter lim="800000"/>
            <a:headEnd/>
            <a:tailEnd/>
          </a:ln>
        </p:spPr>
        <p:txBody>
          <a:bodyPr wrap="none" anchor="ctr"/>
          <a:lstStyle/>
          <a:p>
            <a:endParaRPr lang="tr-TR"/>
          </a:p>
        </p:txBody>
      </p:sp>
      <p:sp>
        <p:nvSpPr>
          <p:cNvPr id="88070" name="Text Box 11"/>
          <p:cNvSpPr txBox="1">
            <a:spLocks noChangeArrowheads="1"/>
          </p:cNvSpPr>
          <p:nvPr/>
        </p:nvSpPr>
        <p:spPr bwMode="auto">
          <a:xfrm>
            <a:off x="5318125" y="6248400"/>
            <a:ext cx="3165475" cy="336550"/>
          </a:xfrm>
          <a:prstGeom prst="rect">
            <a:avLst/>
          </a:prstGeom>
          <a:noFill/>
          <a:ln w="9525">
            <a:noFill/>
            <a:miter lim="800000"/>
            <a:headEnd/>
            <a:tailEnd/>
          </a:ln>
        </p:spPr>
        <p:txBody>
          <a:bodyPr wrap="none">
            <a:spAutoFit/>
          </a:bodyPr>
          <a:lstStyle/>
          <a:p>
            <a:r>
              <a:rPr lang="tr-TR" sz="1600"/>
              <a:t>Elliot, The Lancet 368; 201. 2007</a:t>
            </a:r>
          </a:p>
        </p:txBody>
      </p:sp>
      <p:sp>
        <p:nvSpPr>
          <p:cNvPr id="88071" name="Text Box 12"/>
          <p:cNvSpPr txBox="1">
            <a:spLocks noChangeArrowheads="1"/>
          </p:cNvSpPr>
          <p:nvPr/>
        </p:nvSpPr>
        <p:spPr bwMode="auto">
          <a:xfrm>
            <a:off x="1785938" y="1857375"/>
            <a:ext cx="3189287" cy="400050"/>
          </a:xfrm>
          <a:prstGeom prst="rect">
            <a:avLst/>
          </a:prstGeom>
          <a:noFill/>
          <a:ln w="9525">
            <a:noFill/>
            <a:miter lim="800000"/>
            <a:headEnd/>
            <a:tailEnd/>
          </a:ln>
        </p:spPr>
        <p:txBody>
          <a:bodyPr wrap="none">
            <a:spAutoFit/>
          </a:bodyPr>
          <a:lstStyle/>
          <a:p>
            <a:r>
              <a:rPr lang="tr-TR" sz="2000" dirty="0">
                <a:solidFill>
                  <a:schemeClr val="bg2">
                    <a:lumMod val="50000"/>
                  </a:schemeClr>
                </a:solidFill>
              </a:rPr>
              <a:t>22 çalışma, 143.153 hasta</a:t>
            </a:r>
          </a:p>
        </p:txBody>
      </p:sp>
      <p:pic>
        <p:nvPicPr>
          <p:cNvPr id="88072" name="Picture 7"/>
          <p:cNvPicPr>
            <a:picLocks noChangeAspect="1" noChangeArrowheads="1"/>
          </p:cNvPicPr>
          <p:nvPr/>
        </p:nvPicPr>
        <p:blipFill>
          <a:blip r:embed="rId4" cstate="print"/>
          <a:srcRect/>
          <a:stretch>
            <a:fillRect/>
          </a:stretch>
        </p:blipFill>
        <p:spPr bwMode="auto">
          <a:xfrm>
            <a:off x="0" y="0"/>
            <a:ext cx="928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txBox="1">
            <a:spLocks noGrp="1"/>
          </p:cNvSpPr>
          <p:nvPr/>
        </p:nvSpPr>
        <p:spPr bwMode="auto">
          <a:xfrm>
            <a:off x="4140200" y="6248400"/>
            <a:ext cx="4752975" cy="457200"/>
          </a:xfrm>
          <a:prstGeom prst="rect">
            <a:avLst/>
          </a:prstGeom>
          <a:noFill/>
          <a:ln w="9525">
            <a:noFill/>
            <a:miter lim="800000"/>
            <a:headEnd/>
            <a:tailEnd/>
          </a:ln>
        </p:spPr>
        <p:txBody>
          <a:bodyPr anchor="ctr"/>
          <a:lstStyle/>
          <a:p>
            <a:pPr algn="ctr" eaLnBrk="0" hangingPunct="0">
              <a:spcBef>
                <a:spcPct val="50000"/>
              </a:spcBef>
            </a:pPr>
            <a:r>
              <a:rPr lang="en-US" sz="800">
                <a:solidFill>
                  <a:schemeClr val="bg1"/>
                </a:solidFill>
                <a:latin typeface="Tahoma" pitchFamily="34" charset="0"/>
              </a:rPr>
              <a:t>2009 </a:t>
            </a:r>
            <a:r>
              <a:rPr lang="en-US" sz="800" b="1">
                <a:solidFill>
                  <a:schemeClr val="bg1"/>
                </a:solidFill>
                <a:latin typeface="Tahoma" pitchFamily="34" charset="0"/>
              </a:rPr>
              <a:t>C</a:t>
            </a:r>
            <a:r>
              <a:rPr lang="en-US" sz="800">
                <a:solidFill>
                  <a:schemeClr val="bg1"/>
                </a:solidFill>
                <a:latin typeface="Tahoma" pitchFamily="34" charset="0"/>
              </a:rPr>
              <a:t>anadian </a:t>
            </a:r>
            <a:r>
              <a:rPr lang="en-US" sz="800" b="1">
                <a:solidFill>
                  <a:schemeClr val="bg1"/>
                </a:solidFill>
                <a:latin typeface="Tahoma" pitchFamily="34" charset="0"/>
              </a:rPr>
              <a:t>H</a:t>
            </a:r>
            <a:r>
              <a:rPr lang="en-US" sz="800">
                <a:solidFill>
                  <a:schemeClr val="bg1"/>
                </a:solidFill>
                <a:latin typeface="Tahoma" pitchFamily="34" charset="0"/>
              </a:rPr>
              <a:t>ypertension </a:t>
            </a:r>
            <a:r>
              <a:rPr lang="en-US" sz="800" b="1">
                <a:solidFill>
                  <a:schemeClr val="bg1"/>
                </a:solidFill>
                <a:latin typeface="Tahoma" pitchFamily="34" charset="0"/>
              </a:rPr>
              <a:t>E</a:t>
            </a:r>
            <a:r>
              <a:rPr lang="en-US" sz="800">
                <a:solidFill>
                  <a:schemeClr val="bg1"/>
                </a:solidFill>
                <a:latin typeface="Tahoma" pitchFamily="34" charset="0"/>
              </a:rPr>
              <a:t>ducation </a:t>
            </a:r>
            <a:r>
              <a:rPr lang="en-US" sz="800" b="1">
                <a:solidFill>
                  <a:schemeClr val="bg1"/>
                </a:solidFill>
                <a:latin typeface="Tahoma" pitchFamily="34" charset="0"/>
              </a:rPr>
              <a:t>P</a:t>
            </a:r>
            <a:r>
              <a:rPr lang="en-US" sz="800">
                <a:solidFill>
                  <a:schemeClr val="bg1"/>
                </a:solidFill>
                <a:latin typeface="Tahoma" pitchFamily="34" charset="0"/>
              </a:rPr>
              <a:t>rogram Recommendations</a:t>
            </a:r>
            <a:endParaRPr lang="en-US" sz="800">
              <a:latin typeface="Times" pitchFamily="18" charset="0"/>
            </a:endParaRPr>
          </a:p>
        </p:txBody>
      </p:sp>
      <p:sp>
        <p:nvSpPr>
          <p:cNvPr id="46083" name="AutoShape 2"/>
          <p:cNvSpPr>
            <a:spLocks noChangeArrowheads="1"/>
          </p:cNvSpPr>
          <p:nvPr/>
        </p:nvSpPr>
        <p:spPr bwMode="auto">
          <a:xfrm>
            <a:off x="4152900" y="3802063"/>
            <a:ext cx="2520950" cy="1000125"/>
          </a:xfrm>
          <a:prstGeom prst="roundRect">
            <a:avLst>
              <a:gd name="adj" fmla="val 11190"/>
            </a:avLst>
          </a:prstGeom>
          <a:solidFill>
            <a:schemeClr val="accent2">
              <a:lumMod val="20000"/>
              <a:lumOff val="80000"/>
            </a:schemeClr>
          </a:solidFill>
          <a:ln w="9525">
            <a:solidFill>
              <a:schemeClr val="accent2"/>
            </a:solidFill>
            <a:round/>
            <a:headEnd/>
            <a:tailEnd/>
          </a:ln>
        </p:spPr>
        <p:txBody>
          <a:bodyPr/>
          <a:lstStyle/>
          <a:p>
            <a:pPr algn="ctr" eaLnBrk="0" hangingPunct="0">
              <a:spcBef>
                <a:spcPct val="50000"/>
              </a:spcBef>
              <a:defRPr/>
            </a:pPr>
            <a:endParaRPr lang="tr-TR" sz="1300">
              <a:latin typeface="Verdana" pitchFamily="34" charset="0"/>
            </a:endParaRPr>
          </a:p>
        </p:txBody>
      </p:sp>
      <p:sp>
        <p:nvSpPr>
          <p:cNvPr id="95236" name="Text Box 3"/>
          <p:cNvSpPr txBox="1">
            <a:spLocks noChangeArrowheads="1"/>
          </p:cNvSpPr>
          <p:nvPr/>
        </p:nvSpPr>
        <p:spPr bwMode="auto">
          <a:xfrm>
            <a:off x="4284663" y="3905250"/>
            <a:ext cx="2303462" cy="752475"/>
          </a:xfrm>
          <a:prstGeom prst="rect">
            <a:avLst/>
          </a:prstGeom>
          <a:noFill/>
          <a:ln w="28575">
            <a:noFill/>
            <a:miter lim="800000"/>
            <a:headEnd/>
            <a:tailEnd/>
          </a:ln>
        </p:spPr>
        <p:txBody>
          <a:bodyPr anchor="ctr">
            <a:spAutoFit/>
          </a:bodyPr>
          <a:lstStyle/>
          <a:p>
            <a:pPr algn="ctr" eaLnBrk="0" hangingPunct="0">
              <a:lnSpc>
                <a:spcPct val="90000"/>
              </a:lnSpc>
              <a:spcBef>
                <a:spcPct val="50000"/>
              </a:spcBef>
            </a:pPr>
            <a:r>
              <a:rPr lang="tr-TR" sz="1200"/>
              <a:t>Semptomlar</a:t>
            </a:r>
            <a:r>
              <a:rPr lang="en-US" sz="1200"/>
              <a:t>, </a:t>
            </a:r>
            <a:r>
              <a:rPr lang="tr-TR" sz="1200"/>
              <a:t>Ciddi Hipertansiyon</a:t>
            </a:r>
            <a:r>
              <a:rPr lang="en-US" sz="1200"/>
              <a:t>, anti-h</a:t>
            </a:r>
            <a:r>
              <a:rPr lang="tr-TR" sz="1200"/>
              <a:t>i</a:t>
            </a:r>
            <a:r>
              <a:rPr lang="en-US" sz="1200"/>
              <a:t>pert</a:t>
            </a:r>
            <a:r>
              <a:rPr lang="tr-TR" sz="1200"/>
              <a:t>a</a:t>
            </a:r>
            <a:r>
              <a:rPr lang="en-US" sz="1200"/>
              <a:t>nsi</a:t>
            </a:r>
            <a:r>
              <a:rPr lang="tr-TR" sz="1200"/>
              <a:t>f tedaviye intolerans, Hedef organ hasarı</a:t>
            </a:r>
            <a:endParaRPr lang="en-US" sz="1200"/>
          </a:p>
        </p:txBody>
      </p:sp>
      <p:sp>
        <p:nvSpPr>
          <p:cNvPr id="46085" name="AutoShape 5"/>
          <p:cNvSpPr>
            <a:spLocks noChangeArrowheads="1"/>
          </p:cNvSpPr>
          <p:nvPr/>
        </p:nvSpPr>
        <p:spPr bwMode="auto">
          <a:xfrm>
            <a:off x="2379663" y="1746250"/>
            <a:ext cx="4635500" cy="663575"/>
          </a:xfrm>
          <a:prstGeom prst="roundRect">
            <a:avLst>
              <a:gd name="adj" fmla="val 24310"/>
            </a:avLst>
          </a:prstGeom>
          <a:solidFill>
            <a:schemeClr val="accent2">
              <a:lumMod val="20000"/>
              <a:lumOff val="80000"/>
            </a:schemeClr>
          </a:solidFill>
          <a:ln w="9525">
            <a:solidFill>
              <a:schemeClr val="accent2"/>
            </a:solidFill>
            <a:round/>
            <a:headEnd/>
            <a:tailEnd/>
          </a:ln>
        </p:spPr>
        <p:txBody>
          <a:bodyPr/>
          <a:lstStyle/>
          <a:p>
            <a:pPr algn="ctr" eaLnBrk="0" hangingPunct="0">
              <a:spcBef>
                <a:spcPct val="50000"/>
              </a:spcBef>
              <a:defRPr/>
            </a:pPr>
            <a:endParaRPr lang="tr-TR" sz="1300">
              <a:latin typeface="Verdana" pitchFamily="34" charset="0"/>
            </a:endParaRPr>
          </a:p>
        </p:txBody>
      </p:sp>
      <p:sp>
        <p:nvSpPr>
          <p:cNvPr id="46086" name="AutoShape 6"/>
          <p:cNvSpPr>
            <a:spLocks noChangeArrowheads="1"/>
          </p:cNvSpPr>
          <p:nvPr/>
        </p:nvSpPr>
        <p:spPr bwMode="auto">
          <a:xfrm>
            <a:off x="2374900" y="1009650"/>
            <a:ext cx="4611688" cy="504825"/>
          </a:xfrm>
          <a:prstGeom prst="roundRect">
            <a:avLst>
              <a:gd name="adj" fmla="val 24310"/>
            </a:avLst>
          </a:prstGeom>
          <a:solidFill>
            <a:schemeClr val="accent2">
              <a:lumMod val="20000"/>
              <a:lumOff val="80000"/>
            </a:schemeClr>
          </a:solidFill>
          <a:ln w="9525">
            <a:solidFill>
              <a:schemeClr val="accent2"/>
            </a:solidFill>
            <a:round/>
            <a:headEnd/>
            <a:tailEnd/>
          </a:ln>
        </p:spPr>
        <p:txBody>
          <a:bodyPr/>
          <a:lstStyle/>
          <a:p>
            <a:pPr algn="ctr" eaLnBrk="0" hangingPunct="0">
              <a:spcBef>
                <a:spcPct val="20000"/>
              </a:spcBef>
              <a:spcAft>
                <a:spcPct val="20000"/>
              </a:spcAft>
              <a:defRPr/>
            </a:pPr>
            <a:endParaRPr lang="fr-CA" sz="1300" b="1">
              <a:latin typeface="Verdana" pitchFamily="34" charset="0"/>
            </a:endParaRPr>
          </a:p>
        </p:txBody>
      </p:sp>
      <p:sp>
        <p:nvSpPr>
          <p:cNvPr id="46087" name="AutoShape 7"/>
          <p:cNvSpPr>
            <a:spLocks noChangeArrowheads="1"/>
          </p:cNvSpPr>
          <p:nvPr/>
        </p:nvSpPr>
        <p:spPr bwMode="auto">
          <a:xfrm>
            <a:off x="1670050" y="2782888"/>
            <a:ext cx="4862513" cy="460375"/>
          </a:xfrm>
          <a:prstGeom prst="roundRect">
            <a:avLst>
              <a:gd name="adj" fmla="val 24310"/>
            </a:avLst>
          </a:prstGeom>
          <a:solidFill>
            <a:schemeClr val="accent2">
              <a:lumMod val="20000"/>
              <a:lumOff val="80000"/>
            </a:schemeClr>
          </a:solidFill>
          <a:ln w="9525">
            <a:solidFill>
              <a:schemeClr val="accent2"/>
            </a:solidFill>
            <a:round/>
            <a:headEnd/>
            <a:tailEnd/>
          </a:ln>
        </p:spPr>
        <p:txBody>
          <a:bodyPr/>
          <a:lstStyle/>
          <a:p>
            <a:pPr algn="ctr" eaLnBrk="0" hangingPunct="0">
              <a:spcBef>
                <a:spcPct val="50000"/>
              </a:spcBef>
              <a:defRPr/>
            </a:pPr>
            <a:endParaRPr lang="tr-TR" sz="1300">
              <a:latin typeface="Verdana" pitchFamily="34" charset="0"/>
            </a:endParaRPr>
          </a:p>
        </p:txBody>
      </p:sp>
      <p:sp>
        <p:nvSpPr>
          <p:cNvPr id="95240" name="Rectangle 8"/>
          <p:cNvSpPr>
            <a:spLocks noChangeArrowheads="1"/>
          </p:cNvSpPr>
          <p:nvPr/>
        </p:nvSpPr>
        <p:spPr bwMode="auto">
          <a:xfrm>
            <a:off x="2416175" y="2924175"/>
            <a:ext cx="3344863" cy="182563"/>
          </a:xfrm>
          <a:prstGeom prst="rect">
            <a:avLst/>
          </a:prstGeom>
          <a:noFill/>
          <a:ln w="9525">
            <a:noFill/>
            <a:miter lim="800000"/>
            <a:headEnd/>
            <a:tailEnd/>
          </a:ln>
        </p:spPr>
        <p:txBody>
          <a:bodyPr wrap="none" lIns="0" tIns="0" rIns="0" bIns="0">
            <a:spAutoFit/>
          </a:bodyPr>
          <a:lstStyle/>
          <a:p>
            <a:pPr algn="ctr" eaLnBrk="0" hangingPunct="0"/>
            <a:r>
              <a:rPr lang="tr-TR" sz="1200" b="1">
                <a:solidFill>
                  <a:srgbClr val="000000"/>
                </a:solidFill>
              </a:rPr>
              <a:t>Son iki vizitte kan basıncı kontrol  altında mı?</a:t>
            </a:r>
            <a:r>
              <a:rPr lang="en-US" sz="1200">
                <a:solidFill>
                  <a:srgbClr val="000000"/>
                </a:solidFill>
              </a:rPr>
              <a:t> </a:t>
            </a:r>
            <a:endParaRPr lang="en-US" sz="1200"/>
          </a:p>
        </p:txBody>
      </p:sp>
      <p:sp>
        <p:nvSpPr>
          <p:cNvPr id="95241" name="Text Box 10"/>
          <p:cNvSpPr txBox="1">
            <a:spLocks noChangeArrowheads="1"/>
          </p:cNvSpPr>
          <p:nvPr/>
        </p:nvSpPr>
        <p:spPr bwMode="auto">
          <a:xfrm>
            <a:off x="2505075" y="1784350"/>
            <a:ext cx="4424363" cy="549275"/>
          </a:xfrm>
          <a:prstGeom prst="rect">
            <a:avLst/>
          </a:prstGeom>
          <a:noFill/>
          <a:ln w="28575">
            <a:noFill/>
            <a:miter lim="800000"/>
            <a:headEnd/>
            <a:tailEnd/>
          </a:ln>
        </p:spPr>
        <p:txBody>
          <a:bodyPr anchor="ctr">
            <a:spAutoFit/>
          </a:bodyPr>
          <a:lstStyle/>
          <a:p>
            <a:pPr algn="ctr" eaLnBrk="0" hangingPunct="0">
              <a:spcBef>
                <a:spcPct val="50000"/>
              </a:spcBef>
            </a:pPr>
            <a:r>
              <a:rPr lang="tr-TR" sz="1200" b="1"/>
              <a:t>Yaşam biçimi değişiklikleri</a:t>
            </a:r>
            <a:endParaRPr lang="en-US" sz="1200" b="1"/>
          </a:p>
          <a:p>
            <a:pPr algn="ctr" eaLnBrk="0" hangingPunct="0">
              <a:spcBef>
                <a:spcPct val="50000"/>
              </a:spcBef>
            </a:pPr>
            <a:r>
              <a:rPr lang="tr-TR" sz="1200" b="1"/>
              <a:t>Farmakolojik Tedavi</a:t>
            </a:r>
            <a:endParaRPr lang="en-US" sz="1200" b="1"/>
          </a:p>
        </p:txBody>
      </p:sp>
      <p:sp>
        <p:nvSpPr>
          <p:cNvPr id="95242" name="Text Box 11"/>
          <p:cNvSpPr txBox="1">
            <a:spLocks noChangeArrowheads="1"/>
          </p:cNvSpPr>
          <p:nvPr/>
        </p:nvSpPr>
        <p:spPr bwMode="auto">
          <a:xfrm>
            <a:off x="2441575" y="1092200"/>
            <a:ext cx="4525963" cy="284163"/>
          </a:xfrm>
          <a:prstGeom prst="rect">
            <a:avLst/>
          </a:prstGeom>
          <a:noFill/>
          <a:ln w="38100">
            <a:noFill/>
            <a:miter lim="800000"/>
            <a:headEnd/>
            <a:tailEnd/>
          </a:ln>
        </p:spPr>
        <p:txBody>
          <a:bodyPr anchor="ctr">
            <a:spAutoFit/>
          </a:bodyPr>
          <a:lstStyle/>
          <a:p>
            <a:pPr algn="ctr" eaLnBrk="0" hangingPunct="0">
              <a:lnSpc>
                <a:spcPct val="90000"/>
              </a:lnSpc>
              <a:spcBef>
                <a:spcPct val="20000"/>
              </a:spcBef>
              <a:spcAft>
                <a:spcPct val="20000"/>
              </a:spcAft>
            </a:pPr>
            <a:r>
              <a:rPr lang="tr-TR" sz="1400" b="1"/>
              <a:t>Hipertansiyon Tanısı</a:t>
            </a:r>
            <a:endParaRPr lang="en-US" sz="1400" b="1"/>
          </a:p>
        </p:txBody>
      </p:sp>
      <p:sp>
        <p:nvSpPr>
          <p:cNvPr id="46091" name="AutoShape 12"/>
          <p:cNvSpPr>
            <a:spLocks noChangeArrowheads="1"/>
          </p:cNvSpPr>
          <p:nvPr/>
        </p:nvSpPr>
        <p:spPr bwMode="auto">
          <a:xfrm>
            <a:off x="1725613" y="3790950"/>
            <a:ext cx="1981200" cy="785813"/>
          </a:xfrm>
          <a:prstGeom prst="roundRect">
            <a:avLst>
              <a:gd name="adj" fmla="val 24310"/>
            </a:avLst>
          </a:prstGeom>
          <a:solidFill>
            <a:schemeClr val="accent2">
              <a:lumMod val="20000"/>
              <a:lumOff val="80000"/>
            </a:schemeClr>
          </a:solidFill>
          <a:ln w="9525">
            <a:solidFill>
              <a:schemeClr val="accent2"/>
            </a:solidFill>
            <a:round/>
            <a:headEnd/>
            <a:tailEnd/>
          </a:ln>
        </p:spPr>
        <p:txBody>
          <a:bodyPr/>
          <a:lstStyle/>
          <a:p>
            <a:pPr algn="ctr" eaLnBrk="0" hangingPunct="0">
              <a:spcBef>
                <a:spcPct val="50000"/>
              </a:spcBef>
              <a:defRPr/>
            </a:pPr>
            <a:endParaRPr lang="tr-TR" sz="1300">
              <a:latin typeface="Verdana" pitchFamily="34" charset="0"/>
            </a:endParaRPr>
          </a:p>
        </p:txBody>
      </p:sp>
      <p:sp>
        <p:nvSpPr>
          <p:cNvPr id="46092" name="AutoShape 13"/>
          <p:cNvSpPr>
            <a:spLocks noChangeArrowheads="1"/>
          </p:cNvSpPr>
          <p:nvPr/>
        </p:nvSpPr>
        <p:spPr bwMode="auto">
          <a:xfrm>
            <a:off x="4054475" y="5335588"/>
            <a:ext cx="1265238" cy="460375"/>
          </a:xfrm>
          <a:prstGeom prst="roundRect">
            <a:avLst>
              <a:gd name="adj" fmla="val 24310"/>
            </a:avLst>
          </a:prstGeom>
          <a:solidFill>
            <a:schemeClr val="accent2">
              <a:lumMod val="20000"/>
              <a:lumOff val="80000"/>
            </a:schemeClr>
          </a:solidFill>
          <a:ln w="9525">
            <a:solidFill>
              <a:schemeClr val="accent2"/>
            </a:solidFill>
            <a:round/>
            <a:headEnd/>
            <a:tailEnd/>
          </a:ln>
        </p:spPr>
        <p:txBody>
          <a:bodyPr/>
          <a:lstStyle/>
          <a:p>
            <a:pPr algn="ctr" eaLnBrk="0" hangingPunct="0">
              <a:spcBef>
                <a:spcPct val="50000"/>
              </a:spcBef>
              <a:defRPr/>
            </a:pPr>
            <a:endParaRPr lang="tr-TR" sz="1300">
              <a:latin typeface="Verdana" pitchFamily="34" charset="0"/>
            </a:endParaRPr>
          </a:p>
        </p:txBody>
      </p:sp>
      <p:cxnSp>
        <p:nvCxnSpPr>
          <p:cNvPr id="95245" name="AutoShape 14"/>
          <p:cNvCxnSpPr>
            <a:cxnSpLocks noChangeShapeType="1"/>
          </p:cNvCxnSpPr>
          <p:nvPr/>
        </p:nvCxnSpPr>
        <p:spPr bwMode="auto">
          <a:xfrm rot="16200000" flipH="1">
            <a:off x="4466431" y="2890044"/>
            <a:ext cx="525463" cy="1311275"/>
          </a:xfrm>
          <a:prstGeom prst="bentConnector3">
            <a:avLst>
              <a:gd name="adj1" fmla="val 50755"/>
            </a:avLst>
          </a:prstGeom>
          <a:noFill/>
          <a:ln w="12700">
            <a:solidFill>
              <a:srgbClr val="00FFFF"/>
            </a:solidFill>
            <a:miter lim="800000"/>
            <a:headEnd/>
            <a:tailEnd type="triangle" w="med" len="med"/>
          </a:ln>
        </p:spPr>
      </p:cxnSp>
      <p:cxnSp>
        <p:nvCxnSpPr>
          <p:cNvPr id="95246" name="AutoShape 15"/>
          <p:cNvCxnSpPr>
            <a:cxnSpLocks noChangeShapeType="1"/>
          </p:cNvCxnSpPr>
          <p:nvPr/>
        </p:nvCxnSpPr>
        <p:spPr bwMode="auto">
          <a:xfrm rot="5400000">
            <a:off x="3148013" y="2881313"/>
            <a:ext cx="509587" cy="1335087"/>
          </a:xfrm>
          <a:prstGeom prst="bentConnector3">
            <a:avLst>
              <a:gd name="adj1" fmla="val 49843"/>
            </a:avLst>
          </a:prstGeom>
          <a:noFill/>
          <a:ln w="12700">
            <a:solidFill>
              <a:srgbClr val="00FFFF"/>
            </a:solidFill>
            <a:miter lim="800000"/>
            <a:headEnd/>
            <a:tailEnd type="triangle" w="med" len="med"/>
          </a:ln>
        </p:spPr>
      </p:cxnSp>
      <p:sp>
        <p:nvSpPr>
          <p:cNvPr id="95247" name="Text Box 16"/>
          <p:cNvSpPr txBox="1">
            <a:spLocks noChangeArrowheads="1"/>
          </p:cNvSpPr>
          <p:nvPr/>
        </p:nvSpPr>
        <p:spPr bwMode="auto">
          <a:xfrm>
            <a:off x="1927225" y="3959225"/>
            <a:ext cx="1598613" cy="457200"/>
          </a:xfrm>
          <a:prstGeom prst="rect">
            <a:avLst/>
          </a:prstGeom>
          <a:noFill/>
          <a:ln w="28575">
            <a:noFill/>
            <a:miter lim="800000"/>
            <a:headEnd/>
            <a:tailEnd/>
          </a:ln>
        </p:spPr>
        <p:txBody>
          <a:bodyPr anchor="ctr">
            <a:spAutoFit/>
          </a:bodyPr>
          <a:lstStyle/>
          <a:p>
            <a:pPr algn="ctr" eaLnBrk="0" hangingPunct="0">
              <a:spcBef>
                <a:spcPct val="50000"/>
              </a:spcBef>
            </a:pPr>
            <a:r>
              <a:rPr lang="tr-TR" sz="1200"/>
              <a:t>3-6  aralıklarla kontrol</a:t>
            </a:r>
            <a:r>
              <a:rPr lang="en-US" sz="1200" b="1"/>
              <a:t> *</a:t>
            </a:r>
          </a:p>
        </p:txBody>
      </p:sp>
      <p:sp>
        <p:nvSpPr>
          <p:cNvPr id="95248" name="AutoShape 17"/>
          <p:cNvSpPr>
            <a:spLocks noChangeArrowheads="1"/>
          </p:cNvSpPr>
          <p:nvPr/>
        </p:nvSpPr>
        <p:spPr bwMode="auto">
          <a:xfrm>
            <a:off x="5487988" y="5335588"/>
            <a:ext cx="1265237" cy="460375"/>
          </a:xfrm>
          <a:prstGeom prst="roundRect">
            <a:avLst>
              <a:gd name="adj" fmla="val 24310"/>
            </a:avLst>
          </a:prstGeom>
          <a:solidFill>
            <a:srgbClr val="B3FFFF"/>
          </a:solidFill>
          <a:ln w="9525">
            <a:solidFill>
              <a:schemeClr val="accent2"/>
            </a:solidFill>
            <a:round/>
            <a:headEnd/>
            <a:tailEnd/>
          </a:ln>
        </p:spPr>
        <p:txBody>
          <a:bodyPr/>
          <a:lstStyle/>
          <a:p>
            <a:pPr algn="ctr" eaLnBrk="0" hangingPunct="0">
              <a:spcBef>
                <a:spcPct val="50000"/>
              </a:spcBef>
            </a:pPr>
            <a:endParaRPr lang="tr-TR" sz="1300">
              <a:latin typeface="Verdana" pitchFamily="34" charset="0"/>
            </a:endParaRPr>
          </a:p>
        </p:txBody>
      </p:sp>
      <p:cxnSp>
        <p:nvCxnSpPr>
          <p:cNvPr id="95249" name="AutoShape 18"/>
          <p:cNvCxnSpPr>
            <a:cxnSpLocks noChangeShapeType="1"/>
            <a:stCxn id="46083" idx="2"/>
            <a:endCxn id="46092" idx="0"/>
          </p:cNvCxnSpPr>
          <p:nvPr/>
        </p:nvCxnSpPr>
        <p:spPr bwMode="auto">
          <a:xfrm rot="5400000">
            <a:off x="4783932" y="4706144"/>
            <a:ext cx="533400" cy="725487"/>
          </a:xfrm>
          <a:prstGeom prst="bentConnector3">
            <a:avLst>
              <a:gd name="adj1" fmla="val 38093"/>
            </a:avLst>
          </a:prstGeom>
          <a:noFill/>
          <a:ln w="12700">
            <a:solidFill>
              <a:srgbClr val="00FFFF"/>
            </a:solidFill>
            <a:miter lim="800000"/>
            <a:headEnd/>
            <a:tailEnd type="triangle" w="med" len="med"/>
          </a:ln>
        </p:spPr>
      </p:cxnSp>
      <p:sp>
        <p:nvSpPr>
          <p:cNvPr id="95250" name="Rectangle 20"/>
          <p:cNvSpPr>
            <a:spLocks noChangeArrowheads="1"/>
          </p:cNvSpPr>
          <p:nvPr/>
        </p:nvSpPr>
        <p:spPr bwMode="auto">
          <a:xfrm>
            <a:off x="4284663" y="3357563"/>
            <a:ext cx="628650" cy="304800"/>
          </a:xfrm>
          <a:prstGeom prst="rect">
            <a:avLst/>
          </a:prstGeom>
          <a:solidFill>
            <a:srgbClr val="0A2E7D"/>
          </a:solidFill>
          <a:ln w="50800">
            <a:noFill/>
            <a:miter lim="800000"/>
            <a:headEnd/>
            <a:tailEnd/>
          </a:ln>
        </p:spPr>
        <p:txBody>
          <a:bodyPr wrap="none" anchor="ctr">
            <a:spAutoFit/>
          </a:bodyPr>
          <a:lstStyle/>
          <a:p>
            <a:pPr algn="ctr" eaLnBrk="0" hangingPunct="0">
              <a:spcBef>
                <a:spcPct val="50000"/>
              </a:spcBef>
            </a:pPr>
            <a:r>
              <a:rPr lang="tr-TR" sz="1400" b="1">
                <a:solidFill>
                  <a:schemeClr val="bg1"/>
                </a:solidFill>
              </a:rPr>
              <a:t>Hayır</a:t>
            </a:r>
            <a:endParaRPr lang="en-US" sz="1400" b="1">
              <a:solidFill>
                <a:schemeClr val="bg1"/>
              </a:solidFill>
            </a:endParaRPr>
          </a:p>
        </p:txBody>
      </p:sp>
      <p:sp>
        <p:nvSpPr>
          <p:cNvPr id="95251" name="Rectangle 21"/>
          <p:cNvSpPr>
            <a:spLocks noChangeArrowheads="1"/>
          </p:cNvSpPr>
          <p:nvPr/>
        </p:nvSpPr>
        <p:spPr bwMode="auto">
          <a:xfrm>
            <a:off x="3078163" y="3359150"/>
            <a:ext cx="558800" cy="304800"/>
          </a:xfrm>
          <a:prstGeom prst="rect">
            <a:avLst/>
          </a:prstGeom>
          <a:solidFill>
            <a:srgbClr val="0B2B7C"/>
          </a:solidFill>
          <a:ln w="50800">
            <a:noFill/>
            <a:miter lim="800000"/>
            <a:headEnd/>
            <a:tailEnd/>
          </a:ln>
        </p:spPr>
        <p:txBody>
          <a:bodyPr wrap="none" anchor="ctr">
            <a:spAutoFit/>
          </a:bodyPr>
          <a:lstStyle/>
          <a:p>
            <a:pPr algn="ctr" eaLnBrk="0" hangingPunct="0">
              <a:spcBef>
                <a:spcPct val="50000"/>
              </a:spcBef>
            </a:pPr>
            <a:r>
              <a:rPr lang="tr-TR" sz="1400" b="1">
                <a:solidFill>
                  <a:schemeClr val="bg1"/>
                </a:solidFill>
              </a:rPr>
              <a:t>Evet</a:t>
            </a:r>
            <a:endParaRPr lang="en-US" sz="1400" b="1">
              <a:solidFill>
                <a:schemeClr val="bg1"/>
              </a:solidFill>
            </a:endParaRPr>
          </a:p>
        </p:txBody>
      </p:sp>
      <p:sp>
        <p:nvSpPr>
          <p:cNvPr id="95252" name="Rectangle 23"/>
          <p:cNvSpPr>
            <a:spLocks noChangeArrowheads="1"/>
          </p:cNvSpPr>
          <p:nvPr/>
        </p:nvSpPr>
        <p:spPr bwMode="auto">
          <a:xfrm>
            <a:off x="4845050" y="4872038"/>
            <a:ext cx="504825" cy="274637"/>
          </a:xfrm>
          <a:prstGeom prst="rect">
            <a:avLst/>
          </a:prstGeom>
          <a:solidFill>
            <a:srgbClr val="09317D"/>
          </a:solidFill>
          <a:ln w="50800">
            <a:noFill/>
            <a:miter lim="800000"/>
            <a:headEnd/>
            <a:tailEnd/>
          </a:ln>
        </p:spPr>
        <p:txBody>
          <a:bodyPr wrap="none" anchor="ctr">
            <a:spAutoFit/>
          </a:bodyPr>
          <a:lstStyle/>
          <a:p>
            <a:pPr algn="ctr" eaLnBrk="0" hangingPunct="0"/>
            <a:r>
              <a:rPr lang="tr-TR" sz="1200" b="1">
                <a:solidFill>
                  <a:schemeClr val="bg1"/>
                </a:solidFill>
              </a:rPr>
              <a:t>Evet</a:t>
            </a:r>
            <a:endParaRPr lang="en-US" sz="1200" b="1">
              <a:solidFill>
                <a:schemeClr val="bg1"/>
              </a:solidFill>
            </a:endParaRPr>
          </a:p>
        </p:txBody>
      </p:sp>
      <p:sp>
        <p:nvSpPr>
          <p:cNvPr id="95253" name="Rectangle 24"/>
          <p:cNvSpPr>
            <a:spLocks noChangeArrowheads="1"/>
          </p:cNvSpPr>
          <p:nvPr/>
        </p:nvSpPr>
        <p:spPr bwMode="auto">
          <a:xfrm>
            <a:off x="4278313" y="5410200"/>
            <a:ext cx="781050" cy="395288"/>
          </a:xfrm>
          <a:prstGeom prst="rect">
            <a:avLst/>
          </a:prstGeom>
          <a:noFill/>
          <a:ln w="50800">
            <a:noFill/>
            <a:miter lim="800000"/>
            <a:headEnd/>
            <a:tailEnd/>
          </a:ln>
        </p:spPr>
        <p:txBody>
          <a:bodyPr wrap="none" anchor="ctr">
            <a:spAutoFit/>
          </a:bodyPr>
          <a:lstStyle/>
          <a:p>
            <a:pPr algn="ctr" eaLnBrk="0" hangingPunct="0">
              <a:lnSpc>
                <a:spcPct val="90000"/>
              </a:lnSpc>
              <a:spcBef>
                <a:spcPct val="20000"/>
              </a:spcBef>
            </a:pPr>
            <a:r>
              <a:rPr lang="tr-TR" sz="1000">
                <a:latin typeface="Verdana" pitchFamily="34" charset="0"/>
              </a:rPr>
              <a:t>Daha sık </a:t>
            </a:r>
          </a:p>
          <a:p>
            <a:pPr algn="ctr" eaLnBrk="0" hangingPunct="0">
              <a:lnSpc>
                <a:spcPct val="90000"/>
              </a:lnSpc>
              <a:spcBef>
                <a:spcPct val="20000"/>
              </a:spcBef>
            </a:pPr>
            <a:r>
              <a:rPr lang="tr-TR" sz="1000">
                <a:latin typeface="Verdana" pitchFamily="34" charset="0"/>
              </a:rPr>
              <a:t>kontrol</a:t>
            </a:r>
            <a:r>
              <a:rPr lang="en-US" sz="1000">
                <a:latin typeface="Verdana" pitchFamily="34" charset="0"/>
              </a:rPr>
              <a:t> *</a:t>
            </a:r>
          </a:p>
        </p:txBody>
      </p:sp>
      <p:sp>
        <p:nvSpPr>
          <p:cNvPr id="46102" name="Text Box 25"/>
          <p:cNvSpPr txBox="1">
            <a:spLocks noChangeArrowheads="1"/>
          </p:cNvSpPr>
          <p:nvPr/>
        </p:nvSpPr>
        <p:spPr bwMode="auto">
          <a:xfrm>
            <a:off x="5470525" y="5351463"/>
            <a:ext cx="1281113" cy="396875"/>
          </a:xfrm>
          <a:prstGeom prst="rect">
            <a:avLst/>
          </a:prstGeom>
          <a:solidFill>
            <a:schemeClr val="accent2">
              <a:lumMod val="20000"/>
              <a:lumOff val="80000"/>
            </a:schemeClr>
          </a:solidFill>
          <a:ln w="28575">
            <a:noFill/>
            <a:miter lim="800000"/>
            <a:headEnd/>
            <a:tailEnd/>
          </a:ln>
        </p:spPr>
        <p:txBody>
          <a:bodyPr anchor="ctr">
            <a:spAutoFit/>
          </a:bodyPr>
          <a:lstStyle/>
          <a:p>
            <a:pPr algn="ctr" eaLnBrk="0" hangingPunct="0">
              <a:spcBef>
                <a:spcPct val="50000"/>
              </a:spcBef>
              <a:defRPr/>
            </a:pPr>
            <a:r>
              <a:rPr lang="tr-TR" sz="1000">
                <a:latin typeface="Verdana" pitchFamily="34" charset="0"/>
              </a:rPr>
              <a:t>1-2 ayda bir kontrol</a:t>
            </a:r>
            <a:r>
              <a:rPr lang="en-US" sz="1000">
                <a:latin typeface="Verdana" pitchFamily="34" charset="0"/>
              </a:rPr>
              <a:t>* </a:t>
            </a:r>
          </a:p>
        </p:txBody>
      </p:sp>
      <p:cxnSp>
        <p:nvCxnSpPr>
          <p:cNvPr id="95255" name="AutoShape 26"/>
          <p:cNvCxnSpPr>
            <a:cxnSpLocks noChangeShapeType="1"/>
          </p:cNvCxnSpPr>
          <p:nvPr/>
        </p:nvCxnSpPr>
        <p:spPr bwMode="auto">
          <a:xfrm rot="16200000" flipH="1">
            <a:off x="4933950" y="5549901"/>
            <a:ext cx="206375" cy="698500"/>
          </a:xfrm>
          <a:prstGeom prst="bentConnector2">
            <a:avLst/>
          </a:prstGeom>
          <a:noFill/>
          <a:ln w="12700">
            <a:solidFill>
              <a:srgbClr val="00FFFF"/>
            </a:solidFill>
            <a:miter lim="800000"/>
            <a:headEnd/>
            <a:tailEnd/>
          </a:ln>
        </p:spPr>
      </p:cxnSp>
      <p:cxnSp>
        <p:nvCxnSpPr>
          <p:cNvPr id="95256" name="AutoShape 27"/>
          <p:cNvCxnSpPr>
            <a:cxnSpLocks noChangeShapeType="1"/>
          </p:cNvCxnSpPr>
          <p:nvPr/>
        </p:nvCxnSpPr>
        <p:spPr bwMode="auto">
          <a:xfrm rot="5400000">
            <a:off x="5650706" y="5531645"/>
            <a:ext cx="206375" cy="735012"/>
          </a:xfrm>
          <a:prstGeom prst="bentConnector2">
            <a:avLst/>
          </a:prstGeom>
          <a:noFill/>
          <a:ln w="12700">
            <a:solidFill>
              <a:srgbClr val="00FFFF"/>
            </a:solidFill>
            <a:miter lim="800000"/>
            <a:headEnd/>
            <a:tailEnd/>
          </a:ln>
        </p:spPr>
      </p:cxnSp>
      <p:sp>
        <p:nvSpPr>
          <p:cNvPr id="95257" name="Line 28"/>
          <p:cNvSpPr>
            <a:spLocks noChangeShapeType="1"/>
          </p:cNvSpPr>
          <p:nvPr/>
        </p:nvSpPr>
        <p:spPr bwMode="auto">
          <a:xfrm>
            <a:off x="5426075" y="6007100"/>
            <a:ext cx="0" cy="171450"/>
          </a:xfrm>
          <a:prstGeom prst="line">
            <a:avLst/>
          </a:prstGeom>
          <a:noFill/>
          <a:ln w="12700">
            <a:solidFill>
              <a:srgbClr val="00FFFF"/>
            </a:solidFill>
            <a:round/>
            <a:headEnd/>
            <a:tailEnd/>
          </a:ln>
        </p:spPr>
        <p:txBody>
          <a:bodyPr anchor="ctr">
            <a:spAutoFit/>
          </a:bodyPr>
          <a:lstStyle/>
          <a:p>
            <a:endParaRPr lang="tr-TR"/>
          </a:p>
        </p:txBody>
      </p:sp>
      <p:sp>
        <p:nvSpPr>
          <p:cNvPr id="95258" name="Line 29"/>
          <p:cNvSpPr>
            <a:spLocks noChangeShapeType="1"/>
          </p:cNvSpPr>
          <p:nvPr/>
        </p:nvSpPr>
        <p:spPr bwMode="auto">
          <a:xfrm>
            <a:off x="5403850" y="6184900"/>
            <a:ext cx="2082800" cy="0"/>
          </a:xfrm>
          <a:prstGeom prst="line">
            <a:avLst/>
          </a:prstGeom>
          <a:noFill/>
          <a:ln w="12700">
            <a:solidFill>
              <a:srgbClr val="00FFFF"/>
            </a:solidFill>
            <a:round/>
            <a:headEnd/>
            <a:tailEnd/>
          </a:ln>
        </p:spPr>
        <p:txBody>
          <a:bodyPr anchor="ctr">
            <a:spAutoFit/>
          </a:bodyPr>
          <a:lstStyle/>
          <a:p>
            <a:endParaRPr lang="tr-TR"/>
          </a:p>
        </p:txBody>
      </p:sp>
      <p:grpSp>
        <p:nvGrpSpPr>
          <p:cNvPr id="95259" name="Group 30"/>
          <p:cNvGrpSpPr>
            <a:grpSpLocks/>
          </p:cNvGrpSpPr>
          <p:nvPr/>
        </p:nvGrpSpPr>
        <p:grpSpPr bwMode="auto">
          <a:xfrm>
            <a:off x="6530975" y="2995613"/>
            <a:ext cx="930275" cy="3201987"/>
            <a:chOff x="3999" y="1909"/>
            <a:chExt cx="692" cy="2001"/>
          </a:xfrm>
        </p:grpSpPr>
        <p:sp>
          <p:nvSpPr>
            <p:cNvPr id="95269" name="Line 31"/>
            <p:cNvSpPr>
              <a:spLocks noChangeShapeType="1"/>
            </p:cNvSpPr>
            <p:nvPr/>
          </p:nvSpPr>
          <p:spPr bwMode="auto">
            <a:xfrm flipV="1">
              <a:off x="4691" y="1909"/>
              <a:ext cx="0" cy="2001"/>
            </a:xfrm>
            <a:prstGeom prst="line">
              <a:avLst/>
            </a:prstGeom>
            <a:noFill/>
            <a:ln w="12700">
              <a:solidFill>
                <a:srgbClr val="00FFFF"/>
              </a:solidFill>
              <a:round/>
              <a:headEnd/>
              <a:tailEnd/>
            </a:ln>
          </p:spPr>
          <p:txBody>
            <a:bodyPr anchor="ctr">
              <a:spAutoFit/>
            </a:bodyPr>
            <a:lstStyle/>
            <a:p>
              <a:endParaRPr lang="tr-TR"/>
            </a:p>
          </p:txBody>
        </p:sp>
        <p:sp>
          <p:nvSpPr>
            <p:cNvPr id="95270" name="Line 32"/>
            <p:cNvSpPr>
              <a:spLocks noChangeShapeType="1"/>
            </p:cNvSpPr>
            <p:nvPr/>
          </p:nvSpPr>
          <p:spPr bwMode="auto">
            <a:xfrm flipH="1">
              <a:off x="3999" y="1909"/>
              <a:ext cx="692" cy="0"/>
            </a:xfrm>
            <a:prstGeom prst="line">
              <a:avLst/>
            </a:prstGeom>
            <a:noFill/>
            <a:ln w="12700">
              <a:solidFill>
                <a:srgbClr val="00FFFF"/>
              </a:solidFill>
              <a:round/>
              <a:headEnd/>
              <a:tailEnd type="triangle" w="med" len="med"/>
            </a:ln>
          </p:spPr>
          <p:txBody>
            <a:bodyPr anchor="ctr">
              <a:spAutoFit/>
            </a:bodyPr>
            <a:lstStyle/>
            <a:p>
              <a:endParaRPr lang="tr-TR"/>
            </a:p>
          </p:txBody>
        </p:sp>
      </p:grpSp>
      <p:sp>
        <p:nvSpPr>
          <p:cNvPr id="95260" name="AutoShape 33"/>
          <p:cNvSpPr>
            <a:spLocks noChangeArrowheads="1"/>
          </p:cNvSpPr>
          <p:nvPr/>
        </p:nvSpPr>
        <p:spPr bwMode="auto">
          <a:xfrm>
            <a:off x="4462463" y="3022600"/>
            <a:ext cx="184150" cy="303213"/>
          </a:xfrm>
          <a:prstGeom prst="roundRect">
            <a:avLst>
              <a:gd name="adj" fmla="val 16667"/>
            </a:avLst>
          </a:prstGeom>
          <a:noFill/>
          <a:ln w="38100">
            <a:noFill/>
            <a:round/>
            <a:headEnd/>
            <a:tailEnd/>
          </a:ln>
        </p:spPr>
        <p:txBody>
          <a:bodyPr wrap="none" anchor="ctr">
            <a:spAutoFit/>
          </a:bodyPr>
          <a:lstStyle/>
          <a:p>
            <a:pPr algn="ctr" eaLnBrk="0" hangingPunct="0">
              <a:spcBef>
                <a:spcPct val="50000"/>
              </a:spcBef>
            </a:pPr>
            <a:endParaRPr lang="fr-CA" sz="1300">
              <a:latin typeface="Verdana" pitchFamily="34" charset="0"/>
            </a:endParaRPr>
          </a:p>
        </p:txBody>
      </p:sp>
      <p:sp>
        <p:nvSpPr>
          <p:cNvPr id="95261" name="Line 34"/>
          <p:cNvSpPr>
            <a:spLocks noChangeShapeType="1"/>
          </p:cNvSpPr>
          <p:nvPr/>
        </p:nvSpPr>
        <p:spPr bwMode="auto">
          <a:xfrm>
            <a:off x="2487613" y="2070100"/>
            <a:ext cx="4406900" cy="0"/>
          </a:xfrm>
          <a:prstGeom prst="line">
            <a:avLst/>
          </a:prstGeom>
          <a:noFill/>
          <a:ln w="12700">
            <a:solidFill>
              <a:schemeClr val="tx2"/>
            </a:solidFill>
            <a:round/>
            <a:headEnd/>
            <a:tailEnd/>
          </a:ln>
        </p:spPr>
        <p:txBody>
          <a:bodyPr anchor="ctr">
            <a:spAutoFit/>
          </a:bodyPr>
          <a:lstStyle/>
          <a:p>
            <a:endParaRPr lang="tr-TR"/>
          </a:p>
        </p:txBody>
      </p:sp>
      <p:cxnSp>
        <p:nvCxnSpPr>
          <p:cNvPr id="95262" name="AutoShape 35"/>
          <p:cNvCxnSpPr>
            <a:cxnSpLocks noChangeShapeType="1"/>
          </p:cNvCxnSpPr>
          <p:nvPr/>
        </p:nvCxnSpPr>
        <p:spPr bwMode="auto">
          <a:xfrm rot="5400000">
            <a:off x="4156075" y="2241550"/>
            <a:ext cx="373063" cy="709613"/>
          </a:xfrm>
          <a:prstGeom prst="bentConnector3">
            <a:avLst>
              <a:gd name="adj1" fmla="val 38722"/>
            </a:avLst>
          </a:prstGeom>
          <a:noFill/>
          <a:ln w="12700">
            <a:solidFill>
              <a:srgbClr val="00FFFF"/>
            </a:solidFill>
            <a:miter lim="800000"/>
            <a:headEnd/>
            <a:tailEnd type="triangle" w="med" len="med"/>
          </a:ln>
        </p:spPr>
      </p:cxnSp>
      <p:sp>
        <p:nvSpPr>
          <p:cNvPr id="95263" name="Line 38"/>
          <p:cNvSpPr>
            <a:spLocks noChangeShapeType="1"/>
          </p:cNvSpPr>
          <p:nvPr/>
        </p:nvSpPr>
        <p:spPr bwMode="auto">
          <a:xfrm flipH="1">
            <a:off x="4699000" y="1511300"/>
            <a:ext cx="12700" cy="215900"/>
          </a:xfrm>
          <a:prstGeom prst="line">
            <a:avLst/>
          </a:prstGeom>
          <a:noFill/>
          <a:ln w="38100">
            <a:noFill/>
            <a:round/>
            <a:headEnd/>
            <a:tailEnd type="triangle" w="med" len="med"/>
          </a:ln>
        </p:spPr>
        <p:txBody>
          <a:bodyPr wrap="none">
            <a:spAutoFit/>
          </a:bodyPr>
          <a:lstStyle/>
          <a:p>
            <a:endParaRPr lang="tr-TR"/>
          </a:p>
        </p:txBody>
      </p:sp>
      <p:sp>
        <p:nvSpPr>
          <p:cNvPr id="95264" name="Line 39"/>
          <p:cNvSpPr>
            <a:spLocks noChangeShapeType="1"/>
          </p:cNvSpPr>
          <p:nvPr/>
        </p:nvSpPr>
        <p:spPr bwMode="auto">
          <a:xfrm>
            <a:off x="4699000" y="1511300"/>
            <a:ext cx="0" cy="266700"/>
          </a:xfrm>
          <a:prstGeom prst="line">
            <a:avLst/>
          </a:prstGeom>
          <a:noFill/>
          <a:ln w="6350">
            <a:solidFill>
              <a:srgbClr val="00FFFF"/>
            </a:solidFill>
            <a:round/>
            <a:headEnd/>
            <a:tailEnd type="triangle" w="med" len="med"/>
          </a:ln>
        </p:spPr>
        <p:txBody>
          <a:bodyPr wrap="none">
            <a:spAutoFit/>
          </a:bodyPr>
          <a:lstStyle/>
          <a:p>
            <a:endParaRPr lang="tr-TR"/>
          </a:p>
        </p:txBody>
      </p:sp>
      <p:cxnSp>
        <p:nvCxnSpPr>
          <p:cNvPr id="95265" name="AutoShape 40"/>
          <p:cNvCxnSpPr>
            <a:cxnSpLocks noChangeShapeType="1"/>
            <a:stCxn id="46083" idx="2"/>
            <a:endCxn id="95248" idx="0"/>
          </p:cNvCxnSpPr>
          <p:nvPr/>
        </p:nvCxnSpPr>
        <p:spPr bwMode="auto">
          <a:xfrm rot="16200000" flipH="1">
            <a:off x="5500688" y="4714875"/>
            <a:ext cx="533400" cy="708025"/>
          </a:xfrm>
          <a:prstGeom prst="bentConnector3">
            <a:avLst>
              <a:gd name="adj1" fmla="val 37495"/>
            </a:avLst>
          </a:prstGeom>
          <a:noFill/>
          <a:ln w="12700">
            <a:solidFill>
              <a:srgbClr val="00FFFF"/>
            </a:solidFill>
            <a:miter lim="800000"/>
            <a:headEnd/>
            <a:tailEnd type="triangle" w="med" len="med"/>
          </a:ln>
        </p:spPr>
      </p:cxnSp>
      <p:sp>
        <p:nvSpPr>
          <p:cNvPr id="95266" name="Rectangle 22"/>
          <p:cNvSpPr>
            <a:spLocks noChangeArrowheads="1"/>
          </p:cNvSpPr>
          <p:nvPr/>
        </p:nvSpPr>
        <p:spPr bwMode="auto">
          <a:xfrm>
            <a:off x="5487988" y="4872038"/>
            <a:ext cx="563562" cy="274637"/>
          </a:xfrm>
          <a:prstGeom prst="rect">
            <a:avLst/>
          </a:prstGeom>
          <a:solidFill>
            <a:srgbClr val="09337E"/>
          </a:solidFill>
          <a:ln w="50800">
            <a:noFill/>
            <a:miter lim="800000"/>
            <a:headEnd/>
            <a:tailEnd/>
          </a:ln>
        </p:spPr>
        <p:txBody>
          <a:bodyPr wrap="none" anchor="ctr">
            <a:spAutoFit/>
          </a:bodyPr>
          <a:lstStyle/>
          <a:p>
            <a:pPr algn="ctr" eaLnBrk="0" hangingPunct="0"/>
            <a:r>
              <a:rPr lang="tr-TR" sz="1200" b="1">
                <a:solidFill>
                  <a:schemeClr val="bg1"/>
                </a:solidFill>
              </a:rPr>
              <a:t>Hayır</a:t>
            </a:r>
            <a:endParaRPr lang="en-US" sz="1200" b="1">
              <a:solidFill>
                <a:schemeClr val="bg1"/>
              </a:solidFill>
            </a:endParaRPr>
          </a:p>
        </p:txBody>
      </p:sp>
      <p:sp>
        <p:nvSpPr>
          <p:cNvPr id="95267" name="Text Box 39"/>
          <p:cNvSpPr txBox="1">
            <a:spLocks noChangeArrowheads="1"/>
          </p:cNvSpPr>
          <p:nvPr/>
        </p:nvSpPr>
        <p:spPr bwMode="auto">
          <a:xfrm>
            <a:off x="755650" y="5229225"/>
            <a:ext cx="3295650" cy="1066800"/>
          </a:xfrm>
          <a:prstGeom prst="rect">
            <a:avLst/>
          </a:prstGeom>
          <a:noFill/>
          <a:ln w="9525">
            <a:noFill/>
            <a:miter lim="800000"/>
            <a:headEnd/>
            <a:tailEnd/>
          </a:ln>
        </p:spPr>
        <p:txBody>
          <a:bodyPr wrap="none">
            <a:spAutoFit/>
          </a:bodyPr>
          <a:lstStyle/>
          <a:p>
            <a:r>
              <a:rPr lang="tr-TR" dirty="0">
                <a:solidFill>
                  <a:schemeClr val="bg1"/>
                </a:solidFill>
              </a:rPr>
              <a:t>   </a:t>
            </a:r>
            <a:r>
              <a:rPr lang="tr-TR" i="1" dirty="0">
                <a:solidFill>
                  <a:schemeClr val="bg2">
                    <a:lumMod val="50000"/>
                  </a:schemeClr>
                </a:solidFill>
              </a:rPr>
              <a:t>Ev ölçümlerini ihmal etme</a:t>
            </a:r>
          </a:p>
          <a:p>
            <a:r>
              <a:rPr lang="tr-TR" i="1" dirty="0">
                <a:solidFill>
                  <a:schemeClr val="bg2">
                    <a:lumMod val="50000"/>
                  </a:schemeClr>
                </a:solidFill>
              </a:rPr>
              <a:t>	</a:t>
            </a:r>
            <a:r>
              <a:rPr lang="tr-TR" sz="1400" i="1" dirty="0">
                <a:solidFill>
                  <a:schemeClr val="bg2">
                    <a:lumMod val="50000"/>
                  </a:schemeClr>
                </a:solidFill>
              </a:rPr>
              <a:t>maskelenmiş hipertansiyon,</a:t>
            </a:r>
          </a:p>
          <a:p>
            <a:r>
              <a:rPr lang="tr-TR" sz="1400" i="1" dirty="0">
                <a:solidFill>
                  <a:schemeClr val="bg2">
                    <a:lumMod val="50000"/>
                  </a:schemeClr>
                </a:solidFill>
              </a:rPr>
              <a:t>	beyaz önlük hipertansiyonu,</a:t>
            </a:r>
          </a:p>
          <a:p>
            <a:r>
              <a:rPr lang="tr-TR" sz="1400" i="1" dirty="0">
                <a:solidFill>
                  <a:schemeClr val="bg2">
                    <a:lumMod val="50000"/>
                  </a:schemeClr>
                </a:solidFill>
              </a:rPr>
              <a:t>	uyumun arttırılması</a:t>
            </a:r>
            <a:endParaRPr lang="tr-TR" i="1" dirty="0">
              <a:solidFill>
                <a:schemeClr val="bg2">
                  <a:lumMod val="50000"/>
                </a:schemeClr>
              </a:solidFill>
            </a:endParaRPr>
          </a:p>
        </p:txBody>
      </p:sp>
      <p:pic>
        <p:nvPicPr>
          <p:cNvPr id="95268" name="Picture 40"/>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title"/>
          </p:nvPr>
        </p:nvSpPr>
        <p:spPr>
          <a:xfrm>
            <a:off x="642938" y="285750"/>
            <a:ext cx="8229600" cy="1143000"/>
          </a:xfrm>
        </p:spPr>
        <p:txBody>
          <a:bodyPr/>
          <a:lstStyle/>
          <a:p>
            <a:r>
              <a:rPr lang="tr-TR" sz="4000" dirty="0" smtClean="0">
                <a:solidFill>
                  <a:srgbClr val="990000"/>
                </a:solidFill>
              </a:rPr>
              <a:t>İlaç kullanımı ve KB kontrol oranı</a:t>
            </a:r>
            <a:endParaRPr lang="en-US" sz="4000" dirty="0" smtClean="0">
              <a:solidFill>
                <a:srgbClr val="990000"/>
              </a:solidFill>
            </a:endParaRPr>
          </a:p>
        </p:txBody>
      </p:sp>
      <p:graphicFrame>
        <p:nvGraphicFramePr>
          <p:cNvPr id="90115" name="Object 12"/>
          <p:cNvGraphicFramePr>
            <a:graphicFrameLocks noChangeAspect="1"/>
          </p:cNvGraphicFramePr>
          <p:nvPr/>
        </p:nvGraphicFramePr>
        <p:xfrm>
          <a:off x="762000" y="1690688"/>
          <a:ext cx="7715250" cy="3970337"/>
        </p:xfrm>
        <a:graphic>
          <a:graphicData uri="http://schemas.openxmlformats.org/presentationml/2006/ole">
            <p:oleObj spid="_x0000_s90115" name="Worksheet" r:id="rId4" imgW="7715250" imgH="3971747" progId="Excel.Sheet.8">
              <p:embed/>
            </p:oleObj>
          </a:graphicData>
        </a:graphic>
      </p:graphicFrame>
      <p:sp>
        <p:nvSpPr>
          <p:cNvPr id="90116" name="Text Box 4"/>
          <p:cNvSpPr txBox="1">
            <a:spLocks noChangeArrowheads="1"/>
          </p:cNvSpPr>
          <p:nvPr/>
        </p:nvSpPr>
        <p:spPr bwMode="auto">
          <a:xfrm>
            <a:off x="4516438" y="5753100"/>
            <a:ext cx="4360862" cy="260350"/>
          </a:xfrm>
          <a:prstGeom prst="rect">
            <a:avLst/>
          </a:prstGeom>
          <a:noFill/>
          <a:ln w="9525">
            <a:noFill/>
            <a:miter lim="800000"/>
            <a:headEnd/>
            <a:tailEnd/>
          </a:ln>
        </p:spPr>
        <p:txBody>
          <a:bodyPr lIns="92075" tIns="46038" rIns="92075" bIns="46038">
            <a:spAutoFit/>
          </a:bodyPr>
          <a:lstStyle/>
          <a:p>
            <a:pPr algn="r">
              <a:spcBef>
                <a:spcPct val="20000"/>
              </a:spcBef>
            </a:pPr>
            <a:r>
              <a:rPr lang="en-US" altLang="en-US" sz="1100">
                <a:solidFill>
                  <a:srgbClr val="000000"/>
                </a:solidFill>
              </a:rPr>
              <a:t>Cushman et al. </a:t>
            </a:r>
            <a:r>
              <a:rPr lang="en-US" altLang="en-US" sz="1100" i="1">
                <a:solidFill>
                  <a:srgbClr val="000000"/>
                </a:solidFill>
              </a:rPr>
              <a:t>J Clin Hypertens </a:t>
            </a:r>
            <a:r>
              <a:rPr lang="en-US" altLang="en-US" sz="1100">
                <a:solidFill>
                  <a:srgbClr val="000000"/>
                </a:solidFill>
              </a:rPr>
              <a:t>2002;4:393-404</a:t>
            </a:r>
            <a:endParaRPr lang="en-US" altLang="en-US" sz="1100" b="1">
              <a:solidFill>
                <a:srgbClr val="000000"/>
              </a:solidFill>
            </a:endParaRPr>
          </a:p>
        </p:txBody>
      </p:sp>
      <p:sp>
        <p:nvSpPr>
          <p:cNvPr id="90117" name="Rectangle 5"/>
          <p:cNvSpPr>
            <a:spLocks noChangeArrowheads="1"/>
          </p:cNvSpPr>
          <p:nvPr/>
        </p:nvSpPr>
        <p:spPr bwMode="auto">
          <a:xfrm>
            <a:off x="6902450" y="5106988"/>
            <a:ext cx="1854200" cy="366712"/>
          </a:xfrm>
          <a:prstGeom prst="rect">
            <a:avLst/>
          </a:prstGeom>
          <a:noFill/>
          <a:ln w="12700">
            <a:noFill/>
            <a:miter lim="800000"/>
            <a:headEnd/>
            <a:tailEnd/>
          </a:ln>
        </p:spPr>
        <p:txBody>
          <a:bodyPr wrap="none">
            <a:spAutoFit/>
          </a:bodyPr>
          <a:lstStyle/>
          <a:p>
            <a:pPr algn="ctr">
              <a:spcBef>
                <a:spcPct val="50000"/>
              </a:spcBef>
            </a:pPr>
            <a:r>
              <a:rPr lang="en-US" b="1">
                <a:solidFill>
                  <a:srgbClr val="000000"/>
                </a:solidFill>
                <a:cs typeface="Arial" pitchFamily="34" charset="0"/>
              </a:rPr>
              <a:t>&lt;140/90 mm Hg</a:t>
            </a:r>
          </a:p>
        </p:txBody>
      </p:sp>
      <p:sp>
        <p:nvSpPr>
          <p:cNvPr id="90118" name="Rectangle 5"/>
          <p:cNvSpPr>
            <a:spLocks noChangeArrowheads="1"/>
          </p:cNvSpPr>
          <p:nvPr/>
        </p:nvSpPr>
        <p:spPr bwMode="auto">
          <a:xfrm>
            <a:off x="7010400" y="2362200"/>
            <a:ext cx="295275" cy="336550"/>
          </a:xfrm>
          <a:prstGeom prst="rect">
            <a:avLst/>
          </a:prstGeom>
          <a:noFill/>
          <a:ln w="12700">
            <a:noFill/>
            <a:miter lim="800000"/>
            <a:headEnd/>
            <a:tailEnd/>
          </a:ln>
        </p:spPr>
        <p:txBody>
          <a:bodyPr wrap="none">
            <a:spAutoFit/>
          </a:bodyPr>
          <a:lstStyle/>
          <a:p>
            <a:pPr algn="ctr"/>
            <a:r>
              <a:rPr lang="en-US" sz="1600" b="1">
                <a:solidFill>
                  <a:srgbClr val="000000"/>
                </a:solidFill>
                <a:sym typeface="Symbol" pitchFamily="18" charset="2"/>
              </a:rPr>
              <a:t></a:t>
            </a:r>
            <a:endParaRPr lang="en-CA" sz="1600" b="1">
              <a:solidFill>
                <a:srgbClr val="000000"/>
              </a:solidFill>
              <a:sym typeface="Symbol" pitchFamily="18" charset="2"/>
            </a:endParaRPr>
          </a:p>
        </p:txBody>
      </p:sp>
      <p:sp>
        <p:nvSpPr>
          <p:cNvPr id="90119" name="Rectangle 5"/>
          <p:cNvSpPr>
            <a:spLocks noChangeArrowheads="1"/>
          </p:cNvSpPr>
          <p:nvPr/>
        </p:nvSpPr>
        <p:spPr bwMode="auto">
          <a:xfrm rot="-5400000">
            <a:off x="675482" y="3363118"/>
            <a:ext cx="387350" cy="366713"/>
          </a:xfrm>
          <a:prstGeom prst="rect">
            <a:avLst/>
          </a:prstGeom>
          <a:noFill/>
          <a:ln w="12700">
            <a:noFill/>
            <a:miter lim="800000"/>
            <a:headEnd/>
            <a:tailEnd/>
          </a:ln>
        </p:spPr>
        <p:txBody>
          <a:bodyPr wrap="none">
            <a:spAutoFit/>
          </a:bodyPr>
          <a:lstStyle/>
          <a:p>
            <a:pPr algn="ctr">
              <a:spcBef>
                <a:spcPct val="50000"/>
              </a:spcBef>
            </a:pPr>
            <a:r>
              <a:rPr lang="en-US">
                <a:solidFill>
                  <a:srgbClr val="000000"/>
                </a:solidFill>
                <a:cs typeface="Arial" pitchFamily="34" charset="0"/>
              </a:rPr>
              <a:t>%</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rot="5400000">
            <a:off x="5068888" y="1622425"/>
            <a:ext cx="398462" cy="2344738"/>
          </a:xfrm>
          <a:prstGeom prst="rect">
            <a:avLst/>
          </a:prstGeom>
          <a:solidFill>
            <a:schemeClr val="accent2">
              <a:lumMod val="50000"/>
            </a:schemeClr>
          </a:solidFill>
          <a:ln w="12700">
            <a:noFill/>
            <a:miter lim="800000"/>
            <a:headEnd/>
            <a:tailEnd/>
          </a:ln>
          <a:effectLst>
            <a:outerShdw blurRad="50800" dist="1308100" dir="5400000" algn="ctr" rotWithShape="0">
              <a:schemeClr val="accent2">
                <a:lumMod val="20000"/>
                <a:lumOff val="80000"/>
              </a:schemeClr>
            </a:outerShdw>
          </a:effectLst>
        </p:spPr>
        <p:txBody>
          <a:bodyPr wrap="none" anchor="ctr"/>
          <a:lstStyle/>
          <a:p>
            <a:endParaRPr lang="tr-TR"/>
          </a:p>
        </p:txBody>
      </p:sp>
      <p:sp>
        <p:nvSpPr>
          <p:cNvPr id="91139" name="Rectangle 3"/>
          <p:cNvSpPr>
            <a:spLocks noChangeArrowheads="1"/>
          </p:cNvSpPr>
          <p:nvPr/>
        </p:nvSpPr>
        <p:spPr bwMode="auto">
          <a:xfrm rot="5400000">
            <a:off x="5163344" y="2123281"/>
            <a:ext cx="396875" cy="2532063"/>
          </a:xfrm>
          <a:prstGeom prst="rect">
            <a:avLst/>
          </a:prstGeom>
          <a:solidFill>
            <a:schemeClr val="accent2">
              <a:lumMod val="50000"/>
            </a:schemeClr>
          </a:solidFill>
          <a:ln w="12700">
            <a:noFill/>
            <a:miter lim="800000"/>
            <a:headEnd/>
            <a:tailEnd/>
          </a:ln>
        </p:spPr>
        <p:txBody>
          <a:bodyPr wrap="none" anchor="ctr"/>
          <a:lstStyle/>
          <a:p>
            <a:endParaRPr lang="tr-TR"/>
          </a:p>
        </p:txBody>
      </p:sp>
      <p:sp>
        <p:nvSpPr>
          <p:cNvPr id="91140" name="Rectangle 4"/>
          <p:cNvSpPr>
            <a:spLocks noChangeArrowheads="1"/>
          </p:cNvSpPr>
          <p:nvPr/>
        </p:nvSpPr>
        <p:spPr bwMode="auto">
          <a:xfrm rot="5400000">
            <a:off x="5795169" y="2085181"/>
            <a:ext cx="382588" cy="3781425"/>
          </a:xfrm>
          <a:prstGeom prst="rect">
            <a:avLst/>
          </a:prstGeom>
          <a:solidFill>
            <a:schemeClr val="accent2">
              <a:lumMod val="50000"/>
            </a:schemeClr>
          </a:solidFill>
          <a:ln w="12700">
            <a:noFill/>
            <a:miter lim="800000"/>
            <a:headEnd/>
            <a:tailEnd/>
          </a:ln>
        </p:spPr>
        <p:txBody>
          <a:bodyPr wrap="none" anchor="ctr"/>
          <a:lstStyle/>
          <a:p>
            <a:endParaRPr lang="tr-TR"/>
          </a:p>
        </p:txBody>
      </p:sp>
      <p:sp>
        <p:nvSpPr>
          <p:cNvPr id="91141" name="Rectangle 5"/>
          <p:cNvSpPr>
            <a:spLocks noChangeArrowheads="1"/>
          </p:cNvSpPr>
          <p:nvPr/>
        </p:nvSpPr>
        <p:spPr bwMode="auto">
          <a:xfrm rot="5400000">
            <a:off x="5537200" y="2922588"/>
            <a:ext cx="384175" cy="3267075"/>
          </a:xfrm>
          <a:prstGeom prst="rect">
            <a:avLst/>
          </a:prstGeom>
          <a:solidFill>
            <a:schemeClr val="accent2">
              <a:lumMod val="50000"/>
            </a:schemeClr>
          </a:solidFill>
          <a:ln w="12700">
            <a:noFill/>
            <a:miter lim="800000"/>
            <a:headEnd/>
            <a:tailEnd/>
          </a:ln>
        </p:spPr>
        <p:txBody>
          <a:bodyPr wrap="none" anchor="ctr"/>
          <a:lstStyle/>
          <a:p>
            <a:endParaRPr lang="tr-TR"/>
          </a:p>
        </p:txBody>
      </p:sp>
      <p:sp>
        <p:nvSpPr>
          <p:cNvPr id="91142" name="Rectangle 6"/>
          <p:cNvSpPr>
            <a:spLocks noChangeArrowheads="1"/>
          </p:cNvSpPr>
          <p:nvPr/>
        </p:nvSpPr>
        <p:spPr bwMode="auto">
          <a:xfrm rot="5400000">
            <a:off x="5918200" y="3703638"/>
            <a:ext cx="384175" cy="4029075"/>
          </a:xfrm>
          <a:prstGeom prst="rect">
            <a:avLst/>
          </a:prstGeom>
          <a:solidFill>
            <a:schemeClr val="accent2">
              <a:lumMod val="50000"/>
            </a:schemeClr>
          </a:solidFill>
          <a:ln w="12700">
            <a:noFill/>
            <a:miter lim="800000"/>
            <a:headEnd/>
            <a:tailEnd/>
          </a:ln>
          <a:effectLst>
            <a:innerShdw blurRad="63500" dist="50800">
              <a:prstClr val="black">
                <a:alpha val="50000"/>
              </a:prstClr>
            </a:innerShdw>
          </a:effectLst>
        </p:spPr>
        <p:txBody>
          <a:bodyPr wrap="none" anchor="ctr"/>
          <a:lstStyle/>
          <a:p>
            <a:endParaRPr lang="tr-TR"/>
          </a:p>
        </p:txBody>
      </p:sp>
      <p:sp>
        <p:nvSpPr>
          <p:cNvPr id="91143" name="Rectangle 7"/>
          <p:cNvSpPr>
            <a:spLocks noChangeArrowheads="1"/>
          </p:cNvSpPr>
          <p:nvPr/>
        </p:nvSpPr>
        <p:spPr bwMode="auto">
          <a:xfrm rot="5400000">
            <a:off x="5618956" y="3409157"/>
            <a:ext cx="384175" cy="3455988"/>
          </a:xfrm>
          <a:prstGeom prst="rect">
            <a:avLst/>
          </a:prstGeom>
          <a:solidFill>
            <a:schemeClr val="accent2">
              <a:lumMod val="50000"/>
            </a:schemeClr>
          </a:solidFill>
          <a:ln w="12700">
            <a:noFill/>
            <a:miter lim="800000"/>
            <a:headEnd/>
            <a:tailEnd/>
          </a:ln>
        </p:spPr>
        <p:txBody>
          <a:bodyPr wrap="none" anchor="ctr"/>
          <a:lstStyle/>
          <a:p>
            <a:endParaRPr lang="tr-TR"/>
          </a:p>
        </p:txBody>
      </p:sp>
      <p:sp>
        <p:nvSpPr>
          <p:cNvPr id="91144" name="Text Box 8"/>
          <p:cNvSpPr txBox="1">
            <a:spLocks noChangeArrowheads="1"/>
          </p:cNvSpPr>
          <p:nvPr/>
        </p:nvSpPr>
        <p:spPr bwMode="auto">
          <a:xfrm>
            <a:off x="1798638" y="1739900"/>
            <a:ext cx="2035175" cy="641350"/>
          </a:xfrm>
          <a:prstGeom prst="rect">
            <a:avLst/>
          </a:prstGeom>
          <a:noFill/>
          <a:ln w="12700">
            <a:noFill/>
            <a:miter lim="800000"/>
            <a:headEnd/>
            <a:tailEnd/>
          </a:ln>
        </p:spPr>
        <p:txBody>
          <a:bodyPr>
            <a:spAutoFit/>
          </a:bodyPr>
          <a:lstStyle/>
          <a:p>
            <a:pPr algn="ctr" eaLnBrk="0" hangingPunct="0">
              <a:tabLst>
                <a:tab pos="1425575" algn="l"/>
              </a:tabLst>
            </a:pPr>
            <a:r>
              <a:rPr lang="en-US" b="1">
                <a:cs typeface="Arial" pitchFamily="34" charset="0"/>
              </a:rPr>
              <a:t>S</a:t>
            </a:r>
            <a:r>
              <a:rPr lang="tr-TR" b="1">
                <a:cs typeface="Arial" pitchFamily="34" charset="0"/>
              </a:rPr>
              <a:t>i</a:t>
            </a:r>
            <a:r>
              <a:rPr lang="en-US" b="1">
                <a:cs typeface="Arial" pitchFamily="34" charset="0"/>
              </a:rPr>
              <a:t>stoli</a:t>
            </a:r>
            <a:r>
              <a:rPr lang="tr-TR" b="1">
                <a:cs typeface="Arial" pitchFamily="34" charset="0"/>
              </a:rPr>
              <a:t>k</a:t>
            </a:r>
            <a:r>
              <a:rPr lang="en-US" b="1">
                <a:cs typeface="Arial" pitchFamily="34" charset="0"/>
              </a:rPr>
              <a:t> </a:t>
            </a:r>
            <a:r>
              <a:rPr lang="tr-TR" b="1">
                <a:cs typeface="Arial" pitchFamily="34" charset="0"/>
              </a:rPr>
              <a:t>KB</a:t>
            </a:r>
            <a:r>
              <a:rPr lang="en-US" b="1">
                <a:cs typeface="Arial" pitchFamily="34" charset="0"/>
              </a:rPr>
              <a:t/>
            </a:r>
            <a:br>
              <a:rPr lang="en-US" b="1">
                <a:cs typeface="Arial" pitchFamily="34" charset="0"/>
              </a:rPr>
            </a:br>
            <a:r>
              <a:rPr lang="en-US" b="1">
                <a:cs typeface="Arial" pitchFamily="34" charset="0"/>
              </a:rPr>
              <a:t>(mm Hg)</a:t>
            </a:r>
          </a:p>
        </p:txBody>
      </p:sp>
      <p:sp>
        <p:nvSpPr>
          <p:cNvPr id="91145" name="Text Box 9"/>
          <p:cNvSpPr txBox="1">
            <a:spLocks noChangeArrowheads="1"/>
          </p:cNvSpPr>
          <p:nvPr/>
        </p:nvSpPr>
        <p:spPr bwMode="auto">
          <a:xfrm>
            <a:off x="4084638" y="1628775"/>
            <a:ext cx="4381500" cy="339725"/>
          </a:xfrm>
          <a:prstGeom prst="rect">
            <a:avLst/>
          </a:prstGeom>
          <a:noFill/>
          <a:ln w="12700">
            <a:noFill/>
            <a:miter lim="800000"/>
            <a:headEnd/>
            <a:tailEnd/>
          </a:ln>
        </p:spPr>
        <p:txBody>
          <a:bodyPr>
            <a:spAutoFit/>
          </a:bodyPr>
          <a:lstStyle/>
          <a:p>
            <a:pPr algn="ctr" eaLnBrk="0" hangingPunct="0">
              <a:lnSpc>
                <a:spcPct val="90000"/>
              </a:lnSpc>
            </a:pPr>
            <a:r>
              <a:rPr lang="tr-TR" b="1">
                <a:cs typeface="Arial" pitchFamily="34" charset="0"/>
              </a:rPr>
              <a:t>Ortalama antihipertansif ilaç sayısı</a:t>
            </a:r>
            <a:endParaRPr lang="en-US" b="1">
              <a:cs typeface="Arial" pitchFamily="34" charset="0"/>
            </a:endParaRPr>
          </a:p>
        </p:txBody>
      </p:sp>
      <p:sp>
        <p:nvSpPr>
          <p:cNvPr id="91146" name="Line 10"/>
          <p:cNvSpPr>
            <a:spLocks noChangeShapeType="1"/>
          </p:cNvSpPr>
          <p:nvPr/>
        </p:nvSpPr>
        <p:spPr bwMode="auto">
          <a:xfrm>
            <a:off x="4086225" y="2433638"/>
            <a:ext cx="4319588" cy="0"/>
          </a:xfrm>
          <a:prstGeom prst="line">
            <a:avLst/>
          </a:prstGeom>
          <a:noFill/>
          <a:ln w="19050">
            <a:solidFill>
              <a:srgbClr val="FFFFFF"/>
            </a:solidFill>
            <a:round/>
            <a:headEnd/>
            <a:tailEnd/>
          </a:ln>
        </p:spPr>
        <p:txBody>
          <a:bodyPr wrap="none" anchor="ctr"/>
          <a:lstStyle/>
          <a:p>
            <a:endParaRPr lang="tr-TR"/>
          </a:p>
        </p:txBody>
      </p:sp>
      <p:sp>
        <p:nvSpPr>
          <p:cNvPr id="91147" name="Text Box 11"/>
          <p:cNvSpPr txBox="1">
            <a:spLocks noChangeArrowheads="1"/>
          </p:cNvSpPr>
          <p:nvPr/>
        </p:nvSpPr>
        <p:spPr bwMode="auto">
          <a:xfrm>
            <a:off x="3886200" y="2017713"/>
            <a:ext cx="393700" cy="339725"/>
          </a:xfrm>
          <a:prstGeom prst="rect">
            <a:avLst/>
          </a:prstGeom>
          <a:noFill/>
          <a:ln w="12700">
            <a:noFill/>
            <a:miter lim="800000"/>
            <a:headEnd/>
            <a:tailEnd/>
          </a:ln>
        </p:spPr>
        <p:txBody>
          <a:bodyPr>
            <a:spAutoFit/>
          </a:bodyPr>
          <a:lstStyle/>
          <a:p>
            <a:pPr algn="ctr" eaLnBrk="0" hangingPunct="0">
              <a:lnSpc>
                <a:spcPct val="90000"/>
              </a:lnSpc>
            </a:pPr>
            <a:r>
              <a:rPr lang="en-US" b="1">
                <a:cs typeface="Arial" pitchFamily="34" charset="0"/>
              </a:rPr>
              <a:t>1</a:t>
            </a:r>
          </a:p>
        </p:txBody>
      </p:sp>
      <p:sp>
        <p:nvSpPr>
          <p:cNvPr id="91148" name="Line 12"/>
          <p:cNvSpPr>
            <a:spLocks noChangeShapeType="1"/>
          </p:cNvSpPr>
          <p:nvPr/>
        </p:nvSpPr>
        <p:spPr bwMode="auto">
          <a:xfrm flipV="1">
            <a:off x="4094163" y="2398713"/>
            <a:ext cx="0" cy="3648075"/>
          </a:xfrm>
          <a:prstGeom prst="line">
            <a:avLst/>
          </a:prstGeom>
          <a:noFill/>
          <a:ln w="19050">
            <a:solidFill>
              <a:srgbClr val="FFFFFF"/>
            </a:solidFill>
            <a:round/>
            <a:headEnd/>
            <a:tailEnd/>
          </a:ln>
        </p:spPr>
        <p:txBody>
          <a:bodyPr wrap="none" anchor="ctr"/>
          <a:lstStyle/>
          <a:p>
            <a:endParaRPr lang="tr-TR"/>
          </a:p>
        </p:txBody>
      </p:sp>
      <p:sp>
        <p:nvSpPr>
          <p:cNvPr id="91149" name="Text Box 13"/>
          <p:cNvSpPr txBox="1">
            <a:spLocks noChangeArrowheads="1"/>
          </p:cNvSpPr>
          <p:nvPr/>
        </p:nvSpPr>
        <p:spPr bwMode="auto">
          <a:xfrm>
            <a:off x="655638" y="2605088"/>
            <a:ext cx="3079750" cy="366712"/>
          </a:xfrm>
          <a:prstGeom prst="rect">
            <a:avLst/>
          </a:prstGeom>
          <a:noFill/>
          <a:ln w="12700">
            <a:noFill/>
            <a:miter lim="800000"/>
            <a:headEnd/>
            <a:tailEnd/>
          </a:ln>
        </p:spPr>
        <p:txBody>
          <a:bodyPr>
            <a:spAutoFit/>
          </a:bodyPr>
          <a:lstStyle/>
          <a:p>
            <a:pPr eaLnBrk="0" hangingPunct="0">
              <a:tabLst>
                <a:tab pos="1824038" algn="l"/>
              </a:tabLst>
            </a:pPr>
            <a:r>
              <a:rPr lang="en-US" b="1">
                <a:cs typeface="Arial" pitchFamily="34" charset="0"/>
              </a:rPr>
              <a:t>UKPDS	144</a:t>
            </a:r>
          </a:p>
        </p:txBody>
      </p:sp>
      <p:sp>
        <p:nvSpPr>
          <p:cNvPr id="91150" name="Text Box 14"/>
          <p:cNvSpPr txBox="1">
            <a:spLocks noChangeArrowheads="1"/>
          </p:cNvSpPr>
          <p:nvPr/>
        </p:nvSpPr>
        <p:spPr bwMode="auto">
          <a:xfrm>
            <a:off x="655638" y="3178175"/>
            <a:ext cx="3079750" cy="366713"/>
          </a:xfrm>
          <a:prstGeom prst="rect">
            <a:avLst/>
          </a:prstGeom>
          <a:noFill/>
          <a:ln w="12700">
            <a:noFill/>
            <a:miter lim="800000"/>
            <a:headEnd/>
            <a:tailEnd/>
          </a:ln>
        </p:spPr>
        <p:txBody>
          <a:bodyPr>
            <a:spAutoFit/>
          </a:bodyPr>
          <a:lstStyle/>
          <a:p>
            <a:pPr eaLnBrk="0" hangingPunct="0">
              <a:tabLst>
                <a:tab pos="1824038" algn="l"/>
              </a:tabLst>
            </a:pPr>
            <a:r>
              <a:rPr lang="en-US" b="1">
                <a:cs typeface="Arial" pitchFamily="34" charset="0"/>
              </a:rPr>
              <a:t>ABCD	132</a:t>
            </a:r>
          </a:p>
        </p:txBody>
      </p:sp>
      <p:sp>
        <p:nvSpPr>
          <p:cNvPr id="91151" name="Text Box 15"/>
          <p:cNvSpPr txBox="1">
            <a:spLocks noChangeArrowheads="1"/>
          </p:cNvSpPr>
          <p:nvPr/>
        </p:nvSpPr>
        <p:spPr bwMode="auto">
          <a:xfrm>
            <a:off x="655638" y="3770313"/>
            <a:ext cx="3079750" cy="366712"/>
          </a:xfrm>
          <a:prstGeom prst="rect">
            <a:avLst/>
          </a:prstGeom>
          <a:noFill/>
          <a:ln w="12700">
            <a:noFill/>
            <a:miter lim="800000"/>
            <a:headEnd/>
            <a:tailEnd/>
          </a:ln>
        </p:spPr>
        <p:txBody>
          <a:bodyPr>
            <a:spAutoFit/>
          </a:bodyPr>
          <a:lstStyle/>
          <a:p>
            <a:pPr eaLnBrk="0" hangingPunct="0">
              <a:tabLst>
                <a:tab pos="1824038" algn="l"/>
              </a:tabLst>
            </a:pPr>
            <a:r>
              <a:rPr lang="en-US" b="1">
                <a:cs typeface="Arial" pitchFamily="34" charset="0"/>
              </a:rPr>
              <a:t>MDRD	127</a:t>
            </a:r>
          </a:p>
        </p:txBody>
      </p:sp>
      <p:sp>
        <p:nvSpPr>
          <p:cNvPr id="91152" name="Text Box 16"/>
          <p:cNvSpPr txBox="1">
            <a:spLocks noChangeArrowheads="1"/>
          </p:cNvSpPr>
          <p:nvPr/>
        </p:nvSpPr>
        <p:spPr bwMode="auto">
          <a:xfrm>
            <a:off x="655638" y="4354513"/>
            <a:ext cx="3079750" cy="366712"/>
          </a:xfrm>
          <a:prstGeom prst="rect">
            <a:avLst/>
          </a:prstGeom>
          <a:noFill/>
          <a:ln w="12700">
            <a:noFill/>
            <a:miter lim="800000"/>
            <a:headEnd/>
            <a:tailEnd/>
          </a:ln>
        </p:spPr>
        <p:txBody>
          <a:bodyPr>
            <a:spAutoFit/>
          </a:bodyPr>
          <a:lstStyle/>
          <a:p>
            <a:pPr eaLnBrk="0" hangingPunct="0">
              <a:tabLst>
                <a:tab pos="1824038" algn="l"/>
              </a:tabLst>
            </a:pPr>
            <a:r>
              <a:rPr lang="en-US" b="1">
                <a:cs typeface="Arial" pitchFamily="34" charset="0"/>
              </a:rPr>
              <a:t>HOT	139</a:t>
            </a:r>
          </a:p>
        </p:txBody>
      </p:sp>
      <p:sp>
        <p:nvSpPr>
          <p:cNvPr id="91153" name="Text Box 17"/>
          <p:cNvSpPr txBox="1">
            <a:spLocks noChangeArrowheads="1"/>
          </p:cNvSpPr>
          <p:nvPr/>
        </p:nvSpPr>
        <p:spPr bwMode="auto">
          <a:xfrm>
            <a:off x="655638" y="5521325"/>
            <a:ext cx="3074987" cy="366713"/>
          </a:xfrm>
          <a:prstGeom prst="rect">
            <a:avLst/>
          </a:prstGeom>
          <a:noFill/>
          <a:ln w="12700">
            <a:noFill/>
            <a:miter lim="800000"/>
            <a:headEnd/>
            <a:tailEnd/>
          </a:ln>
        </p:spPr>
        <p:txBody>
          <a:bodyPr>
            <a:spAutoFit/>
          </a:bodyPr>
          <a:lstStyle/>
          <a:p>
            <a:pPr eaLnBrk="0" hangingPunct="0">
              <a:tabLst>
                <a:tab pos="1824038" algn="l"/>
              </a:tabLst>
            </a:pPr>
            <a:r>
              <a:rPr lang="en-US" b="1">
                <a:cs typeface="Arial" pitchFamily="34" charset="0"/>
              </a:rPr>
              <a:t>AASK	127</a:t>
            </a:r>
          </a:p>
        </p:txBody>
      </p:sp>
      <p:sp>
        <p:nvSpPr>
          <p:cNvPr id="91154" name="Text Box 18"/>
          <p:cNvSpPr txBox="1">
            <a:spLocks noChangeArrowheads="1"/>
          </p:cNvSpPr>
          <p:nvPr/>
        </p:nvSpPr>
        <p:spPr bwMode="auto">
          <a:xfrm>
            <a:off x="323850" y="2014538"/>
            <a:ext cx="1311275" cy="366712"/>
          </a:xfrm>
          <a:prstGeom prst="rect">
            <a:avLst/>
          </a:prstGeom>
          <a:noFill/>
          <a:ln w="12700">
            <a:noFill/>
            <a:miter lim="800000"/>
            <a:headEnd/>
            <a:tailEnd/>
          </a:ln>
        </p:spPr>
        <p:txBody>
          <a:bodyPr>
            <a:spAutoFit/>
          </a:bodyPr>
          <a:lstStyle/>
          <a:p>
            <a:pPr algn="ctr" eaLnBrk="0" hangingPunct="0">
              <a:tabLst>
                <a:tab pos="1425575" algn="l"/>
              </a:tabLst>
            </a:pPr>
            <a:r>
              <a:rPr lang="tr-TR" b="1">
                <a:cs typeface="Arial" pitchFamily="34" charset="0"/>
              </a:rPr>
              <a:t>Çalışma</a:t>
            </a:r>
            <a:endParaRPr lang="en-US" b="1">
              <a:cs typeface="Arial" pitchFamily="34" charset="0"/>
            </a:endParaRPr>
          </a:p>
        </p:txBody>
      </p:sp>
      <p:sp>
        <p:nvSpPr>
          <p:cNvPr id="91155" name="Line 19"/>
          <p:cNvSpPr>
            <a:spLocks noChangeShapeType="1"/>
          </p:cNvSpPr>
          <p:nvPr/>
        </p:nvSpPr>
        <p:spPr bwMode="auto">
          <a:xfrm>
            <a:off x="715963" y="2419350"/>
            <a:ext cx="831850" cy="0"/>
          </a:xfrm>
          <a:prstGeom prst="line">
            <a:avLst/>
          </a:prstGeom>
          <a:noFill/>
          <a:ln w="19050">
            <a:solidFill>
              <a:srgbClr val="FFFFFF"/>
            </a:solidFill>
            <a:round/>
            <a:headEnd/>
            <a:tailEnd/>
          </a:ln>
        </p:spPr>
        <p:txBody>
          <a:bodyPr wrap="none" anchor="ctr"/>
          <a:lstStyle/>
          <a:p>
            <a:endParaRPr lang="tr-TR"/>
          </a:p>
        </p:txBody>
      </p:sp>
      <p:sp>
        <p:nvSpPr>
          <p:cNvPr id="91156" name="Line 20"/>
          <p:cNvSpPr>
            <a:spLocks noChangeShapeType="1"/>
          </p:cNvSpPr>
          <p:nvPr/>
        </p:nvSpPr>
        <p:spPr bwMode="auto">
          <a:xfrm>
            <a:off x="1817688" y="2419350"/>
            <a:ext cx="2009775" cy="0"/>
          </a:xfrm>
          <a:prstGeom prst="line">
            <a:avLst/>
          </a:prstGeom>
          <a:noFill/>
          <a:ln w="19050">
            <a:solidFill>
              <a:srgbClr val="FFFFFF"/>
            </a:solidFill>
            <a:round/>
            <a:headEnd/>
            <a:tailEnd/>
          </a:ln>
        </p:spPr>
        <p:txBody>
          <a:bodyPr wrap="none" anchor="ctr"/>
          <a:lstStyle/>
          <a:p>
            <a:endParaRPr lang="tr-TR"/>
          </a:p>
        </p:txBody>
      </p:sp>
      <p:sp>
        <p:nvSpPr>
          <p:cNvPr id="91157" name="Line 21"/>
          <p:cNvSpPr>
            <a:spLocks noChangeShapeType="1"/>
          </p:cNvSpPr>
          <p:nvPr/>
        </p:nvSpPr>
        <p:spPr bwMode="auto">
          <a:xfrm>
            <a:off x="4094163" y="2352675"/>
            <a:ext cx="0" cy="77788"/>
          </a:xfrm>
          <a:prstGeom prst="line">
            <a:avLst/>
          </a:prstGeom>
          <a:noFill/>
          <a:ln w="19050">
            <a:solidFill>
              <a:srgbClr val="FFFFFF"/>
            </a:solidFill>
            <a:round/>
            <a:headEnd/>
            <a:tailEnd/>
          </a:ln>
        </p:spPr>
        <p:txBody>
          <a:bodyPr wrap="none" anchor="ctr"/>
          <a:lstStyle/>
          <a:p>
            <a:endParaRPr lang="tr-TR"/>
          </a:p>
        </p:txBody>
      </p:sp>
      <p:sp>
        <p:nvSpPr>
          <p:cNvPr id="91158" name="Text Box 22"/>
          <p:cNvSpPr txBox="1">
            <a:spLocks noChangeArrowheads="1"/>
          </p:cNvSpPr>
          <p:nvPr/>
        </p:nvSpPr>
        <p:spPr bwMode="auto">
          <a:xfrm>
            <a:off x="5343525" y="2017713"/>
            <a:ext cx="393700" cy="339725"/>
          </a:xfrm>
          <a:prstGeom prst="rect">
            <a:avLst/>
          </a:prstGeom>
          <a:noFill/>
          <a:ln w="12700">
            <a:noFill/>
            <a:miter lim="800000"/>
            <a:headEnd/>
            <a:tailEnd/>
          </a:ln>
        </p:spPr>
        <p:txBody>
          <a:bodyPr>
            <a:spAutoFit/>
          </a:bodyPr>
          <a:lstStyle/>
          <a:p>
            <a:pPr algn="ctr" eaLnBrk="0" hangingPunct="0">
              <a:lnSpc>
                <a:spcPct val="90000"/>
              </a:lnSpc>
            </a:pPr>
            <a:r>
              <a:rPr lang="en-US" b="1">
                <a:cs typeface="Arial" pitchFamily="34" charset="0"/>
              </a:rPr>
              <a:t>2</a:t>
            </a:r>
          </a:p>
        </p:txBody>
      </p:sp>
      <p:sp>
        <p:nvSpPr>
          <p:cNvPr id="91159" name="Line 23"/>
          <p:cNvSpPr>
            <a:spLocks noChangeShapeType="1"/>
          </p:cNvSpPr>
          <p:nvPr/>
        </p:nvSpPr>
        <p:spPr bwMode="auto">
          <a:xfrm>
            <a:off x="5543550" y="2352675"/>
            <a:ext cx="0" cy="77788"/>
          </a:xfrm>
          <a:prstGeom prst="line">
            <a:avLst/>
          </a:prstGeom>
          <a:noFill/>
          <a:ln w="19050">
            <a:solidFill>
              <a:srgbClr val="FFFFFF"/>
            </a:solidFill>
            <a:round/>
            <a:headEnd/>
            <a:tailEnd/>
          </a:ln>
        </p:spPr>
        <p:txBody>
          <a:bodyPr wrap="none" anchor="ctr"/>
          <a:lstStyle/>
          <a:p>
            <a:endParaRPr lang="tr-TR"/>
          </a:p>
        </p:txBody>
      </p:sp>
      <p:sp>
        <p:nvSpPr>
          <p:cNvPr id="91160" name="Text Box 24"/>
          <p:cNvSpPr txBox="1">
            <a:spLocks noChangeArrowheads="1"/>
          </p:cNvSpPr>
          <p:nvPr/>
        </p:nvSpPr>
        <p:spPr bwMode="auto">
          <a:xfrm>
            <a:off x="6788150" y="2017713"/>
            <a:ext cx="393700" cy="339725"/>
          </a:xfrm>
          <a:prstGeom prst="rect">
            <a:avLst/>
          </a:prstGeom>
          <a:noFill/>
          <a:ln w="12700">
            <a:noFill/>
            <a:miter lim="800000"/>
            <a:headEnd/>
            <a:tailEnd/>
          </a:ln>
        </p:spPr>
        <p:txBody>
          <a:bodyPr>
            <a:spAutoFit/>
          </a:bodyPr>
          <a:lstStyle/>
          <a:p>
            <a:pPr algn="ctr" eaLnBrk="0" hangingPunct="0">
              <a:lnSpc>
                <a:spcPct val="90000"/>
              </a:lnSpc>
            </a:pPr>
            <a:r>
              <a:rPr lang="en-US" b="1">
                <a:cs typeface="Arial" pitchFamily="34" charset="0"/>
              </a:rPr>
              <a:t>3</a:t>
            </a:r>
          </a:p>
        </p:txBody>
      </p:sp>
      <p:sp>
        <p:nvSpPr>
          <p:cNvPr id="91161" name="Line 25"/>
          <p:cNvSpPr>
            <a:spLocks noChangeShapeType="1"/>
          </p:cNvSpPr>
          <p:nvPr/>
        </p:nvSpPr>
        <p:spPr bwMode="auto">
          <a:xfrm>
            <a:off x="6986588" y="2352675"/>
            <a:ext cx="0" cy="77788"/>
          </a:xfrm>
          <a:prstGeom prst="line">
            <a:avLst/>
          </a:prstGeom>
          <a:noFill/>
          <a:ln w="19050">
            <a:solidFill>
              <a:srgbClr val="FFFFFF"/>
            </a:solidFill>
            <a:round/>
            <a:headEnd/>
            <a:tailEnd/>
          </a:ln>
        </p:spPr>
        <p:txBody>
          <a:bodyPr wrap="none" anchor="ctr"/>
          <a:lstStyle/>
          <a:p>
            <a:endParaRPr lang="tr-TR"/>
          </a:p>
        </p:txBody>
      </p:sp>
      <p:sp>
        <p:nvSpPr>
          <p:cNvPr id="91162" name="Text Box 26"/>
          <p:cNvSpPr txBox="1">
            <a:spLocks noChangeArrowheads="1"/>
          </p:cNvSpPr>
          <p:nvPr/>
        </p:nvSpPr>
        <p:spPr bwMode="auto">
          <a:xfrm>
            <a:off x="8235950" y="2017713"/>
            <a:ext cx="393700" cy="339725"/>
          </a:xfrm>
          <a:prstGeom prst="rect">
            <a:avLst/>
          </a:prstGeom>
          <a:noFill/>
          <a:ln w="12700">
            <a:noFill/>
            <a:miter lim="800000"/>
            <a:headEnd/>
            <a:tailEnd/>
          </a:ln>
        </p:spPr>
        <p:txBody>
          <a:bodyPr>
            <a:spAutoFit/>
          </a:bodyPr>
          <a:lstStyle/>
          <a:p>
            <a:pPr algn="ctr" eaLnBrk="0" hangingPunct="0">
              <a:lnSpc>
                <a:spcPct val="90000"/>
              </a:lnSpc>
            </a:pPr>
            <a:r>
              <a:rPr lang="en-US" b="1">
                <a:cs typeface="Arial" pitchFamily="34" charset="0"/>
              </a:rPr>
              <a:t>4</a:t>
            </a:r>
          </a:p>
        </p:txBody>
      </p:sp>
      <p:sp>
        <p:nvSpPr>
          <p:cNvPr id="91163" name="Line 27"/>
          <p:cNvSpPr>
            <a:spLocks noChangeShapeType="1"/>
          </p:cNvSpPr>
          <p:nvPr/>
        </p:nvSpPr>
        <p:spPr bwMode="auto">
          <a:xfrm>
            <a:off x="8421688" y="2352675"/>
            <a:ext cx="0" cy="77788"/>
          </a:xfrm>
          <a:prstGeom prst="line">
            <a:avLst/>
          </a:prstGeom>
          <a:noFill/>
          <a:ln w="19050">
            <a:solidFill>
              <a:srgbClr val="FFFFFF"/>
            </a:solidFill>
            <a:round/>
            <a:headEnd/>
            <a:tailEnd/>
          </a:ln>
        </p:spPr>
        <p:txBody>
          <a:bodyPr wrap="none" anchor="ctr"/>
          <a:lstStyle/>
          <a:p>
            <a:endParaRPr lang="tr-TR"/>
          </a:p>
        </p:txBody>
      </p:sp>
      <p:sp>
        <p:nvSpPr>
          <p:cNvPr id="91164" name="Text Box 28"/>
          <p:cNvSpPr txBox="1">
            <a:spLocks noChangeArrowheads="1"/>
          </p:cNvSpPr>
          <p:nvPr/>
        </p:nvSpPr>
        <p:spPr bwMode="auto">
          <a:xfrm>
            <a:off x="655638" y="4937125"/>
            <a:ext cx="3351212" cy="366713"/>
          </a:xfrm>
          <a:prstGeom prst="rect">
            <a:avLst/>
          </a:prstGeom>
          <a:noFill/>
          <a:ln w="12700">
            <a:noFill/>
            <a:miter lim="800000"/>
            <a:headEnd/>
            <a:tailEnd/>
          </a:ln>
        </p:spPr>
        <p:txBody>
          <a:bodyPr>
            <a:spAutoFit/>
          </a:bodyPr>
          <a:lstStyle/>
          <a:p>
            <a:pPr eaLnBrk="0" hangingPunct="0">
              <a:tabLst>
                <a:tab pos="1147763" algn="l"/>
              </a:tabLst>
            </a:pPr>
            <a:r>
              <a:rPr lang="en-US" b="1">
                <a:cs typeface="Arial" pitchFamily="34" charset="0"/>
              </a:rPr>
              <a:t>IDNT    		140</a:t>
            </a:r>
          </a:p>
        </p:txBody>
      </p:sp>
      <p:sp>
        <p:nvSpPr>
          <p:cNvPr id="91166" name="Rectangle 30"/>
          <p:cNvSpPr>
            <a:spLocks noGrp="1" noChangeArrowheads="1"/>
          </p:cNvSpPr>
          <p:nvPr>
            <p:ph type="title"/>
          </p:nvPr>
        </p:nvSpPr>
        <p:spPr>
          <a:xfrm>
            <a:off x="228600" y="333375"/>
            <a:ext cx="8915400" cy="904875"/>
          </a:xfrm>
        </p:spPr>
        <p:txBody>
          <a:bodyPr/>
          <a:lstStyle/>
          <a:p>
            <a:r>
              <a:rPr lang="tr-TR" sz="3200" smtClean="0">
                <a:solidFill>
                  <a:srgbClr val="990000"/>
                </a:solidFill>
              </a:rPr>
              <a:t>Sistolik KB hedeflerine ulaşmak için gereken hasta başına ortalama antihipertansif ilaç sayısı</a:t>
            </a:r>
            <a:endParaRPr lang="en-US" sz="3200" smtClean="0">
              <a:solidFill>
                <a:srgbClr val="990000"/>
              </a:solidFill>
            </a:endParaRPr>
          </a:p>
        </p:txBody>
      </p:sp>
      <p:sp>
        <p:nvSpPr>
          <p:cNvPr id="91167" name="Rectangle 31"/>
          <p:cNvSpPr>
            <a:spLocks noChangeAspect="1" noChangeArrowheads="1"/>
          </p:cNvSpPr>
          <p:nvPr/>
        </p:nvSpPr>
        <p:spPr bwMode="auto">
          <a:xfrm>
            <a:off x="107950" y="6448425"/>
            <a:ext cx="9032875" cy="365125"/>
          </a:xfrm>
          <a:prstGeom prst="rect">
            <a:avLst/>
          </a:prstGeom>
          <a:noFill/>
          <a:ln w="9525">
            <a:noFill/>
            <a:miter lim="800000"/>
            <a:headEnd/>
            <a:tailEnd/>
          </a:ln>
        </p:spPr>
        <p:txBody>
          <a:bodyPr lIns="92075" tIns="46038" rIns="92075" bIns="46038" anchor="b">
            <a:spAutoFit/>
          </a:bodyPr>
          <a:lstStyle/>
          <a:p>
            <a:r>
              <a:rPr lang="en-US" sz="900">
                <a:cs typeface="Arial" pitchFamily="34" charset="0"/>
              </a:rPr>
              <a:t>Abbott K et al. Blood Pressure Control and Nephroprotection in Diabetes</a:t>
            </a:r>
            <a:r>
              <a:rPr lang="tr-TR" sz="900">
                <a:cs typeface="Arial" pitchFamily="34" charset="0"/>
              </a:rPr>
              <a:t>. </a:t>
            </a:r>
            <a:r>
              <a:rPr lang="en-US" sz="900">
                <a:cs typeface="Arial" pitchFamily="34" charset="0"/>
              </a:rPr>
              <a:t>J Clin Pharmacol 2004;44:431-438</a:t>
            </a:r>
            <a:endParaRPr lang="tr-TR" sz="900">
              <a:cs typeface="Arial" pitchFamily="34" charset="0"/>
            </a:endParaRPr>
          </a:p>
          <a:p>
            <a:r>
              <a:rPr lang="en-US" sz="900">
                <a:cs typeface="Arial" pitchFamily="34" charset="0"/>
              </a:rPr>
              <a:t>Lewis EJ et al. </a:t>
            </a:r>
            <a:r>
              <a:rPr lang="tr-TR" sz="900">
                <a:cs typeface="Arial" pitchFamily="34" charset="0"/>
              </a:rPr>
              <a:t>Renoprotective effect of the angiotensin-receptor antagonist ırbesartan in patients with nephropaty due to type 2 diabetes.</a:t>
            </a:r>
            <a:r>
              <a:rPr lang="en-US" sz="900">
                <a:cs typeface="Arial" pitchFamily="34" charset="0"/>
              </a:rPr>
              <a:t>N Engl J Med 2001;345:851-860</a:t>
            </a:r>
            <a:r>
              <a:rPr lang="en-US" sz="900">
                <a:solidFill>
                  <a:srgbClr val="FFFFFF"/>
                </a:solidFill>
                <a:cs typeface="Arial" pitchFamily="34" charset="0"/>
              </a:rPr>
              <a:t>.</a:t>
            </a:r>
          </a:p>
        </p:txBody>
      </p:sp>
      <p:sp>
        <p:nvSpPr>
          <p:cNvPr id="91168" name="Text Box 32"/>
          <p:cNvSpPr txBox="1">
            <a:spLocks noChangeArrowheads="1"/>
          </p:cNvSpPr>
          <p:nvPr/>
        </p:nvSpPr>
        <p:spPr bwMode="auto">
          <a:xfrm>
            <a:off x="682625" y="2863850"/>
            <a:ext cx="982663" cy="366713"/>
          </a:xfrm>
          <a:prstGeom prst="rect">
            <a:avLst/>
          </a:prstGeom>
          <a:noFill/>
          <a:ln w="19050">
            <a:noFill/>
            <a:miter lim="800000"/>
            <a:headEnd/>
            <a:tailEnd/>
          </a:ln>
        </p:spPr>
        <p:txBody>
          <a:bodyPr>
            <a:spAutoFit/>
          </a:bodyPr>
          <a:lstStyle/>
          <a:p>
            <a:pPr>
              <a:spcBef>
                <a:spcPct val="50000"/>
              </a:spcBef>
              <a:buFontTx/>
              <a:buChar char="•"/>
            </a:pPr>
            <a:endParaRPr kumimoji="1" lang="sv-SE">
              <a:cs typeface="Arial" pitchFamily="34" charset="0"/>
            </a:endParaRPr>
          </a:p>
        </p:txBody>
      </p:sp>
      <p:sp>
        <p:nvSpPr>
          <p:cNvPr id="91169" name="Text Box 33"/>
          <p:cNvSpPr txBox="1">
            <a:spLocks noChangeArrowheads="1"/>
          </p:cNvSpPr>
          <p:nvPr/>
        </p:nvSpPr>
        <p:spPr bwMode="auto">
          <a:xfrm>
            <a:off x="669925" y="2846388"/>
            <a:ext cx="736600" cy="274637"/>
          </a:xfrm>
          <a:prstGeom prst="rect">
            <a:avLst/>
          </a:prstGeom>
          <a:noFill/>
          <a:ln w="19050">
            <a:noFill/>
            <a:miter lim="800000"/>
            <a:headEnd/>
            <a:tailEnd/>
          </a:ln>
        </p:spPr>
        <p:txBody>
          <a:bodyPr wrap="none">
            <a:spAutoFit/>
          </a:bodyPr>
          <a:lstStyle/>
          <a:p>
            <a:pPr>
              <a:spcBef>
                <a:spcPct val="20000"/>
              </a:spcBef>
            </a:pPr>
            <a:r>
              <a:rPr kumimoji="1" lang="en-US" sz="1200" b="1">
                <a:cs typeface="Arial" pitchFamily="34" charset="0"/>
              </a:rPr>
              <a:t>(N=758)</a:t>
            </a:r>
          </a:p>
        </p:txBody>
      </p:sp>
      <p:sp>
        <p:nvSpPr>
          <p:cNvPr id="91170" name="Text Box 34"/>
          <p:cNvSpPr txBox="1">
            <a:spLocks noChangeArrowheads="1"/>
          </p:cNvSpPr>
          <p:nvPr/>
        </p:nvSpPr>
        <p:spPr bwMode="auto">
          <a:xfrm>
            <a:off x="661988" y="3411538"/>
            <a:ext cx="896937" cy="274637"/>
          </a:xfrm>
          <a:prstGeom prst="rect">
            <a:avLst/>
          </a:prstGeom>
          <a:noFill/>
          <a:ln w="19050">
            <a:noFill/>
            <a:miter lim="800000"/>
            <a:headEnd/>
            <a:tailEnd/>
          </a:ln>
        </p:spPr>
        <p:txBody>
          <a:bodyPr>
            <a:spAutoFit/>
          </a:bodyPr>
          <a:lstStyle/>
          <a:p>
            <a:pPr>
              <a:spcBef>
                <a:spcPct val="50000"/>
              </a:spcBef>
            </a:pPr>
            <a:r>
              <a:rPr kumimoji="1" lang="en-US" sz="1200" b="1">
                <a:cs typeface="Arial" pitchFamily="34" charset="0"/>
              </a:rPr>
              <a:t>(N=237)</a:t>
            </a:r>
          </a:p>
        </p:txBody>
      </p:sp>
      <p:sp>
        <p:nvSpPr>
          <p:cNvPr id="91171" name="Text Box 35"/>
          <p:cNvSpPr txBox="1">
            <a:spLocks noChangeArrowheads="1"/>
          </p:cNvSpPr>
          <p:nvPr/>
        </p:nvSpPr>
        <p:spPr bwMode="auto">
          <a:xfrm>
            <a:off x="666750" y="3998913"/>
            <a:ext cx="736600" cy="274637"/>
          </a:xfrm>
          <a:prstGeom prst="rect">
            <a:avLst/>
          </a:prstGeom>
          <a:noFill/>
          <a:ln w="19050">
            <a:noFill/>
            <a:miter lim="800000"/>
            <a:headEnd/>
            <a:tailEnd/>
          </a:ln>
        </p:spPr>
        <p:txBody>
          <a:bodyPr wrap="none">
            <a:spAutoFit/>
          </a:bodyPr>
          <a:lstStyle/>
          <a:p>
            <a:pPr>
              <a:spcBef>
                <a:spcPct val="20000"/>
              </a:spcBef>
            </a:pPr>
            <a:r>
              <a:rPr kumimoji="1" lang="en-US" sz="1200" b="1">
                <a:cs typeface="Arial" pitchFamily="34" charset="0"/>
              </a:rPr>
              <a:t>(N=432)</a:t>
            </a:r>
          </a:p>
        </p:txBody>
      </p:sp>
      <p:sp>
        <p:nvSpPr>
          <p:cNvPr id="91172" name="Text Box 36"/>
          <p:cNvSpPr txBox="1">
            <a:spLocks noChangeArrowheads="1"/>
          </p:cNvSpPr>
          <p:nvPr/>
        </p:nvSpPr>
        <p:spPr bwMode="auto">
          <a:xfrm>
            <a:off x="647700" y="4586288"/>
            <a:ext cx="820738" cy="274637"/>
          </a:xfrm>
          <a:prstGeom prst="rect">
            <a:avLst/>
          </a:prstGeom>
          <a:noFill/>
          <a:ln w="19050">
            <a:noFill/>
            <a:miter lim="800000"/>
            <a:headEnd/>
            <a:tailEnd/>
          </a:ln>
        </p:spPr>
        <p:txBody>
          <a:bodyPr wrap="none">
            <a:spAutoFit/>
          </a:bodyPr>
          <a:lstStyle/>
          <a:p>
            <a:pPr>
              <a:spcBef>
                <a:spcPct val="20000"/>
              </a:spcBef>
            </a:pPr>
            <a:r>
              <a:rPr kumimoji="1" lang="en-US" sz="1200" b="1">
                <a:cs typeface="Arial" pitchFamily="34" charset="0"/>
              </a:rPr>
              <a:t>(N=6262)</a:t>
            </a:r>
          </a:p>
        </p:txBody>
      </p:sp>
      <p:sp>
        <p:nvSpPr>
          <p:cNvPr id="91173" name="Text Box 37"/>
          <p:cNvSpPr txBox="1">
            <a:spLocks noChangeArrowheads="1"/>
          </p:cNvSpPr>
          <p:nvPr/>
        </p:nvSpPr>
        <p:spPr bwMode="auto">
          <a:xfrm>
            <a:off x="654050" y="5173663"/>
            <a:ext cx="820738" cy="274637"/>
          </a:xfrm>
          <a:prstGeom prst="rect">
            <a:avLst/>
          </a:prstGeom>
          <a:noFill/>
          <a:ln w="19050">
            <a:noFill/>
            <a:miter lim="800000"/>
            <a:headEnd/>
            <a:tailEnd/>
          </a:ln>
        </p:spPr>
        <p:txBody>
          <a:bodyPr wrap="none">
            <a:spAutoFit/>
          </a:bodyPr>
          <a:lstStyle/>
          <a:p>
            <a:pPr>
              <a:spcBef>
                <a:spcPct val="20000"/>
              </a:spcBef>
            </a:pPr>
            <a:r>
              <a:rPr kumimoji="1" lang="en-US" sz="1200" b="1">
                <a:cs typeface="Arial" pitchFamily="34" charset="0"/>
              </a:rPr>
              <a:t>(N=1146)</a:t>
            </a:r>
          </a:p>
        </p:txBody>
      </p:sp>
      <p:sp>
        <p:nvSpPr>
          <p:cNvPr id="91174" name="Text Box 38"/>
          <p:cNvSpPr txBox="1">
            <a:spLocks noChangeArrowheads="1"/>
          </p:cNvSpPr>
          <p:nvPr/>
        </p:nvSpPr>
        <p:spPr bwMode="auto">
          <a:xfrm>
            <a:off x="635000" y="5749925"/>
            <a:ext cx="1035050" cy="274638"/>
          </a:xfrm>
          <a:prstGeom prst="rect">
            <a:avLst/>
          </a:prstGeom>
          <a:noFill/>
          <a:ln w="19050">
            <a:noFill/>
            <a:miter lim="800000"/>
            <a:headEnd/>
            <a:tailEnd/>
          </a:ln>
        </p:spPr>
        <p:txBody>
          <a:bodyPr>
            <a:spAutoFit/>
          </a:bodyPr>
          <a:lstStyle/>
          <a:p>
            <a:pPr>
              <a:spcBef>
                <a:spcPct val="50000"/>
              </a:spcBef>
            </a:pPr>
            <a:r>
              <a:rPr kumimoji="1" lang="en-US" sz="1200" b="1">
                <a:cs typeface="Arial" pitchFamily="34" charset="0"/>
              </a:rPr>
              <a:t>(N=540)</a:t>
            </a:r>
          </a:p>
        </p:txBody>
      </p:sp>
      <p:sp>
        <p:nvSpPr>
          <p:cNvPr id="91175" name="Rectangle 39"/>
          <p:cNvSpPr>
            <a:spLocks noChangeArrowheads="1"/>
          </p:cNvSpPr>
          <p:nvPr/>
        </p:nvSpPr>
        <p:spPr bwMode="auto">
          <a:xfrm>
            <a:off x="611188" y="6118225"/>
            <a:ext cx="3794125" cy="304800"/>
          </a:xfrm>
          <a:prstGeom prst="rect">
            <a:avLst/>
          </a:prstGeom>
          <a:noFill/>
          <a:ln w="9525">
            <a:noFill/>
            <a:miter lim="800000"/>
            <a:headEnd/>
            <a:tailEnd/>
          </a:ln>
        </p:spPr>
        <p:txBody>
          <a:bodyPr wrap="none">
            <a:spAutoFit/>
          </a:bodyPr>
          <a:lstStyle/>
          <a:p>
            <a:r>
              <a:rPr lang="en-US" sz="1400" b="1">
                <a:solidFill>
                  <a:srgbClr val="FFFFFF"/>
                </a:solidFill>
                <a:cs typeface="Arial" pitchFamily="34" charset="0"/>
              </a:rPr>
              <a:t>*</a:t>
            </a:r>
            <a:r>
              <a:rPr lang="tr-TR" sz="1400" b="1">
                <a:cs typeface="Arial" pitchFamily="34" charset="0"/>
              </a:rPr>
              <a:t>çalışma ilacına ek olarak</a:t>
            </a:r>
            <a:r>
              <a:rPr lang="en-US" sz="1400" b="1">
                <a:cs typeface="Arial" pitchFamily="34" charset="0"/>
              </a:rPr>
              <a:t>. </a:t>
            </a:r>
            <a:r>
              <a:rPr lang="tr-TR" sz="1400" b="1">
                <a:cs typeface="Arial" pitchFamily="34" charset="0"/>
              </a:rPr>
              <a:t>KB</a:t>
            </a:r>
            <a:r>
              <a:rPr lang="en-US" sz="1400" b="1">
                <a:cs typeface="Arial" pitchFamily="34" charset="0"/>
              </a:rPr>
              <a:t>=</a:t>
            </a:r>
            <a:r>
              <a:rPr lang="tr-TR" sz="1400" b="1">
                <a:cs typeface="Arial" pitchFamily="34" charset="0"/>
              </a:rPr>
              <a:t>kan basıncı</a:t>
            </a:r>
            <a:r>
              <a:rPr lang="en-US" sz="1400" b="1">
                <a:cs typeface="Arial" pitchFamily="34" charset="0"/>
              </a:rPr>
              <a:t>.</a:t>
            </a:r>
            <a:endParaRPr lang="en-GB" sz="1400" b="1">
              <a:cs typeface="Arial"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p:cNvPicPr>
            <a:picLocks noChangeAspect="1" noChangeArrowheads="1"/>
          </p:cNvPicPr>
          <p:nvPr/>
        </p:nvPicPr>
        <p:blipFill>
          <a:blip r:embed="rId3" cstate="print"/>
          <a:srcRect/>
          <a:stretch>
            <a:fillRect/>
          </a:stretch>
        </p:blipFill>
        <p:spPr bwMode="auto">
          <a:xfrm>
            <a:off x="1187624" y="1772816"/>
            <a:ext cx="6515100" cy="4505325"/>
          </a:xfrm>
          <a:prstGeom prst="rect">
            <a:avLst/>
          </a:prstGeom>
          <a:noFill/>
          <a:ln w="9525">
            <a:noFill/>
            <a:miter lim="800000"/>
            <a:headEnd/>
            <a:tailEnd/>
          </a:ln>
        </p:spPr>
      </p:pic>
      <p:sp>
        <p:nvSpPr>
          <p:cNvPr id="4" name="Rectangle 5"/>
          <p:cNvSpPr txBox="1">
            <a:spLocks noChangeArrowheads="1"/>
          </p:cNvSpPr>
          <p:nvPr/>
        </p:nvSpPr>
        <p:spPr>
          <a:xfrm>
            <a:off x="395536" y="476672"/>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0" i="0" u="none" strike="noStrike" kern="0" cap="none" spc="0" normalizeH="0" baseline="0" noProof="0" dirty="0" smtClean="0">
                <a:ln>
                  <a:noFill/>
                </a:ln>
                <a:solidFill>
                  <a:srgbClr val="990000"/>
                </a:solidFill>
                <a:effectLst/>
                <a:uLnTx/>
                <a:uFillTx/>
                <a:latin typeface="+mj-lt"/>
                <a:ea typeface="+mj-ea"/>
                <a:cs typeface="+mj-cs"/>
              </a:rPr>
              <a:t>Kalsiyum Kanal </a:t>
            </a:r>
            <a:r>
              <a:rPr kumimoji="0" lang="tr-TR" sz="4000" b="0" i="0" u="none" strike="noStrike" kern="0" cap="none" spc="0" normalizeH="0" baseline="0" noProof="0" dirty="0" err="1" smtClean="0">
                <a:ln>
                  <a:noFill/>
                </a:ln>
                <a:solidFill>
                  <a:srgbClr val="990000"/>
                </a:solidFill>
                <a:effectLst/>
                <a:uLnTx/>
                <a:uFillTx/>
                <a:latin typeface="+mj-lt"/>
                <a:ea typeface="+mj-ea"/>
                <a:cs typeface="+mj-cs"/>
              </a:rPr>
              <a:t>Blokerleri</a:t>
            </a:r>
            <a:endParaRPr kumimoji="0" lang="tr-TR" sz="4000" b="0" i="0" u="none" strike="noStrike" kern="0" cap="none" spc="0" normalizeH="0" baseline="0" noProof="0" dirty="0" smtClean="0">
              <a:ln>
                <a:noFill/>
              </a:ln>
              <a:solidFill>
                <a:srgbClr val="990000"/>
              </a:solidFill>
              <a:effectLst/>
              <a:uLnTx/>
              <a:uFillTx/>
              <a:latin typeface="+mj-lt"/>
              <a:ea typeface="+mj-ea"/>
              <a:cs typeface="+mj-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a:xfrm>
            <a:off x="400050" y="369888"/>
            <a:ext cx="8362950" cy="858837"/>
          </a:xfrm>
          <a:prstGeom prst="roundRect">
            <a:avLst>
              <a:gd name="adj" fmla="val 16667"/>
            </a:avLst>
          </a:prstGeom>
          <a:noFill/>
        </p:spPr>
        <p:txBody>
          <a:bodyPr lIns="92075" tIns="46038" rIns="92075" bIns="46038"/>
          <a:lstStyle/>
          <a:p>
            <a:pPr>
              <a:lnSpc>
                <a:spcPct val="110000"/>
              </a:lnSpc>
            </a:pPr>
            <a:r>
              <a:rPr lang="tr-TR" sz="2600" smtClean="0">
                <a:solidFill>
                  <a:srgbClr val="990000"/>
                </a:solidFill>
              </a:rPr>
              <a:t>KB’yi düşürücü ilaçların kombine edilmesi için </a:t>
            </a:r>
            <a:br>
              <a:rPr lang="tr-TR" sz="2600" smtClean="0">
                <a:solidFill>
                  <a:srgbClr val="990000"/>
                </a:solidFill>
              </a:rPr>
            </a:br>
            <a:r>
              <a:rPr lang="tr-TR" sz="2600" smtClean="0">
                <a:solidFill>
                  <a:srgbClr val="990000"/>
                </a:solidFill>
              </a:rPr>
              <a:t>ESH-ESC önerileri</a:t>
            </a:r>
            <a:endParaRPr lang="en-US" sz="2600" smtClean="0">
              <a:solidFill>
                <a:srgbClr val="990000"/>
              </a:solidFill>
            </a:endParaRPr>
          </a:p>
        </p:txBody>
      </p:sp>
      <p:sp>
        <p:nvSpPr>
          <p:cNvPr id="92163" name="Line 3"/>
          <p:cNvSpPr>
            <a:spLocks noChangeShapeType="1"/>
          </p:cNvSpPr>
          <p:nvPr/>
        </p:nvSpPr>
        <p:spPr bwMode="auto">
          <a:xfrm>
            <a:off x="5715000" y="6330950"/>
            <a:ext cx="304800" cy="0"/>
          </a:xfrm>
          <a:prstGeom prst="line">
            <a:avLst/>
          </a:prstGeom>
          <a:noFill/>
          <a:ln w="38100">
            <a:solidFill>
              <a:srgbClr val="626464"/>
            </a:solidFill>
            <a:prstDash val="sysDot"/>
            <a:round/>
            <a:headEnd/>
            <a:tailEnd/>
          </a:ln>
        </p:spPr>
        <p:txBody>
          <a:bodyPr wrap="none" anchor="ctr"/>
          <a:lstStyle/>
          <a:p>
            <a:endParaRPr lang="tr-TR"/>
          </a:p>
        </p:txBody>
      </p:sp>
      <p:sp>
        <p:nvSpPr>
          <p:cNvPr id="92164" name="Line 4"/>
          <p:cNvSpPr>
            <a:spLocks noChangeShapeType="1"/>
          </p:cNvSpPr>
          <p:nvPr/>
        </p:nvSpPr>
        <p:spPr bwMode="auto">
          <a:xfrm>
            <a:off x="5715000" y="6088063"/>
            <a:ext cx="304800" cy="0"/>
          </a:xfrm>
          <a:prstGeom prst="line">
            <a:avLst/>
          </a:prstGeom>
          <a:noFill/>
          <a:ln w="38100">
            <a:solidFill>
              <a:srgbClr val="A7090C"/>
            </a:solidFill>
            <a:round/>
            <a:headEnd/>
            <a:tailEnd/>
          </a:ln>
        </p:spPr>
        <p:txBody>
          <a:bodyPr wrap="none" anchor="ctr"/>
          <a:lstStyle/>
          <a:p>
            <a:endParaRPr lang="tr-TR"/>
          </a:p>
        </p:txBody>
      </p:sp>
      <p:sp>
        <p:nvSpPr>
          <p:cNvPr id="92165" name="Text Box 5"/>
          <p:cNvSpPr txBox="1">
            <a:spLocks noChangeArrowheads="1"/>
          </p:cNvSpPr>
          <p:nvPr/>
        </p:nvSpPr>
        <p:spPr bwMode="auto">
          <a:xfrm>
            <a:off x="6019800" y="5991225"/>
            <a:ext cx="2832100" cy="639763"/>
          </a:xfrm>
          <a:prstGeom prst="rect">
            <a:avLst/>
          </a:prstGeom>
          <a:noFill/>
          <a:ln w="12700" algn="ctr">
            <a:noFill/>
            <a:miter lim="800000"/>
            <a:headEnd/>
            <a:tailEnd/>
          </a:ln>
        </p:spPr>
        <p:txBody>
          <a:bodyPr wrap="none">
            <a:spAutoFit/>
          </a:bodyPr>
          <a:lstStyle/>
          <a:p>
            <a:r>
              <a:rPr lang="tr-TR" sz="1200">
                <a:cs typeface="Arial" pitchFamily="34" charset="0"/>
              </a:rPr>
              <a:t>Tercih edilen kombinasyonlar</a:t>
            </a:r>
            <a:endParaRPr lang="en-GB" sz="1200">
              <a:cs typeface="Arial" pitchFamily="34" charset="0"/>
            </a:endParaRPr>
          </a:p>
          <a:p>
            <a:r>
              <a:rPr lang="tr-TR" sz="1200">
                <a:cs typeface="Arial" pitchFamily="34" charset="0"/>
              </a:rPr>
              <a:t>Daha az kullanılan/</a:t>
            </a:r>
            <a:br>
              <a:rPr lang="tr-TR" sz="1200">
                <a:cs typeface="Arial" pitchFamily="34" charset="0"/>
              </a:rPr>
            </a:br>
            <a:r>
              <a:rPr lang="tr-TR" sz="1200">
                <a:cs typeface="Arial" pitchFamily="34" charset="0"/>
              </a:rPr>
              <a:t>Gerektiğinde kullanılan kombinasyonlar</a:t>
            </a:r>
            <a:endParaRPr lang="en-GB" sz="1200">
              <a:cs typeface="Arial" pitchFamily="34" charset="0"/>
            </a:endParaRPr>
          </a:p>
        </p:txBody>
      </p:sp>
      <p:grpSp>
        <p:nvGrpSpPr>
          <p:cNvPr id="92166" name="Group 29"/>
          <p:cNvGrpSpPr>
            <a:grpSpLocks/>
          </p:cNvGrpSpPr>
          <p:nvPr/>
        </p:nvGrpSpPr>
        <p:grpSpPr bwMode="auto">
          <a:xfrm>
            <a:off x="1758950" y="1636713"/>
            <a:ext cx="6176963" cy="4251325"/>
            <a:chOff x="989" y="913"/>
            <a:chExt cx="4152" cy="2855"/>
          </a:xfrm>
        </p:grpSpPr>
        <p:sp>
          <p:nvSpPr>
            <p:cNvPr id="92169" name="Text Box 6"/>
            <p:cNvSpPr txBox="1">
              <a:spLocks noChangeArrowheads="1"/>
            </p:cNvSpPr>
            <p:nvPr/>
          </p:nvSpPr>
          <p:spPr bwMode="auto">
            <a:xfrm>
              <a:off x="2610" y="913"/>
              <a:ext cx="615" cy="164"/>
            </a:xfrm>
            <a:prstGeom prst="rect">
              <a:avLst/>
            </a:prstGeom>
            <a:noFill/>
            <a:ln w="9525">
              <a:noFill/>
              <a:miter lim="800000"/>
              <a:headEnd/>
              <a:tailEnd/>
            </a:ln>
          </p:spPr>
          <p:txBody>
            <a:bodyPr wrap="none" lIns="0" tIns="0" rIns="0" bIns="0" anchor="ctr">
              <a:spAutoFit/>
            </a:bodyPr>
            <a:lstStyle/>
            <a:p>
              <a:pPr algn="ctr"/>
              <a:r>
                <a:rPr lang="en-GB" sz="1600">
                  <a:cs typeface="Arial" pitchFamily="34" charset="0"/>
                </a:rPr>
                <a:t>Di</a:t>
              </a:r>
              <a:r>
                <a:rPr lang="tr-TR" sz="1600">
                  <a:cs typeface="Arial" pitchFamily="34" charset="0"/>
                </a:rPr>
                <a:t>üretikler</a:t>
              </a:r>
              <a:endParaRPr lang="en-GB" sz="1600">
                <a:cs typeface="Arial" pitchFamily="34" charset="0"/>
              </a:endParaRPr>
            </a:p>
          </p:txBody>
        </p:sp>
        <p:sp>
          <p:nvSpPr>
            <p:cNvPr id="92170" name="Text Box 7"/>
            <p:cNvSpPr txBox="1">
              <a:spLocks noChangeArrowheads="1"/>
            </p:cNvSpPr>
            <p:nvPr/>
          </p:nvSpPr>
          <p:spPr bwMode="auto">
            <a:xfrm>
              <a:off x="4005" y="1463"/>
              <a:ext cx="1092" cy="493"/>
            </a:xfrm>
            <a:prstGeom prst="rect">
              <a:avLst/>
            </a:prstGeom>
            <a:noFill/>
            <a:ln w="9525">
              <a:noFill/>
              <a:miter lim="800000"/>
              <a:headEnd/>
              <a:tailEnd/>
            </a:ln>
          </p:spPr>
          <p:txBody>
            <a:bodyPr wrap="none" lIns="0" tIns="0" rIns="0" bIns="0" anchor="ctr">
              <a:spAutoFit/>
            </a:bodyPr>
            <a:lstStyle/>
            <a:p>
              <a:r>
                <a:rPr lang="en-GB" sz="1600">
                  <a:cs typeface="Arial" pitchFamily="34" charset="0"/>
                </a:rPr>
                <a:t>An</a:t>
              </a:r>
              <a:r>
                <a:rPr lang="tr-TR" sz="1600">
                  <a:cs typeface="Arial" pitchFamily="34" charset="0"/>
                </a:rPr>
                <a:t>j</a:t>
              </a:r>
              <a:r>
                <a:rPr lang="en-GB" sz="1600">
                  <a:cs typeface="Arial" pitchFamily="34" charset="0"/>
                </a:rPr>
                <a:t>i</a:t>
              </a:r>
              <a:r>
                <a:rPr lang="tr-TR" sz="1600">
                  <a:cs typeface="Arial" pitchFamily="34" charset="0"/>
                </a:rPr>
                <a:t>y</a:t>
              </a:r>
              <a:r>
                <a:rPr lang="en-GB" sz="1600">
                  <a:cs typeface="Arial" pitchFamily="34" charset="0"/>
                </a:rPr>
                <a:t>otensin</a:t>
              </a:r>
              <a:br>
                <a:rPr lang="en-GB" sz="1600">
                  <a:cs typeface="Arial" pitchFamily="34" charset="0"/>
                </a:rPr>
              </a:br>
              <a:r>
                <a:rPr lang="en-GB" sz="1600">
                  <a:cs typeface="Arial" pitchFamily="34" charset="0"/>
                </a:rPr>
                <a:t>receptor bloker</a:t>
              </a:r>
              <a:r>
                <a:rPr lang="tr-TR" sz="1600">
                  <a:cs typeface="Arial" pitchFamily="34" charset="0"/>
                </a:rPr>
                <a:t>leri</a:t>
              </a:r>
              <a:r>
                <a:rPr lang="en-GB" sz="1600">
                  <a:cs typeface="Arial" pitchFamily="34" charset="0"/>
                </a:rPr>
                <a:t/>
              </a:r>
              <a:br>
                <a:rPr lang="en-GB" sz="1600">
                  <a:cs typeface="Arial" pitchFamily="34" charset="0"/>
                </a:rPr>
              </a:br>
              <a:r>
                <a:rPr lang="en-GB" sz="1600">
                  <a:cs typeface="Arial" pitchFamily="34" charset="0"/>
                </a:rPr>
                <a:t>(ARB</a:t>
              </a:r>
              <a:r>
                <a:rPr lang="tr-TR" sz="1600">
                  <a:cs typeface="Arial" pitchFamily="34" charset="0"/>
                </a:rPr>
                <a:t>’ler</a:t>
              </a:r>
              <a:r>
                <a:rPr lang="en-GB" sz="1600">
                  <a:cs typeface="Arial" pitchFamily="34" charset="0"/>
                </a:rPr>
                <a:t>)</a:t>
              </a:r>
            </a:p>
          </p:txBody>
        </p:sp>
        <p:sp>
          <p:nvSpPr>
            <p:cNvPr id="92171" name="Text Box 8"/>
            <p:cNvSpPr txBox="1">
              <a:spLocks noChangeArrowheads="1"/>
            </p:cNvSpPr>
            <p:nvPr/>
          </p:nvSpPr>
          <p:spPr bwMode="auto">
            <a:xfrm>
              <a:off x="4005" y="2741"/>
              <a:ext cx="1136" cy="329"/>
            </a:xfrm>
            <a:prstGeom prst="rect">
              <a:avLst/>
            </a:prstGeom>
            <a:noFill/>
            <a:ln w="9525">
              <a:noFill/>
              <a:miter lim="800000"/>
              <a:headEnd/>
              <a:tailEnd/>
            </a:ln>
          </p:spPr>
          <p:txBody>
            <a:bodyPr wrap="none" lIns="0" tIns="0" rIns="0" bIns="0" anchor="ctr">
              <a:spAutoFit/>
            </a:bodyPr>
            <a:lstStyle/>
            <a:p>
              <a:r>
                <a:rPr lang="tr-TR" sz="1600">
                  <a:cs typeface="Arial" pitchFamily="34" charset="0"/>
                </a:rPr>
                <a:t>Kalsiyum kanal </a:t>
              </a:r>
            </a:p>
            <a:p>
              <a:r>
                <a:rPr lang="tr-TR" sz="1600">
                  <a:cs typeface="Arial" pitchFamily="34" charset="0"/>
                </a:rPr>
                <a:t>blokerleri </a:t>
              </a:r>
              <a:r>
                <a:rPr lang="en-GB" sz="1600">
                  <a:cs typeface="Arial" pitchFamily="34" charset="0"/>
                </a:rPr>
                <a:t>(</a:t>
              </a:r>
              <a:r>
                <a:rPr lang="tr-TR" sz="1600">
                  <a:cs typeface="Arial" pitchFamily="34" charset="0"/>
                </a:rPr>
                <a:t>KKB’ler</a:t>
              </a:r>
              <a:r>
                <a:rPr lang="en-GB" sz="1600">
                  <a:cs typeface="Arial" pitchFamily="34" charset="0"/>
                </a:rPr>
                <a:t>)</a:t>
              </a:r>
            </a:p>
          </p:txBody>
        </p:sp>
        <p:sp>
          <p:nvSpPr>
            <p:cNvPr id="92172" name="Text Box 9"/>
            <p:cNvSpPr txBox="1">
              <a:spLocks noChangeArrowheads="1"/>
            </p:cNvSpPr>
            <p:nvPr/>
          </p:nvSpPr>
          <p:spPr bwMode="auto">
            <a:xfrm>
              <a:off x="2137" y="3440"/>
              <a:ext cx="1534" cy="328"/>
            </a:xfrm>
            <a:prstGeom prst="rect">
              <a:avLst/>
            </a:prstGeom>
            <a:noFill/>
            <a:ln w="9525">
              <a:noFill/>
              <a:miter lim="800000"/>
              <a:headEnd/>
              <a:tailEnd/>
            </a:ln>
          </p:spPr>
          <p:txBody>
            <a:bodyPr wrap="none" lIns="0" tIns="0" rIns="0" bIns="0" anchor="ctr">
              <a:spAutoFit/>
            </a:bodyPr>
            <a:lstStyle/>
            <a:p>
              <a:pPr algn="ctr"/>
              <a:r>
                <a:rPr lang="en-GB" sz="1600">
                  <a:cs typeface="Arial" pitchFamily="34" charset="0"/>
                </a:rPr>
                <a:t>An</a:t>
              </a:r>
              <a:r>
                <a:rPr lang="tr-TR" sz="1600">
                  <a:cs typeface="Arial" pitchFamily="34" charset="0"/>
                </a:rPr>
                <a:t>jiy</a:t>
              </a:r>
              <a:r>
                <a:rPr lang="en-GB" sz="1600">
                  <a:cs typeface="Arial" pitchFamily="34" charset="0"/>
                </a:rPr>
                <a:t>otensin-</a:t>
              </a:r>
              <a:r>
                <a:rPr lang="tr-TR" sz="1600">
                  <a:cs typeface="Arial" pitchFamily="34" charset="0"/>
                </a:rPr>
                <a:t>dönüştürücü</a:t>
              </a:r>
            </a:p>
            <a:p>
              <a:pPr algn="ctr"/>
              <a:r>
                <a:rPr lang="tr-TR" sz="1600">
                  <a:cs typeface="Arial" pitchFamily="34" charset="0"/>
                </a:rPr>
                <a:t>enzim (ACE) inhibitörleri</a:t>
              </a:r>
              <a:endParaRPr lang="en-GB" sz="1600">
                <a:cs typeface="Arial" pitchFamily="34" charset="0"/>
              </a:endParaRPr>
            </a:p>
          </p:txBody>
        </p:sp>
        <p:sp>
          <p:nvSpPr>
            <p:cNvPr id="92173" name="Text Box 10"/>
            <p:cNvSpPr txBox="1">
              <a:spLocks noChangeArrowheads="1"/>
            </p:cNvSpPr>
            <p:nvPr/>
          </p:nvSpPr>
          <p:spPr bwMode="auto">
            <a:xfrm>
              <a:off x="989" y="1520"/>
              <a:ext cx="828" cy="164"/>
            </a:xfrm>
            <a:prstGeom prst="rect">
              <a:avLst/>
            </a:prstGeom>
            <a:noFill/>
            <a:ln w="9525">
              <a:noFill/>
              <a:miter lim="800000"/>
              <a:headEnd/>
              <a:tailEnd/>
            </a:ln>
          </p:spPr>
          <p:txBody>
            <a:bodyPr wrap="none" lIns="0" tIns="0" rIns="0" bIns="0" anchor="ctr">
              <a:spAutoFit/>
            </a:bodyPr>
            <a:lstStyle/>
            <a:p>
              <a:pPr algn="r"/>
              <a:r>
                <a:rPr lang="en-US" sz="1600"/>
                <a:t>beta </a:t>
              </a:r>
              <a:r>
                <a:rPr lang="en-GB" sz="1600">
                  <a:cs typeface="Arial" pitchFamily="34" charset="0"/>
                </a:rPr>
                <a:t>bloker</a:t>
              </a:r>
              <a:r>
                <a:rPr lang="tr-TR" sz="1600">
                  <a:cs typeface="Arial" pitchFamily="34" charset="0"/>
                </a:rPr>
                <a:t>ler</a:t>
              </a:r>
              <a:endParaRPr lang="en-GB" sz="1600">
                <a:cs typeface="Arial" pitchFamily="34" charset="0"/>
              </a:endParaRPr>
            </a:p>
          </p:txBody>
        </p:sp>
        <p:sp>
          <p:nvSpPr>
            <p:cNvPr id="92174" name="Text Box 11"/>
            <p:cNvSpPr txBox="1">
              <a:spLocks noChangeArrowheads="1"/>
            </p:cNvSpPr>
            <p:nvPr/>
          </p:nvSpPr>
          <p:spPr bwMode="auto">
            <a:xfrm>
              <a:off x="1052" y="2823"/>
              <a:ext cx="765" cy="165"/>
            </a:xfrm>
            <a:prstGeom prst="rect">
              <a:avLst/>
            </a:prstGeom>
            <a:noFill/>
            <a:ln w="9525">
              <a:noFill/>
              <a:miter lim="800000"/>
              <a:headEnd/>
              <a:tailEnd/>
            </a:ln>
          </p:spPr>
          <p:txBody>
            <a:bodyPr wrap="none" lIns="0" tIns="0" rIns="0" bIns="0" anchor="ctr">
              <a:spAutoFit/>
            </a:bodyPr>
            <a:lstStyle/>
            <a:p>
              <a:pPr algn="r"/>
              <a:r>
                <a:rPr lang="tr-TR" sz="1600">
                  <a:latin typeface="Lucida Grande"/>
                  <a:cs typeface="Arial" pitchFamily="34" charset="0"/>
                </a:rPr>
                <a:t>Diğer ilaçlar </a:t>
              </a:r>
              <a:endParaRPr lang="en-GB" sz="1600">
                <a:cs typeface="Arial" pitchFamily="34" charset="0"/>
              </a:endParaRPr>
            </a:p>
          </p:txBody>
        </p:sp>
        <p:sp>
          <p:nvSpPr>
            <p:cNvPr id="92175" name="Line 12"/>
            <p:cNvSpPr>
              <a:spLocks noChangeShapeType="1"/>
            </p:cNvSpPr>
            <p:nvPr/>
          </p:nvSpPr>
          <p:spPr bwMode="auto">
            <a:xfrm flipV="1">
              <a:off x="1925" y="1105"/>
              <a:ext cx="982" cy="513"/>
            </a:xfrm>
            <a:prstGeom prst="line">
              <a:avLst/>
            </a:prstGeom>
            <a:noFill/>
            <a:ln w="38100">
              <a:solidFill>
                <a:srgbClr val="626464"/>
              </a:solidFill>
              <a:prstDash val="lgDash"/>
              <a:round/>
              <a:headEnd/>
              <a:tailEnd/>
            </a:ln>
          </p:spPr>
          <p:txBody>
            <a:bodyPr/>
            <a:lstStyle/>
            <a:p>
              <a:endParaRPr lang="tr-TR"/>
            </a:p>
          </p:txBody>
        </p:sp>
        <p:sp>
          <p:nvSpPr>
            <p:cNvPr id="92176" name="Line 13"/>
            <p:cNvSpPr>
              <a:spLocks noChangeShapeType="1"/>
            </p:cNvSpPr>
            <p:nvPr/>
          </p:nvSpPr>
          <p:spPr bwMode="auto">
            <a:xfrm>
              <a:off x="1925" y="1618"/>
              <a:ext cx="0" cy="1279"/>
            </a:xfrm>
            <a:prstGeom prst="line">
              <a:avLst/>
            </a:prstGeom>
            <a:noFill/>
            <a:ln w="38100">
              <a:solidFill>
                <a:srgbClr val="626464"/>
              </a:solidFill>
              <a:prstDash val="lgDash"/>
              <a:round/>
              <a:headEnd/>
              <a:tailEnd/>
            </a:ln>
          </p:spPr>
          <p:txBody>
            <a:bodyPr/>
            <a:lstStyle/>
            <a:p>
              <a:endParaRPr lang="tr-TR"/>
            </a:p>
          </p:txBody>
        </p:sp>
        <p:sp>
          <p:nvSpPr>
            <p:cNvPr id="92177" name="Line 14"/>
            <p:cNvSpPr>
              <a:spLocks noChangeShapeType="1"/>
            </p:cNvSpPr>
            <p:nvPr/>
          </p:nvSpPr>
          <p:spPr bwMode="auto">
            <a:xfrm flipH="1" flipV="1">
              <a:off x="1925" y="2897"/>
              <a:ext cx="982" cy="469"/>
            </a:xfrm>
            <a:prstGeom prst="line">
              <a:avLst/>
            </a:prstGeom>
            <a:noFill/>
            <a:ln w="38100">
              <a:solidFill>
                <a:srgbClr val="626464"/>
              </a:solidFill>
              <a:prstDash val="lgDash"/>
              <a:round/>
              <a:headEnd/>
              <a:tailEnd/>
            </a:ln>
          </p:spPr>
          <p:txBody>
            <a:bodyPr/>
            <a:lstStyle/>
            <a:p>
              <a:endParaRPr lang="tr-TR"/>
            </a:p>
          </p:txBody>
        </p:sp>
        <p:sp>
          <p:nvSpPr>
            <p:cNvPr id="92178" name="Line 15"/>
            <p:cNvSpPr>
              <a:spLocks noChangeShapeType="1"/>
            </p:cNvSpPr>
            <p:nvPr/>
          </p:nvSpPr>
          <p:spPr bwMode="auto">
            <a:xfrm flipH="1" flipV="1">
              <a:off x="2907" y="1105"/>
              <a:ext cx="981" cy="513"/>
            </a:xfrm>
            <a:prstGeom prst="line">
              <a:avLst/>
            </a:prstGeom>
            <a:noFill/>
            <a:ln w="38100">
              <a:solidFill>
                <a:srgbClr val="A7090C"/>
              </a:solidFill>
              <a:round/>
              <a:headEnd/>
              <a:tailEnd/>
            </a:ln>
          </p:spPr>
          <p:txBody>
            <a:bodyPr/>
            <a:lstStyle/>
            <a:p>
              <a:endParaRPr lang="tr-TR"/>
            </a:p>
          </p:txBody>
        </p:sp>
        <p:sp>
          <p:nvSpPr>
            <p:cNvPr id="92179" name="Line 16"/>
            <p:cNvSpPr>
              <a:spLocks noChangeShapeType="1"/>
            </p:cNvSpPr>
            <p:nvPr/>
          </p:nvSpPr>
          <p:spPr bwMode="auto">
            <a:xfrm>
              <a:off x="3888" y="1618"/>
              <a:ext cx="0" cy="1279"/>
            </a:xfrm>
            <a:prstGeom prst="line">
              <a:avLst/>
            </a:prstGeom>
            <a:noFill/>
            <a:ln w="38100">
              <a:solidFill>
                <a:srgbClr val="A7090C"/>
              </a:solidFill>
              <a:round/>
              <a:headEnd/>
              <a:tailEnd/>
            </a:ln>
          </p:spPr>
          <p:txBody>
            <a:bodyPr/>
            <a:lstStyle/>
            <a:p>
              <a:endParaRPr lang="tr-TR"/>
            </a:p>
          </p:txBody>
        </p:sp>
        <p:sp>
          <p:nvSpPr>
            <p:cNvPr id="92180" name="Line 17"/>
            <p:cNvSpPr>
              <a:spLocks noChangeShapeType="1"/>
            </p:cNvSpPr>
            <p:nvPr/>
          </p:nvSpPr>
          <p:spPr bwMode="auto">
            <a:xfrm flipV="1">
              <a:off x="2907" y="2897"/>
              <a:ext cx="981" cy="469"/>
            </a:xfrm>
            <a:prstGeom prst="line">
              <a:avLst/>
            </a:prstGeom>
            <a:noFill/>
            <a:ln w="38100">
              <a:solidFill>
                <a:srgbClr val="A7090C"/>
              </a:solidFill>
              <a:round/>
              <a:headEnd/>
              <a:tailEnd/>
            </a:ln>
          </p:spPr>
          <p:txBody>
            <a:bodyPr/>
            <a:lstStyle/>
            <a:p>
              <a:endParaRPr lang="tr-TR"/>
            </a:p>
          </p:txBody>
        </p:sp>
        <p:sp>
          <p:nvSpPr>
            <p:cNvPr id="92181" name="Line 18"/>
            <p:cNvSpPr>
              <a:spLocks noChangeShapeType="1"/>
            </p:cNvSpPr>
            <p:nvPr/>
          </p:nvSpPr>
          <p:spPr bwMode="auto">
            <a:xfrm>
              <a:off x="2907" y="1105"/>
              <a:ext cx="0" cy="2261"/>
            </a:xfrm>
            <a:prstGeom prst="line">
              <a:avLst/>
            </a:prstGeom>
            <a:noFill/>
            <a:ln w="38100">
              <a:solidFill>
                <a:srgbClr val="A7090C"/>
              </a:solidFill>
              <a:round/>
              <a:headEnd/>
              <a:tailEnd/>
            </a:ln>
          </p:spPr>
          <p:txBody>
            <a:bodyPr/>
            <a:lstStyle/>
            <a:p>
              <a:endParaRPr lang="tr-TR"/>
            </a:p>
          </p:txBody>
        </p:sp>
        <p:sp>
          <p:nvSpPr>
            <p:cNvPr id="92182" name="Line 19"/>
            <p:cNvSpPr>
              <a:spLocks noChangeShapeType="1"/>
            </p:cNvSpPr>
            <p:nvPr/>
          </p:nvSpPr>
          <p:spPr bwMode="auto">
            <a:xfrm>
              <a:off x="2907" y="1105"/>
              <a:ext cx="981" cy="1792"/>
            </a:xfrm>
            <a:prstGeom prst="line">
              <a:avLst/>
            </a:prstGeom>
            <a:noFill/>
            <a:ln w="38100">
              <a:solidFill>
                <a:srgbClr val="A7090C"/>
              </a:solidFill>
              <a:round/>
              <a:headEnd/>
              <a:tailEnd/>
            </a:ln>
          </p:spPr>
          <p:txBody>
            <a:bodyPr/>
            <a:lstStyle/>
            <a:p>
              <a:endParaRPr lang="tr-TR"/>
            </a:p>
          </p:txBody>
        </p:sp>
        <p:sp>
          <p:nvSpPr>
            <p:cNvPr id="86039" name="Line 20"/>
            <p:cNvSpPr>
              <a:spLocks noChangeShapeType="1"/>
            </p:cNvSpPr>
            <p:nvPr/>
          </p:nvSpPr>
          <p:spPr bwMode="auto">
            <a:xfrm>
              <a:off x="1925" y="1618"/>
              <a:ext cx="1963" cy="1279"/>
            </a:xfrm>
            <a:prstGeom prst="line">
              <a:avLst/>
            </a:prstGeom>
            <a:noFill/>
            <a:ln w="38100">
              <a:solidFill>
                <a:schemeClr val="bg2">
                  <a:lumMod val="75000"/>
                </a:schemeClr>
              </a:solidFill>
              <a:prstDash val="dashDot"/>
              <a:round/>
              <a:headEnd/>
              <a:tailEnd/>
            </a:ln>
          </p:spPr>
          <p:txBody>
            <a:bodyPr/>
            <a:lstStyle/>
            <a:p>
              <a:pPr>
                <a:defRPr/>
              </a:pPr>
              <a:endParaRPr lang="tr-TR"/>
            </a:p>
          </p:txBody>
        </p:sp>
        <p:sp>
          <p:nvSpPr>
            <p:cNvPr id="92184" name="Line 21"/>
            <p:cNvSpPr>
              <a:spLocks noChangeShapeType="1"/>
            </p:cNvSpPr>
            <p:nvPr/>
          </p:nvSpPr>
          <p:spPr bwMode="auto">
            <a:xfrm>
              <a:off x="1925" y="2897"/>
              <a:ext cx="1963" cy="0"/>
            </a:xfrm>
            <a:prstGeom prst="line">
              <a:avLst/>
            </a:prstGeom>
            <a:noFill/>
            <a:ln w="38100">
              <a:solidFill>
                <a:srgbClr val="626464"/>
              </a:solidFill>
              <a:prstDash val="lgDash"/>
              <a:round/>
              <a:headEnd/>
              <a:tailEnd/>
            </a:ln>
          </p:spPr>
          <p:txBody>
            <a:bodyPr/>
            <a:lstStyle/>
            <a:p>
              <a:endParaRPr lang="tr-TR"/>
            </a:p>
          </p:txBody>
        </p:sp>
        <p:sp>
          <p:nvSpPr>
            <p:cNvPr id="92185" name="Line 22"/>
            <p:cNvSpPr>
              <a:spLocks noChangeShapeType="1"/>
            </p:cNvSpPr>
            <p:nvPr/>
          </p:nvSpPr>
          <p:spPr bwMode="auto">
            <a:xfrm flipV="1">
              <a:off x="2907" y="1618"/>
              <a:ext cx="981" cy="1748"/>
            </a:xfrm>
            <a:prstGeom prst="line">
              <a:avLst/>
            </a:prstGeom>
            <a:noFill/>
            <a:ln w="38100">
              <a:solidFill>
                <a:srgbClr val="626464"/>
              </a:solidFill>
              <a:prstDash val="lgDash"/>
              <a:round/>
              <a:headEnd/>
              <a:tailEnd/>
            </a:ln>
          </p:spPr>
          <p:txBody>
            <a:bodyPr/>
            <a:lstStyle/>
            <a:p>
              <a:endParaRPr lang="tr-TR"/>
            </a:p>
          </p:txBody>
        </p:sp>
        <p:sp>
          <p:nvSpPr>
            <p:cNvPr id="92186" name="Line 23"/>
            <p:cNvSpPr>
              <a:spLocks noChangeShapeType="1"/>
            </p:cNvSpPr>
            <p:nvPr/>
          </p:nvSpPr>
          <p:spPr bwMode="auto">
            <a:xfrm flipH="1" flipV="1">
              <a:off x="1925" y="1618"/>
              <a:ext cx="982" cy="1748"/>
            </a:xfrm>
            <a:prstGeom prst="line">
              <a:avLst/>
            </a:prstGeom>
            <a:noFill/>
            <a:ln w="38100">
              <a:solidFill>
                <a:srgbClr val="626464"/>
              </a:solidFill>
              <a:prstDash val="lgDash"/>
              <a:round/>
              <a:headEnd/>
              <a:tailEnd/>
            </a:ln>
          </p:spPr>
          <p:txBody>
            <a:bodyPr/>
            <a:lstStyle/>
            <a:p>
              <a:endParaRPr lang="tr-TR"/>
            </a:p>
          </p:txBody>
        </p:sp>
        <p:sp>
          <p:nvSpPr>
            <p:cNvPr id="92187" name="Line 24"/>
            <p:cNvSpPr>
              <a:spLocks noChangeShapeType="1"/>
            </p:cNvSpPr>
            <p:nvPr/>
          </p:nvSpPr>
          <p:spPr bwMode="auto">
            <a:xfrm>
              <a:off x="1925" y="1618"/>
              <a:ext cx="1963" cy="0"/>
            </a:xfrm>
            <a:prstGeom prst="line">
              <a:avLst/>
            </a:prstGeom>
            <a:noFill/>
            <a:ln w="38100">
              <a:solidFill>
                <a:srgbClr val="626464"/>
              </a:solidFill>
              <a:prstDash val="lgDash"/>
              <a:round/>
              <a:headEnd/>
              <a:tailEnd/>
            </a:ln>
          </p:spPr>
          <p:txBody>
            <a:bodyPr/>
            <a:lstStyle/>
            <a:p>
              <a:endParaRPr lang="tr-TR"/>
            </a:p>
          </p:txBody>
        </p:sp>
        <p:sp>
          <p:nvSpPr>
            <p:cNvPr id="92188" name="Line 25"/>
            <p:cNvSpPr>
              <a:spLocks noChangeShapeType="1"/>
            </p:cNvSpPr>
            <p:nvPr/>
          </p:nvSpPr>
          <p:spPr bwMode="auto">
            <a:xfrm flipV="1">
              <a:off x="1925" y="1618"/>
              <a:ext cx="1963" cy="1279"/>
            </a:xfrm>
            <a:prstGeom prst="line">
              <a:avLst/>
            </a:prstGeom>
            <a:noFill/>
            <a:ln w="38100">
              <a:solidFill>
                <a:srgbClr val="626464"/>
              </a:solidFill>
              <a:prstDash val="lgDash"/>
              <a:round/>
              <a:headEnd/>
              <a:tailEnd/>
            </a:ln>
          </p:spPr>
          <p:txBody>
            <a:bodyPr/>
            <a:lstStyle/>
            <a:p>
              <a:endParaRPr lang="tr-TR"/>
            </a:p>
          </p:txBody>
        </p:sp>
        <p:sp>
          <p:nvSpPr>
            <p:cNvPr id="92189" name="Line 26"/>
            <p:cNvSpPr>
              <a:spLocks noChangeShapeType="1"/>
            </p:cNvSpPr>
            <p:nvPr/>
          </p:nvSpPr>
          <p:spPr bwMode="auto">
            <a:xfrm flipV="1">
              <a:off x="1925" y="1105"/>
              <a:ext cx="982" cy="1792"/>
            </a:xfrm>
            <a:prstGeom prst="line">
              <a:avLst/>
            </a:prstGeom>
            <a:noFill/>
            <a:ln w="38100">
              <a:solidFill>
                <a:srgbClr val="626464"/>
              </a:solidFill>
              <a:prstDash val="lgDash"/>
              <a:round/>
              <a:headEnd/>
              <a:tailEnd/>
            </a:ln>
          </p:spPr>
          <p:txBody>
            <a:bodyPr/>
            <a:lstStyle/>
            <a:p>
              <a:endParaRPr lang="tr-TR"/>
            </a:p>
          </p:txBody>
        </p:sp>
      </p:grpSp>
      <p:pic>
        <p:nvPicPr>
          <p:cNvPr id="92168" name="Picture 5"/>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a:xfrm>
            <a:off x="899592" y="369888"/>
            <a:ext cx="7863408" cy="858837"/>
          </a:xfrm>
          <a:prstGeom prst="roundRect">
            <a:avLst>
              <a:gd name="adj" fmla="val 16667"/>
            </a:avLst>
          </a:prstGeom>
          <a:noFill/>
        </p:spPr>
        <p:txBody>
          <a:bodyPr lIns="92075" tIns="46038" rIns="92075" bIns="46038"/>
          <a:lstStyle/>
          <a:p>
            <a:pPr>
              <a:lnSpc>
                <a:spcPct val="110000"/>
              </a:lnSpc>
            </a:pPr>
            <a:r>
              <a:rPr lang="tr-TR" sz="3200" dirty="0" smtClean="0">
                <a:solidFill>
                  <a:srgbClr val="990000"/>
                </a:solidFill>
                <a:latin typeface="Calibri" pitchFamily="34" charset="0"/>
              </a:rPr>
              <a:t>İlaçların kombine edilmesi için  öneriler</a:t>
            </a:r>
            <a:endParaRPr lang="en-US" sz="3200" dirty="0" smtClean="0">
              <a:solidFill>
                <a:srgbClr val="990000"/>
              </a:solidFill>
              <a:latin typeface="Calibri" pitchFamily="34" charset="0"/>
            </a:endParaRPr>
          </a:p>
        </p:txBody>
      </p:sp>
      <p:pic>
        <p:nvPicPr>
          <p:cNvPr id="92168" name="Picture 5"/>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
        <p:nvSpPr>
          <p:cNvPr id="29" name="2 İçerik Yer Tutucusu"/>
          <p:cNvSpPr txBox="1">
            <a:spLocks/>
          </p:cNvSpPr>
          <p:nvPr/>
        </p:nvSpPr>
        <p:spPr>
          <a:xfrm>
            <a:off x="1475656" y="1412776"/>
            <a:ext cx="6408712" cy="4752528"/>
          </a:xfrm>
          <a:prstGeom prst="rect">
            <a:avLst/>
          </a:prstGeom>
          <a:solidFill>
            <a:schemeClr val="bg1">
              <a:lumMod val="85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1" i="0" u="none" strike="noStrike" kern="1200" cap="none" spc="0" normalizeH="0" baseline="0" noProof="0" dirty="0" smtClean="0">
                <a:ln>
                  <a:noFill/>
                </a:ln>
                <a:effectLst/>
                <a:uLnTx/>
                <a:uFillTx/>
                <a:latin typeface="Calibri" pitchFamily="34" charset="0"/>
              </a:rPr>
              <a:t>Tercih edilen kombinasyonlar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–RAS inhibitörü + HKTZ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–RAS inhibitörü + KKB</a:t>
            </a:r>
            <a:endParaRPr kumimoji="0" lang="tr-TR" sz="2000" i="0" u="sng" strike="noStrike" kern="1200" cap="none" spc="0" normalizeH="0" baseline="0" noProof="0" dirty="0" smtClean="0">
              <a:ln>
                <a:noFill/>
              </a:ln>
              <a:effectLst/>
              <a:uLnTx/>
              <a:uFillTx/>
              <a:latin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1" i="0" u="none" strike="noStrike" kern="1200" cap="none" spc="0" normalizeH="0" baseline="0" noProof="0" dirty="0" smtClean="0">
                <a:ln>
                  <a:noFill/>
                </a:ln>
                <a:effectLst/>
                <a:uLnTx/>
                <a:uFillTx/>
                <a:latin typeface="Calibri" pitchFamily="34" charset="0"/>
              </a:rPr>
              <a:t>Kabul edilebilir olanlar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–BB/HKTZ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–KKB(</a:t>
            </a:r>
            <a:r>
              <a:rPr kumimoji="0" lang="tr-TR" sz="2000" i="0" u="none" strike="noStrike" kern="1200" cap="none" spc="0" normalizeH="0" baseline="0" noProof="0" dirty="0" err="1" smtClean="0">
                <a:ln>
                  <a:noFill/>
                </a:ln>
                <a:effectLst/>
                <a:uLnTx/>
                <a:uFillTx/>
                <a:latin typeface="Calibri" pitchFamily="34" charset="0"/>
              </a:rPr>
              <a:t>dihidropiridin</a:t>
            </a:r>
            <a:r>
              <a:rPr kumimoji="0" lang="tr-TR" sz="2000" i="0" u="none" strike="noStrike" kern="1200" cap="none" spc="0" normalizeH="0" baseline="0" noProof="0" dirty="0" smtClean="0">
                <a:ln>
                  <a:noFill/>
                </a:ln>
                <a:effectLst/>
                <a:uLnTx/>
                <a:uFillTx/>
                <a:latin typeface="Calibri" pitchFamily="34" charset="0"/>
              </a:rPr>
              <a:t>)/BB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–KKB/HKTZ</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–HKTZ/K tutucu </a:t>
            </a:r>
            <a:r>
              <a:rPr kumimoji="0" lang="tr-TR" sz="2000" i="0" u="none" strike="noStrike" kern="1200" cap="none" spc="0" normalizeH="0" baseline="0" noProof="0" dirty="0" err="1" smtClean="0">
                <a:ln>
                  <a:noFill/>
                </a:ln>
                <a:effectLst/>
                <a:uLnTx/>
                <a:uFillTx/>
                <a:latin typeface="Calibri" pitchFamily="34" charset="0"/>
              </a:rPr>
              <a:t>Diüretik</a:t>
            </a:r>
            <a:endParaRPr kumimoji="0" lang="tr-TR" sz="2000" i="0" u="none" strike="noStrike" kern="1200" cap="none" spc="0" normalizeH="0" baseline="0" noProof="0" dirty="0" smtClean="0">
              <a:ln>
                <a:noFill/>
              </a:ln>
              <a:effectLst/>
              <a:uLnTx/>
              <a:uFillTx/>
              <a:latin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1" i="0" u="none" strike="noStrike" kern="1200" cap="none" spc="0" normalizeH="0" baseline="0" noProof="0" dirty="0" smtClean="0">
                <a:ln>
                  <a:noFill/>
                </a:ln>
                <a:effectLst/>
                <a:uLnTx/>
                <a:uFillTx/>
                <a:latin typeface="Calibri" pitchFamily="34" charset="0"/>
              </a:rPr>
              <a:t>Az etkin olanlar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–ACEİ/ARB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–ACEİ/BB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–ARB/BB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000" i="0" u="none" strike="noStrike" kern="1200" cap="none" spc="0" normalizeH="0" baseline="0" noProof="0" dirty="0" smtClean="0">
                <a:ln>
                  <a:noFill/>
                </a:ln>
                <a:effectLst/>
                <a:uLnTx/>
                <a:uFillTx/>
                <a:latin typeface="Calibri" pitchFamily="34" charset="0"/>
              </a:rPr>
              <a:t>	–Santral etkili ajan/BB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linds(horizontal)">
                                      <p:cBhvr>
                                        <p:cTn id="7" dur="500"/>
                                        <p:tgtEl>
                                          <p:spTgt spid="2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blinds(horizontal)">
                                      <p:cBhvr>
                                        <p:cTn id="10" dur="500"/>
                                        <p:tgtEl>
                                          <p:spTgt spid="2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Effect transition="in" filter="blinds(horizontal)">
                                      <p:cBhvr>
                                        <p:cTn id="13" dur="500"/>
                                        <p:tgtEl>
                                          <p:spTgt spid="2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9">
                                            <p:txEl>
                                              <p:pRg st="3" end="3"/>
                                            </p:txEl>
                                          </p:spTgt>
                                        </p:tgtEl>
                                        <p:attrNameLst>
                                          <p:attrName>style.visibility</p:attrName>
                                        </p:attrNameLst>
                                      </p:cBhvr>
                                      <p:to>
                                        <p:strVal val="visible"/>
                                      </p:to>
                                    </p:set>
                                    <p:animEffect transition="in" filter="blinds(horizontal)">
                                      <p:cBhvr>
                                        <p:cTn id="18" dur="500"/>
                                        <p:tgtEl>
                                          <p:spTgt spid="29">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9">
                                            <p:txEl>
                                              <p:pRg st="4" end="4"/>
                                            </p:txEl>
                                          </p:spTgt>
                                        </p:tgtEl>
                                        <p:attrNameLst>
                                          <p:attrName>style.visibility</p:attrName>
                                        </p:attrNameLst>
                                      </p:cBhvr>
                                      <p:to>
                                        <p:strVal val="visible"/>
                                      </p:to>
                                    </p:set>
                                    <p:animEffect transition="in" filter="blinds(horizontal)">
                                      <p:cBhvr>
                                        <p:cTn id="21" dur="500"/>
                                        <p:tgtEl>
                                          <p:spTgt spid="29">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9">
                                            <p:txEl>
                                              <p:pRg st="5" end="5"/>
                                            </p:txEl>
                                          </p:spTgt>
                                        </p:tgtEl>
                                        <p:attrNameLst>
                                          <p:attrName>style.visibility</p:attrName>
                                        </p:attrNameLst>
                                      </p:cBhvr>
                                      <p:to>
                                        <p:strVal val="visible"/>
                                      </p:to>
                                    </p:set>
                                    <p:animEffect transition="in" filter="blinds(horizontal)">
                                      <p:cBhvr>
                                        <p:cTn id="24" dur="500"/>
                                        <p:tgtEl>
                                          <p:spTgt spid="29">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9">
                                            <p:txEl>
                                              <p:pRg st="6" end="6"/>
                                            </p:txEl>
                                          </p:spTgt>
                                        </p:tgtEl>
                                        <p:attrNameLst>
                                          <p:attrName>style.visibility</p:attrName>
                                        </p:attrNameLst>
                                      </p:cBhvr>
                                      <p:to>
                                        <p:strVal val="visible"/>
                                      </p:to>
                                    </p:set>
                                    <p:animEffect transition="in" filter="blinds(horizontal)">
                                      <p:cBhvr>
                                        <p:cTn id="27" dur="500"/>
                                        <p:tgtEl>
                                          <p:spTgt spid="29">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9">
                                            <p:txEl>
                                              <p:pRg st="7" end="7"/>
                                            </p:txEl>
                                          </p:spTgt>
                                        </p:tgtEl>
                                        <p:attrNameLst>
                                          <p:attrName>style.visibility</p:attrName>
                                        </p:attrNameLst>
                                      </p:cBhvr>
                                      <p:to>
                                        <p:strVal val="visible"/>
                                      </p:to>
                                    </p:set>
                                    <p:animEffect transition="in" filter="blinds(horizontal)">
                                      <p:cBhvr>
                                        <p:cTn id="30" dur="500"/>
                                        <p:tgtEl>
                                          <p:spTgt spid="2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9">
                                            <p:txEl>
                                              <p:pRg st="8" end="8"/>
                                            </p:txEl>
                                          </p:spTgt>
                                        </p:tgtEl>
                                        <p:attrNameLst>
                                          <p:attrName>style.visibility</p:attrName>
                                        </p:attrNameLst>
                                      </p:cBhvr>
                                      <p:to>
                                        <p:strVal val="visible"/>
                                      </p:to>
                                    </p:set>
                                    <p:animEffect transition="in" filter="blinds(horizontal)">
                                      <p:cBhvr>
                                        <p:cTn id="35" dur="500"/>
                                        <p:tgtEl>
                                          <p:spTgt spid="29">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29">
                                            <p:txEl>
                                              <p:pRg st="9" end="9"/>
                                            </p:txEl>
                                          </p:spTgt>
                                        </p:tgtEl>
                                        <p:attrNameLst>
                                          <p:attrName>style.visibility</p:attrName>
                                        </p:attrNameLst>
                                      </p:cBhvr>
                                      <p:to>
                                        <p:strVal val="visible"/>
                                      </p:to>
                                    </p:set>
                                    <p:animEffect transition="in" filter="blinds(horizontal)">
                                      <p:cBhvr>
                                        <p:cTn id="38" dur="500"/>
                                        <p:tgtEl>
                                          <p:spTgt spid="29">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29">
                                            <p:txEl>
                                              <p:pRg st="10" end="10"/>
                                            </p:txEl>
                                          </p:spTgt>
                                        </p:tgtEl>
                                        <p:attrNameLst>
                                          <p:attrName>style.visibility</p:attrName>
                                        </p:attrNameLst>
                                      </p:cBhvr>
                                      <p:to>
                                        <p:strVal val="visible"/>
                                      </p:to>
                                    </p:set>
                                    <p:animEffect transition="in" filter="blinds(horizontal)">
                                      <p:cBhvr>
                                        <p:cTn id="41" dur="500"/>
                                        <p:tgtEl>
                                          <p:spTgt spid="29">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29">
                                            <p:txEl>
                                              <p:pRg st="11" end="11"/>
                                            </p:txEl>
                                          </p:spTgt>
                                        </p:tgtEl>
                                        <p:attrNameLst>
                                          <p:attrName>style.visibility</p:attrName>
                                        </p:attrNameLst>
                                      </p:cBhvr>
                                      <p:to>
                                        <p:strVal val="visible"/>
                                      </p:to>
                                    </p:set>
                                    <p:animEffect transition="in" filter="blinds(horizontal)">
                                      <p:cBhvr>
                                        <p:cTn id="44" dur="500"/>
                                        <p:tgtEl>
                                          <p:spTgt spid="29">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29">
                                            <p:txEl>
                                              <p:pRg st="12" end="12"/>
                                            </p:txEl>
                                          </p:spTgt>
                                        </p:tgtEl>
                                        <p:attrNameLst>
                                          <p:attrName>style.visibility</p:attrName>
                                        </p:attrNameLst>
                                      </p:cBhvr>
                                      <p:to>
                                        <p:strVal val="visible"/>
                                      </p:to>
                                    </p:set>
                                    <p:animEffect transition="in" filter="blinds(horizontal)">
                                      <p:cBhvr>
                                        <p:cTn id="47" dur="500"/>
                                        <p:tgtEl>
                                          <p:spTgt spid="2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a:xfrm>
            <a:off x="400050" y="369888"/>
            <a:ext cx="8362950" cy="858837"/>
          </a:xfrm>
          <a:prstGeom prst="roundRect">
            <a:avLst>
              <a:gd name="adj" fmla="val 16667"/>
            </a:avLst>
          </a:prstGeom>
          <a:noFill/>
        </p:spPr>
        <p:txBody>
          <a:bodyPr lIns="92075" tIns="46038" rIns="92075" bIns="46038"/>
          <a:lstStyle/>
          <a:p>
            <a:pPr>
              <a:lnSpc>
                <a:spcPct val="110000"/>
              </a:lnSpc>
            </a:pPr>
            <a:r>
              <a:rPr lang="tr-TR" sz="2600" smtClean="0">
                <a:solidFill>
                  <a:srgbClr val="990000"/>
                </a:solidFill>
              </a:rPr>
              <a:t>KB’yi düşürücü ilaçların kombine edilmesi için </a:t>
            </a:r>
            <a:br>
              <a:rPr lang="tr-TR" sz="2600" smtClean="0">
                <a:solidFill>
                  <a:srgbClr val="990000"/>
                </a:solidFill>
              </a:rPr>
            </a:br>
            <a:r>
              <a:rPr lang="tr-TR" sz="2600" smtClean="0">
                <a:solidFill>
                  <a:srgbClr val="990000"/>
                </a:solidFill>
              </a:rPr>
              <a:t>ESH-ESC önerileri</a:t>
            </a:r>
            <a:endParaRPr lang="en-US" sz="2600" smtClean="0">
              <a:solidFill>
                <a:srgbClr val="990000"/>
              </a:solidFill>
            </a:endParaRPr>
          </a:p>
        </p:txBody>
      </p:sp>
      <p:sp>
        <p:nvSpPr>
          <p:cNvPr id="92163" name="Line 3"/>
          <p:cNvSpPr>
            <a:spLocks noChangeShapeType="1"/>
          </p:cNvSpPr>
          <p:nvPr/>
        </p:nvSpPr>
        <p:spPr bwMode="auto">
          <a:xfrm>
            <a:off x="5715000" y="6330950"/>
            <a:ext cx="304800" cy="0"/>
          </a:xfrm>
          <a:prstGeom prst="line">
            <a:avLst/>
          </a:prstGeom>
          <a:noFill/>
          <a:ln w="38100">
            <a:solidFill>
              <a:srgbClr val="626464"/>
            </a:solidFill>
            <a:prstDash val="sysDot"/>
            <a:round/>
            <a:headEnd/>
            <a:tailEnd/>
          </a:ln>
        </p:spPr>
        <p:txBody>
          <a:bodyPr wrap="none" anchor="ctr"/>
          <a:lstStyle/>
          <a:p>
            <a:endParaRPr lang="tr-TR"/>
          </a:p>
        </p:txBody>
      </p:sp>
      <p:sp>
        <p:nvSpPr>
          <p:cNvPr id="92164" name="Line 4"/>
          <p:cNvSpPr>
            <a:spLocks noChangeShapeType="1"/>
          </p:cNvSpPr>
          <p:nvPr/>
        </p:nvSpPr>
        <p:spPr bwMode="auto">
          <a:xfrm>
            <a:off x="5715000" y="6088063"/>
            <a:ext cx="304800" cy="0"/>
          </a:xfrm>
          <a:prstGeom prst="line">
            <a:avLst/>
          </a:prstGeom>
          <a:noFill/>
          <a:ln w="38100">
            <a:solidFill>
              <a:srgbClr val="A7090C"/>
            </a:solidFill>
            <a:round/>
            <a:headEnd/>
            <a:tailEnd/>
          </a:ln>
        </p:spPr>
        <p:txBody>
          <a:bodyPr wrap="none" anchor="ctr"/>
          <a:lstStyle/>
          <a:p>
            <a:endParaRPr lang="tr-TR"/>
          </a:p>
        </p:txBody>
      </p:sp>
      <p:sp>
        <p:nvSpPr>
          <p:cNvPr id="92165" name="Text Box 5"/>
          <p:cNvSpPr txBox="1">
            <a:spLocks noChangeArrowheads="1"/>
          </p:cNvSpPr>
          <p:nvPr/>
        </p:nvSpPr>
        <p:spPr bwMode="auto">
          <a:xfrm>
            <a:off x="6019800" y="5991225"/>
            <a:ext cx="2832100" cy="639763"/>
          </a:xfrm>
          <a:prstGeom prst="rect">
            <a:avLst/>
          </a:prstGeom>
          <a:noFill/>
          <a:ln w="12700" algn="ctr">
            <a:noFill/>
            <a:miter lim="800000"/>
            <a:headEnd/>
            <a:tailEnd/>
          </a:ln>
        </p:spPr>
        <p:txBody>
          <a:bodyPr wrap="none">
            <a:spAutoFit/>
          </a:bodyPr>
          <a:lstStyle/>
          <a:p>
            <a:r>
              <a:rPr lang="tr-TR" sz="1200">
                <a:cs typeface="Arial" pitchFamily="34" charset="0"/>
              </a:rPr>
              <a:t>Tercih edilen kombinasyonlar</a:t>
            </a:r>
            <a:endParaRPr lang="en-GB" sz="1200">
              <a:cs typeface="Arial" pitchFamily="34" charset="0"/>
            </a:endParaRPr>
          </a:p>
          <a:p>
            <a:r>
              <a:rPr lang="tr-TR" sz="1200">
                <a:cs typeface="Arial" pitchFamily="34" charset="0"/>
              </a:rPr>
              <a:t>Daha az kullanılan/</a:t>
            </a:r>
            <a:br>
              <a:rPr lang="tr-TR" sz="1200">
                <a:cs typeface="Arial" pitchFamily="34" charset="0"/>
              </a:rPr>
            </a:br>
            <a:r>
              <a:rPr lang="tr-TR" sz="1200">
                <a:cs typeface="Arial" pitchFamily="34" charset="0"/>
              </a:rPr>
              <a:t>Gerektiğinde kullanılan kombinasyonlar</a:t>
            </a:r>
            <a:endParaRPr lang="en-GB" sz="1200">
              <a:cs typeface="Arial" pitchFamily="34" charset="0"/>
            </a:endParaRPr>
          </a:p>
        </p:txBody>
      </p:sp>
      <p:grpSp>
        <p:nvGrpSpPr>
          <p:cNvPr id="2" name="Group 29"/>
          <p:cNvGrpSpPr>
            <a:grpSpLocks/>
          </p:cNvGrpSpPr>
          <p:nvPr/>
        </p:nvGrpSpPr>
        <p:grpSpPr bwMode="auto">
          <a:xfrm>
            <a:off x="1758950" y="1636713"/>
            <a:ext cx="6176963" cy="4251325"/>
            <a:chOff x="989" y="913"/>
            <a:chExt cx="4152" cy="2855"/>
          </a:xfrm>
        </p:grpSpPr>
        <p:sp>
          <p:nvSpPr>
            <p:cNvPr id="92169" name="Text Box 6"/>
            <p:cNvSpPr txBox="1">
              <a:spLocks noChangeArrowheads="1"/>
            </p:cNvSpPr>
            <p:nvPr/>
          </p:nvSpPr>
          <p:spPr bwMode="auto">
            <a:xfrm>
              <a:off x="2610" y="913"/>
              <a:ext cx="615" cy="164"/>
            </a:xfrm>
            <a:prstGeom prst="rect">
              <a:avLst/>
            </a:prstGeom>
            <a:noFill/>
            <a:ln w="9525">
              <a:noFill/>
              <a:miter lim="800000"/>
              <a:headEnd/>
              <a:tailEnd/>
            </a:ln>
          </p:spPr>
          <p:txBody>
            <a:bodyPr wrap="none" lIns="0" tIns="0" rIns="0" bIns="0" anchor="ctr">
              <a:spAutoFit/>
            </a:bodyPr>
            <a:lstStyle/>
            <a:p>
              <a:pPr algn="ctr"/>
              <a:r>
                <a:rPr lang="en-GB" sz="1600">
                  <a:cs typeface="Arial" pitchFamily="34" charset="0"/>
                </a:rPr>
                <a:t>Di</a:t>
              </a:r>
              <a:r>
                <a:rPr lang="tr-TR" sz="1600">
                  <a:cs typeface="Arial" pitchFamily="34" charset="0"/>
                </a:rPr>
                <a:t>üretikler</a:t>
              </a:r>
              <a:endParaRPr lang="en-GB" sz="1600">
                <a:cs typeface="Arial" pitchFamily="34" charset="0"/>
              </a:endParaRPr>
            </a:p>
          </p:txBody>
        </p:sp>
        <p:sp>
          <p:nvSpPr>
            <p:cNvPr id="92170" name="Text Box 7"/>
            <p:cNvSpPr txBox="1">
              <a:spLocks noChangeArrowheads="1"/>
            </p:cNvSpPr>
            <p:nvPr/>
          </p:nvSpPr>
          <p:spPr bwMode="auto">
            <a:xfrm>
              <a:off x="4005" y="1463"/>
              <a:ext cx="1092" cy="493"/>
            </a:xfrm>
            <a:prstGeom prst="rect">
              <a:avLst/>
            </a:prstGeom>
            <a:noFill/>
            <a:ln w="9525">
              <a:noFill/>
              <a:miter lim="800000"/>
              <a:headEnd/>
              <a:tailEnd/>
            </a:ln>
          </p:spPr>
          <p:txBody>
            <a:bodyPr wrap="none" lIns="0" tIns="0" rIns="0" bIns="0" anchor="ctr">
              <a:spAutoFit/>
            </a:bodyPr>
            <a:lstStyle/>
            <a:p>
              <a:r>
                <a:rPr lang="en-GB" sz="1600">
                  <a:cs typeface="Arial" pitchFamily="34" charset="0"/>
                </a:rPr>
                <a:t>An</a:t>
              </a:r>
              <a:r>
                <a:rPr lang="tr-TR" sz="1600">
                  <a:cs typeface="Arial" pitchFamily="34" charset="0"/>
                </a:rPr>
                <a:t>j</a:t>
              </a:r>
              <a:r>
                <a:rPr lang="en-GB" sz="1600">
                  <a:cs typeface="Arial" pitchFamily="34" charset="0"/>
                </a:rPr>
                <a:t>i</a:t>
              </a:r>
              <a:r>
                <a:rPr lang="tr-TR" sz="1600">
                  <a:cs typeface="Arial" pitchFamily="34" charset="0"/>
                </a:rPr>
                <a:t>y</a:t>
              </a:r>
              <a:r>
                <a:rPr lang="en-GB" sz="1600">
                  <a:cs typeface="Arial" pitchFamily="34" charset="0"/>
                </a:rPr>
                <a:t>otensin</a:t>
              </a:r>
              <a:br>
                <a:rPr lang="en-GB" sz="1600">
                  <a:cs typeface="Arial" pitchFamily="34" charset="0"/>
                </a:rPr>
              </a:br>
              <a:r>
                <a:rPr lang="en-GB" sz="1600">
                  <a:cs typeface="Arial" pitchFamily="34" charset="0"/>
                </a:rPr>
                <a:t>receptor bloker</a:t>
              </a:r>
              <a:r>
                <a:rPr lang="tr-TR" sz="1600">
                  <a:cs typeface="Arial" pitchFamily="34" charset="0"/>
                </a:rPr>
                <a:t>leri</a:t>
              </a:r>
              <a:r>
                <a:rPr lang="en-GB" sz="1600">
                  <a:cs typeface="Arial" pitchFamily="34" charset="0"/>
                </a:rPr>
                <a:t/>
              </a:r>
              <a:br>
                <a:rPr lang="en-GB" sz="1600">
                  <a:cs typeface="Arial" pitchFamily="34" charset="0"/>
                </a:rPr>
              </a:br>
              <a:r>
                <a:rPr lang="en-GB" sz="1600">
                  <a:cs typeface="Arial" pitchFamily="34" charset="0"/>
                </a:rPr>
                <a:t>(ARB</a:t>
              </a:r>
              <a:r>
                <a:rPr lang="tr-TR" sz="1600">
                  <a:cs typeface="Arial" pitchFamily="34" charset="0"/>
                </a:rPr>
                <a:t>’ler</a:t>
              </a:r>
              <a:r>
                <a:rPr lang="en-GB" sz="1600">
                  <a:cs typeface="Arial" pitchFamily="34" charset="0"/>
                </a:rPr>
                <a:t>)</a:t>
              </a:r>
            </a:p>
          </p:txBody>
        </p:sp>
        <p:sp>
          <p:nvSpPr>
            <p:cNvPr id="92171" name="Text Box 8"/>
            <p:cNvSpPr txBox="1">
              <a:spLocks noChangeArrowheads="1"/>
            </p:cNvSpPr>
            <p:nvPr/>
          </p:nvSpPr>
          <p:spPr bwMode="auto">
            <a:xfrm>
              <a:off x="4005" y="2741"/>
              <a:ext cx="1136" cy="329"/>
            </a:xfrm>
            <a:prstGeom prst="rect">
              <a:avLst/>
            </a:prstGeom>
            <a:noFill/>
            <a:ln w="9525">
              <a:noFill/>
              <a:miter lim="800000"/>
              <a:headEnd/>
              <a:tailEnd/>
            </a:ln>
          </p:spPr>
          <p:txBody>
            <a:bodyPr wrap="none" lIns="0" tIns="0" rIns="0" bIns="0" anchor="ctr">
              <a:spAutoFit/>
            </a:bodyPr>
            <a:lstStyle/>
            <a:p>
              <a:r>
                <a:rPr lang="tr-TR" sz="1600">
                  <a:cs typeface="Arial" pitchFamily="34" charset="0"/>
                </a:rPr>
                <a:t>Kalsiyum kanal </a:t>
              </a:r>
            </a:p>
            <a:p>
              <a:r>
                <a:rPr lang="tr-TR" sz="1600">
                  <a:cs typeface="Arial" pitchFamily="34" charset="0"/>
                </a:rPr>
                <a:t>blokerleri </a:t>
              </a:r>
              <a:r>
                <a:rPr lang="en-GB" sz="1600">
                  <a:cs typeface="Arial" pitchFamily="34" charset="0"/>
                </a:rPr>
                <a:t>(</a:t>
              </a:r>
              <a:r>
                <a:rPr lang="tr-TR" sz="1600">
                  <a:cs typeface="Arial" pitchFamily="34" charset="0"/>
                </a:rPr>
                <a:t>KKB’ler</a:t>
              </a:r>
              <a:r>
                <a:rPr lang="en-GB" sz="1600">
                  <a:cs typeface="Arial" pitchFamily="34" charset="0"/>
                </a:rPr>
                <a:t>)</a:t>
              </a:r>
            </a:p>
          </p:txBody>
        </p:sp>
        <p:sp>
          <p:nvSpPr>
            <p:cNvPr id="92172" name="Text Box 9"/>
            <p:cNvSpPr txBox="1">
              <a:spLocks noChangeArrowheads="1"/>
            </p:cNvSpPr>
            <p:nvPr/>
          </p:nvSpPr>
          <p:spPr bwMode="auto">
            <a:xfrm>
              <a:off x="2137" y="3440"/>
              <a:ext cx="1534" cy="328"/>
            </a:xfrm>
            <a:prstGeom prst="rect">
              <a:avLst/>
            </a:prstGeom>
            <a:noFill/>
            <a:ln w="9525">
              <a:noFill/>
              <a:miter lim="800000"/>
              <a:headEnd/>
              <a:tailEnd/>
            </a:ln>
          </p:spPr>
          <p:txBody>
            <a:bodyPr wrap="none" lIns="0" tIns="0" rIns="0" bIns="0" anchor="ctr">
              <a:spAutoFit/>
            </a:bodyPr>
            <a:lstStyle/>
            <a:p>
              <a:pPr algn="ctr"/>
              <a:r>
                <a:rPr lang="en-GB" sz="1600">
                  <a:cs typeface="Arial" pitchFamily="34" charset="0"/>
                </a:rPr>
                <a:t>An</a:t>
              </a:r>
              <a:r>
                <a:rPr lang="tr-TR" sz="1600">
                  <a:cs typeface="Arial" pitchFamily="34" charset="0"/>
                </a:rPr>
                <a:t>jiy</a:t>
              </a:r>
              <a:r>
                <a:rPr lang="en-GB" sz="1600">
                  <a:cs typeface="Arial" pitchFamily="34" charset="0"/>
                </a:rPr>
                <a:t>otensin-</a:t>
              </a:r>
              <a:r>
                <a:rPr lang="tr-TR" sz="1600">
                  <a:cs typeface="Arial" pitchFamily="34" charset="0"/>
                </a:rPr>
                <a:t>dönüştürücü</a:t>
              </a:r>
            </a:p>
            <a:p>
              <a:pPr algn="ctr"/>
              <a:r>
                <a:rPr lang="tr-TR" sz="1600">
                  <a:cs typeface="Arial" pitchFamily="34" charset="0"/>
                </a:rPr>
                <a:t>enzim (ACE) inhibitörleri</a:t>
              </a:r>
              <a:endParaRPr lang="en-GB" sz="1600">
                <a:cs typeface="Arial" pitchFamily="34" charset="0"/>
              </a:endParaRPr>
            </a:p>
          </p:txBody>
        </p:sp>
        <p:sp>
          <p:nvSpPr>
            <p:cNvPr id="92173" name="Text Box 10"/>
            <p:cNvSpPr txBox="1">
              <a:spLocks noChangeArrowheads="1"/>
            </p:cNvSpPr>
            <p:nvPr/>
          </p:nvSpPr>
          <p:spPr bwMode="auto">
            <a:xfrm>
              <a:off x="989" y="1520"/>
              <a:ext cx="828" cy="164"/>
            </a:xfrm>
            <a:prstGeom prst="rect">
              <a:avLst/>
            </a:prstGeom>
            <a:noFill/>
            <a:ln w="9525">
              <a:noFill/>
              <a:miter lim="800000"/>
              <a:headEnd/>
              <a:tailEnd/>
            </a:ln>
          </p:spPr>
          <p:txBody>
            <a:bodyPr wrap="none" lIns="0" tIns="0" rIns="0" bIns="0" anchor="ctr">
              <a:spAutoFit/>
            </a:bodyPr>
            <a:lstStyle/>
            <a:p>
              <a:pPr algn="r"/>
              <a:r>
                <a:rPr lang="en-US" sz="1600"/>
                <a:t>beta </a:t>
              </a:r>
              <a:r>
                <a:rPr lang="en-GB" sz="1600">
                  <a:cs typeface="Arial" pitchFamily="34" charset="0"/>
                </a:rPr>
                <a:t>bloker</a:t>
              </a:r>
              <a:r>
                <a:rPr lang="tr-TR" sz="1600">
                  <a:cs typeface="Arial" pitchFamily="34" charset="0"/>
                </a:rPr>
                <a:t>ler</a:t>
              </a:r>
              <a:endParaRPr lang="en-GB" sz="1600">
                <a:cs typeface="Arial" pitchFamily="34" charset="0"/>
              </a:endParaRPr>
            </a:p>
          </p:txBody>
        </p:sp>
        <p:sp>
          <p:nvSpPr>
            <p:cNvPr id="92174" name="Text Box 11"/>
            <p:cNvSpPr txBox="1">
              <a:spLocks noChangeArrowheads="1"/>
            </p:cNvSpPr>
            <p:nvPr/>
          </p:nvSpPr>
          <p:spPr bwMode="auto">
            <a:xfrm>
              <a:off x="1052" y="2823"/>
              <a:ext cx="765" cy="165"/>
            </a:xfrm>
            <a:prstGeom prst="rect">
              <a:avLst/>
            </a:prstGeom>
            <a:noFill/>
            <a:ln w="9525">
              <a:noFill/>
              <a:miter lim="800000"/>
              <a:headEnd/>
              <a:tailEnd/>
            </a:ln>
          </p:spPr>
          <p:txBody>
            <a:bodyPr wrap="none" lIns="0" tIns="0" rIns="0" bIns="0" anchor="ctr">
              <a:spAutoFit/>
            </a:bodyPr>
            <a:lstStyle/>
            <a:p>
              <a:pPr algn="r"/>
              <a:r>
                <a:rPr lang="tr-TR" sz="1600">
                  <a:latin typeface="Lucida Grande"/>
                  <a:cs typeface="Arial" pitchFamily="34" charset="0"/>
                </a:rPr>
                <a:t>Diğer ilaçlar </a:t>
              </a:r>
              <a:endParaRPr lang="en-GB" sz="1600">
                <a:cs typeface="Arial" pitchFamily="34" charset="0"/>
              </a:endParaRPr>
            </a:p>
          </p:txBody>
        </p:sp>
        <p:sp>
          <p:nvSpPr>
            <p:cNvPr id="92175" name="Line 12"/>
            <p:cNvSpPr>
              <a:spLocks noChangeShapeType="1"/>
            </p:cNvSpPr>
            <p:nvPr/>
          </p:nvSpPr>
          <p:spPr bwMode="auto">
            <a:xfrm flipV="1">
              <a:off x="1925" y="1105"/>
              <a:ext cx="982" cy="513"/>
            </a:xfrm>
            <a:prstGeom prst="line">
              <a:avLst/>
            </a:prstGeom>
            <a:noFill/>
            <a:ln w="38100">
              <a:solidFill>
                <a:srgbClr val="626464"/>
              </a:solidFill>
              <a:prstDash val="lgDash"/>
              <a:round/>
              <a:headEnd/>
              <a:tailEnd/>
            </a:ln>
          </p:spPr>
          <p:txBody>
            <a:bodyPr/>
            <a:lstStyle/>
            <a:p>
              <a:endParaRPr lang="tr-TR"/>
            </a:p>
          </p:txBody>
        </p:sp>
        <p:sp>
          <p:nvSpPr>
            <p:cNvPr id="92176" name="Line 13"/>
            <p:cNvSpPr>
              <a:spLocks noChangeShapeType="1"/>
            </p:cNvSpPr>
            <p:nvPr/>
          </p:nvSpPr>
          <p:spPr bwMode="auto">
            <a:xfrm>
              <a:off x="1925" y="1618"/>
              <a:ext cx="0" cy="1279"/>
            </a:xfrm>
            <a:prstGeom prst="line">
              <a:avLst/>
            </a:prstGeom>
            <a:noFill/>
            <a:ln w="38100">
              <a:solidFill>
                <a:srgbClr val="626464"/>
              </a:solidFill>
              <a:prstDash val="lgDash"/>
              <a:round/>
              <a:headEnd/>
              <a:tailEnd/>
            </a:ln>
          </p:spPr>
          <p:txBody>
            <a:bodyPr/>
            <a:lstStyle/>
            <a:p>
              <a:endParaRPr lang="tr-TR"/>
            </a:p>
          </p:txBody>
        </p:sp>
        <p:sp>
          <p:nvSpPr>
            <p:cNvPr id="92177" name="Line 14"/>
            <p:cNvSpPr>
              <a:spLocks noChangeShapeType="1"/>
            </p:cNvSpPr>
            <p:nvPr/>
          </p:nvSpPr>
          <p:spPr bwMode="auto">
            <a:xfrm flipH="1" flipV="1">
              <a:off x="1925" y="2897"/>
              <a:ext cx="982" cy="469"/>
            </a:xfrm>
            <a:prstGeom prst="line">
              <a:avLst/>
            </a:prstGeom>
            <a:noFill/>
            <a:ln w="38100">
              <a:solidFill>
                <a:srgbClr val="626464"/>
              </a:solidFill>
              <a:prstDash val="lgDash"/>
              <a:round/>
              <a:headEnd/>
              <a:tailEnd/>
            </a:ln>
          </p:spPr>
          <p:txBody>
            <a:bodyPr/>
            <a:lstStyle/>
            <a:p>
              <a:endParaRPr lang="tr-TR"/>
            </a:p>
          </p:txBody>
        </p:sp>
        <p:sp>
          <p:nvSpPr>
            <p:cNvPr id="92178" name="Line 15"/>
            <p:cNvSpPr>
              <a:spLocks noChangeShapeType="1"/>
            </p:cNvSpPr>
            <p:nvPr/>
          </p:nvSpPr>
          <p:spPr bwMode="auto">
            <a:xfrm flipH="1" flipV="1">
              <a:off x="2907" y="1105"/>
              <a:ext cx="981" cy="513"/>
            </a:xfrm>
            <a:prstGeom prst="line">
              <a:avLst/>
            </a:prstGeom>
            <a:noFill/>
            <a:ln w="38100">
              <a:solidFill>
                <a:srgbClr val="A7090C"/>
              </a:solidFill>
              <a:round/>
              <a:headEnd/>
              <a:tailEnd/>
            </a:ln>
          </p:spPr>
          <p:txBody>
            <a:bodyPr/>
            <a:lstStyle/>
            <a:p>
              <a:endParaRPr lang="tr-TR"/>
            </a:p>
          </p:txBody>
        </p:sp>
        <p:sp>
          <p:nvSpPr>
            <p:cNvPr id="92179" name="Line 16"/>
            <p:cNvSpPr>
              <a:spLocks noChangeShapeType="1"/>
            </p:cNvSpPr>
            <p:nvPr/>
          </p:nvSpPr>
          <p:spPr bwMode="auto">
            <a:xfrm>
              <a:off x="3888" y="1618"/>
              <a:ext cx="0" cy="1279"/>
            </a:xfrm>
            <a:prstGeom prst="line">
              <a:avLst/>
            </a:prstGeom>
            <a:noFill/>
            <a:ln w="38100">
              <a:solidFill>
                <a:srgbClr val="A7090C"/>
              </a:solidFill>
              <a:round/>
              <a:headEnd/>
              <a:tailEnd/>
            </a:ln>
          </p:spPr>
          <p:txBody>
            <a:bodyPr/>
            <a:lstStyle/>
            <a:p>
              <a:endParaRPr lang="tr-TR"/>
            </a:p>
          </p:txBody>
        </p:sp>
        <p:sp>
          <p:nvSpPr>
            <p:cNvPr id="92180" name="Line 17"/>
            <p:cNvSpPr>
              <a:spLocks noChangeShapeType="1"/>
            </p:cNvSpPr>
            <p:nvPr/>
          </p:nvSpPr>
          <p:spPr bwMode="auto">
            <a:xfrm flipV="1">
              <a:off x="2907" y="2897"/>
              <a:ext cx="981" cy="469"/>
            </a:xfrm>
            <a:prstGeom prst="line">
              <a:avLst/>
            </a:prstGeom>
            <a:noFill/>
            <a:ln w="38100">
              <a:solidFill>
                <a:srgbClr val="A7090C"/>
              </a:solidFill>
              <a:round/>
              <a:headEnd/>
              <a:tailEnd/>
            </a:ln>
          </p:spPr>
          <p:txBody>
            <a:bodyPr/>
            <a:lstStyle/>
            <a:p>
              <a:endParaRPr lang="tr-TR"/>
            </a:p>
          </p:txBody>
        </p:sp>
        <p:sp>
          <p:nvSpPr>
            <p:cNvPr id="92181" name="Line 18"/>
            <p:cNvSpPr>
              <a:spLocks noChangeShapeType="1"/>
            </p:cNvSpPr>
            <p:nvPr/>
          </p:nvSpPr>
          <p:spPr bwMode="auto">
            <a:xfrm>
              <a:off x="2907" y="1105"/>
              <a:ext cx="0" cy="2261"/>
            </a:xfrm>
            <a:prstGeom prst="line">
              <a:avLst/>
            </a:prstGeom>
            <a:noFill/>
            <a:ln w="38100">
              <a:solidFill>
                <a:srgbClr val="A7090C"/>
              </a:solidFill>
              <a:round/>
              <a:headEnd/>
              <a:tailEnd/>
            </a:ln>
          </p:spPr>
          <p:txBody>
            <a:bodyPr/>
            <a:lstStyle/>
            <a:p>
              <a:endParaRPr lang="tr-TR"/>
            </a:p>
          </p:txBody>
        </p:sp>
        <p:sp>
          <p:nvSpPr>
            <p:cNvPr id="92182" name="Line 19"/>
            <p:cNvSpPr>
              <a:spLocks noChangeShapeType="1"/>
            </p:cNvSpPr>
            <p:nvPr/>
          </p:nvSpPr>
          <p:spPr bwMode="auto">
            <a:xfrm>
              <a:off x="2907" y="1105"/>
              <a:ext cx="981" cy="1792"/>
            </a:xfrm>
            <a:prstGeom prst="line">
              <a:avLst/>
            </a:prstGeom>
            <a:noFill/>
            <a:ln w="38100">
              <a:solidFill>
                <a:srgbClr val="A7090C"/>
              </a:solidFill>
              <a:round/>
              <a:headEnd/>
              <a:tailEnd/>
            </a:ln>
          </p:spPr>
          <p:txBody>
            <a:bodyPr/>
            <a:lstStyle/>
            <a:p>
              <a:endParaRPr lang="tr-TR"/>
            </a:p>
          </p:txBody>
        </p:sp>
        <p:sp>
          <p:nvSpPr>
            <p:cNvPr id="86039" name="Line 20"/>
            <p:cNvSpPr>
              <a:spLocks noChangeShapeType="1"/>
            </p:cNvSpPr>
            <p:nvPr/>
          </p:nvSpPr>
          <p:spPr bwMode="auto">
            <a:xfrm>
              <a:off x="1925" y="1618"/>
              <a:ext cx="1963" cy="1279"/>
            </a:xfrm>
            <a:prstGeom prst="line">
              <a:avLst/>
            </a:prstGeom>
            <a:noFill/>
            <a:ln w="38100">
              <a:solidFill>
                <a:schemeClr val="bg2">
                  <a:lumMod val="75000"/>
                </a:schemeClr>
              </a:solidFill>
              <a:prstDash val="dashDot"/>
              <a:round/>
              <a:headEnd/>
              <a:tailEnd/>
            </a:ln>
          </p:spPr>
          <p:txBody>
            <a:bodyPr/>
            <a:lstStyle/>
            <a:p>
              <a:pPr>
                <a:defRPr/>
              </a:pPr>
              <a:endParaRPr lang="tr-TR"/>
            </a:p>
          </p:txBody>
        </p:sp>
        <p:sp>
          <p:nvSpPr>
            <p:cNvPr id="92184" name="Line 21"/>
            <p:cNvSpPr>
              <a:spLocks noChangeShapeType="1"/>
            </p:cNvSpPr>
            <p:nvPr/>
          </p:nvSpPr>
          <p:spPr bwMode="auto">
            <a:xfrm>
              <a:off x="1925" y="2897"/>
              <a:ext cx="1963" cy="0"/>
            </a:xfrm>
            <a:prstGeom prst="line">
              <a:avLst/>
            </a:prstGeom>
            <a:noFill/>
            <a:ln w="38100">
              <a:solidFill>
                <a:srgbClr val="626464"/>
              </a:solidFill>
              <a:prstDash val="lgDash"/>
              <a:round/>
              <a:headEnd/>
              <a:tailEnd/>
            </a:ln>
          </p:spPr>
          <p:txBody>
            <a:bodyPr/>
            <a:lstStyle/>
            <a:p>
              <a:endParaRPr lang="tr-TR"/>
            </a:p>
          </p:txBody>
        </p:sp>
        <p:sp>
          <p:nvSpPr>
            <p:cNvPr id="92185" name="Line 22"/>
            <p:cNvSpPr>
              <a:spLocks noChangeShapeType="1"/>
            </p:cNvSpPr>
            <p:nvPr/>
          </p:nvSpPr>
          <p:spPr bwMode="auto">
            <a:xfrm flipV="1">
              <a:off x="2907" y="1618"/>
              <a:ext cx="981" cy="1748"/>
            </a:xfrm>
            <a:prstGeom prst="line">
              <a:avLst/>
            </a:prstGeom>
            <a:noFill/>
            <a:ln w="38100">
              <a:solidFill>
                <a:srgbClr val="626464"/>
              </a:solidFill>
              <a:prstDash val="lgDash"/>
              <a:round/>
              <a:headEnd/>
              <a:tailEnd/>
            </a:ln>
          </p:spPr>
          <p:txBody>
            <a:bodyPr/>
            <a:lstStyle/>
            <a:p>
              <a:endParaRPr lang="tr-TR"/>
            </a:p>
          </p:txBody>
        </p:sp>
        <p:sp>
          <p:nvSpPr>
            <p:cNvPr id="92186" name="Line 23"/>
            <p:cNvSpPr>
              <a:spLocks noChangeShapeType="1"/>
            </p:cNvSpPr>
            <p:nvPr/>
          </p:nvSpPr>
          <p:spPr bwMode="auto">
            <a:xfrm flipH="1" flipV="1">
              <a:off x="1925" y="1618"/>
              <a:ext cx="982" cy="1748"/>
            </a:xfrm>
            <a:prstGeom prst="line">
              <a:avLst/>
            </a:prstGeom>
            <a:noFill/>
            <a:ln w="38100">
              <a:solidFill>
                <a:srgbClr val="626464"/>
              </a:solidFill>
              <a:prstDash val="lgDash"/>
              <a:round/>
              <a:headEnd/>
              <a:tailEnd/>
            </a:ln>
          </p:spPr>
          <p:txBody>
            <a:bodyPr/>
            <a:lstStyle/>
            <a:p>
              <a:endParaRPr lang="tr-TR"/>
            </a:p>
          </p:txBody>
        </p:sp>
        <p:sp>
          <p:nvSpPr>
            <p:cNvPr id="92187" name="Line 24"/>
            <p:cNvSpPr>
              <a:spLocks noChangeShapeType="1"/>
            </p:cNvSpPr>
            <p:nvPr/>
          </p:nvSpPr>
          <p:spPr bwMode="auto">
            <a:xfrm>
              <a:off x="1925" y="1618"/>
              <a:ext cx="1963" cy="0"/>
            </a:xfrm>
            <a:prstGeom prst="line">
              <a:avLst/>
            </a:prstGeom>
            <a:noFill/>
            <a:ln w="38100">
              <a:solidFill>
                <a:srgbClr val="626464"/>
              </a:solidFill>
              <a:prstDash val="lgDash"/>
              <a:round/>
              <a:headEnd/>
              <a:tailEnd/>
            </a:ln>
          </p:spPr>
          <p:txBody>
            <a:bodyPr/>
            <a:lstStyle/>
            <a:p>
              <a:endParaRPr lang="tr-TR"/>
            </a:p>
          </p:txBody>
        </p:sp>
        <p:sp>
          <p:nvSpPr>
            <p:cNvPr id="92188" name="Line 25"/>
            <p:cNvSpPr>
              <a:spLocks noChangeShapeType="1"/>
            </p:cNvSpPr>
            <p:nvPr/>
          </p:nvSpPr>
          <p:spPr bwMode="auto">
            <a:xfrm flipV="1">
              <a:off x="1925" y="1618"/>
              <a:ext cx="1963" cy="1279"/>
            </a:xfrm>
            <a:prstGeom prst="line">
              <a:avLst/>
            </a:prstGeom>
            <a:noFill/>
            <a:ln w="38100">
              <a:solidFill>
                <a:srgbClr val="626464"/>
              </a:solidFill>
              <a:prstDash val="lgDash"/>
              <a:round/>
              <a:headEnd/>
              <a:tailEnd/>
            </a:ln>
          </p:spPr>
          <p:txBody>
            <a:bodyPr/>
            <a:lstStyle/>
            <a:p>
              <a:endParaRPr lang="tr-TR"/>
            </a:p>
          </p:txBody>
        </p:sp>
        <p:sp>
          <p:nvSpPr>
            <p:cNvPr id="92189" name="Line 26"/>
            <p:cNvSpPr>
              <a:spLocks noChangeShapeType="1"/>
            </p:cNvSpPr>
            <p:nvPr/>
          </p:nvSpPr>
          <p:spPr bwMode="auto">
            <a:xfrm flipV="1">
              <a:off x="1925" y="1105"/>
              <a:ext cx="982" cy="1792"/>
            </a:xfrm>
            <a:prstGeom prst="line">
              <a:avLst/>
            </a:prstGeom>
            <a:noFill/>
            <a:ln w="38100">
              <a:solidFill>
                <a:srgbClr val="626464"/>
              </a:solidFill>
              <a:prstDash val="lgDash"/>
              <a:round/>
              <a:headEnd/>
              <a:tailEnd/>
            </a:ln>
          </p:spPr>
          <p:txBody>
            <a:bodyPr/>
            <a:lstStyle/>
            <a:p>
              <a:endParaRPr lang="tr-TR"/>
            </a:p>
          </p:txBody>
        </p:sp>
      </p:grpSp>
      <p:pic>
        <p:nvPicPr>
          <p:cNvPr id="92168" name="Picture 5"/>
          <p:cNvPicPr>
            <a:picLocks noChangeAspect="1" noChangeArrowheads="1"/>
          </p:cNvPicPr>
          <p:nvPr/>
        </p:nvPicPr>
        <p:blipFill>
          <a:blip r:embed="rId3" cstate="print"/>
          <a:srcRect/>
          <a:stretch>
            <a:fillRect/>
          </a:stretch>
        </p:blipFill>
        <p:spPr bwMode="auto">
          <a:xfrm>
            <a:off x="0" y="0"/>
            <a:ext cx="755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ChangeArrowheads="1"/>
          </p:cNvSpPr>
          <p:nvPr/>
        </p:nvSpPr>
        <p:spPr bwMode="auto">
          <a:xfrm>
            <a:off x="4570413" y="5026025"/>
            <a:ext cx="0" cy="212725"/>
          </a:xfrm>
          <a:prstGeom prst="rect">
            <a:avLst/>
          </a:prstGeom>
          <a:noFill/>
          <a:ln w="25400">
            <a:noFill/>
            <a:miter lim="800000"/>
            <a:headEnd/>
            <a:tailEnd/>
          </a:ln>
        </p:spPr>
        <p:txBody>
          <a:bodyPr wrap="none" lIns="0" tIns="0" rIns="0" bIns="0">
            <a:spAutoFit/>
          </a:bodyPr>
          <a:lstStyle/>
          <a:p>
            <a:pPr algn="ctr"/>
            <a:endParaRPr lang="en-CA" sz="1400">
              <a:solidFill>
                <a:srgbClr val="000000"/>
              </a:solidFill>
            </a:endParaRPr>
          </a:p>
        </p:txBody>
      </p:sp>
      <p:sp>
        <p:nvSpPr>
          <p:cNvPr id="94211" name="Rectangle 16"/>
          <p:cNvSpPr>
            <a:spLocks noGrp="1" noChangeArrowheads="1"/>
          </p:cNvSpPr>
          <p:nvPr>
            <p:ph type="title"/>
          </p:nvPr>
        </p:nvSpPr>
        <p:spPr>
          <a:xfrm>
            <a:off x="457200" y="152400"/>
            <a:ext cx="8229600" cy="762000"/>
          </a:xfrm>
        </p:spPr>
        <p:txBody>
          <a:bodyPr/>
          <a:lstStyle/>
          <a:p>
            <a:r>
              <a:rPr lang="tr-TR" sz="3200" smtClean="0">
                <a:solidFill>
                  <a:srgbClr val="990033"/>
                </a:solidFill>
              </a:rPr>
              <a:t>Dirençli Hipertansiyon</a:t>
            </a:r>
            <a:endParaRPr lang="en-US" sz="3200" smtClean="0">
              <a:solidFill>
                <a:srgbClr val="990033"/>
              </a:solidFill>
            </a:endParaRPr>
          </a:p>
        </p:txBody>
      </p:sp>
      <p:sp>
        <p:nvSpPr>
          <p:cNvPr id="94212" name="AutoShape 6"/>
          <p:cNvSpPr>
            <a:spLocks/>
          </p:cNvSpPr>
          <p:nvPr/>
        </p:nvSpPr>
        <p:spPr bwMode="auto">
          <a:xfrm>
            <a:off x="4953000" y="2936875"/>
            <a:ext cx="330200" cy="1044575"/>
          </a:xfrm>
          <a:prstGeom prst="rightBrace">
            <a:avLst>
              <a:gd name="adj1" fmla="val 26362"/>
              <a:gd name="adj2" fmla="val 50000"/>
            </a:avLst>
          </a:prstGeom>
          <a:noFill/>
          <a:ln w="76200">
            <a:solidFill>
              <a:schemeClr val="accent2"/>
            </a:solidFill>
            <a:round/>
            <a:headEnd/>
            <a:tailEnd/>
          </a:ln>
        </p:spPr>
        <p:txBody>
          <a:bodyPr wrap="none" anchor="ctr"/>
          <a:lstStyle/>
          <a:p>
            <a:pPr>
              <a:spcBef>
                <a:spcPct val="50000"/>
              </a:spcBef>
            </a:pPr>
            <a:endParaRPr lang="en-CA" sz="1300">
              <a:solidFill>
                <a:srgbClr val="000000"/>
              </a:solidFill>
            </a:endParaRPr>
          </a:p>
        </p:txBody>
      </p:sp>
      <p:grpSp>
        <p:nvGrpSpPr>
          <p:cNvPr id="94213" name="Group 7"/>
          <p:cNvGrpSpPr>
            <a:grpSpLocks/>
          </p:cNvGrpSpPr>
          <p:nvPr/>
        </p:nvGrpSpPr>
        <p:grpSpPr bwMode="auto">
          <a:xfrm>
            <a:off x="5380038" y="2732088"/>
            <a:ext cx="3206750" cy="1839912"/>
            <a:chOff x="3580" y="1972"/>
            <a:chExt cx="1630" cy="973"/>
          </a:xfrm>
        </p:grpSpPr>
        <p:sp>
          <p:nvSpPr>
            <p:cNvPr id="65550" name="Text Box 8"/>
            <p:cNvSpPr txBox="1">
              <a:spLocks noChangeArrowheads="1"/>
            </p:cNvSpPr>
            <p:nvPr/>
          </p:nvSpPr>
          <p:spPr bwMode="auto">
            <a:xfrm>
              <a:off x="3580" y="1972"/>
              <a:ext cx="1630" cy="973"/>
            </a:xfrm>
            <a:prstGeom prst="rect">
              <a:avLst/>
            </a:prstGeom>
            <a:solidFill>
              <a:srgbClr val="3366CC"/>
            </a:solidFill>
            <a:ln w="9525">
              <a:solidFill>
                <a:schemeClr val="accent2">
                  <a:lumMod val="75000"/>
                </a:schemeClr>
              </a:solidFill>
              <a:miter lim="800000"/>
              <a:headEnd/>
              <a:tailEnd/>
            </a:ln>
          </p:spPr>
          <p:txBody>
            <a:bodyPr/>
            <a:lstStyle>
              <a:lvl1pPr marL="114300" indent="-114300">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fontAlgn="auto">
                <a:spcBef>
                  <a:spcPts val="0"/>
                </a:spcBef>
                <a:spcAft>
                  <a:spcPts val="0"/>
                </a:spcAft>
                <a:defRPr/>
              </a:pPr>
              <a:endParaRPr lang="en-US" sz="1600" dirty="0">
                <a:solidFill>
                  <a:srgbClr val="000000"/>
                </a:solidFill>
              </a:endParaRPr>
            </a:p>
            <a:p>
              <a:pPr fontAlgn="auto">
                <a:spcBef>
                  <a:spcPct val="40000"/>
                </a:spcBef>
                <a:spcAft>
                  <a:spcPts val="0"/>
                </a:spcAft>
                <a:buFontTx/>
                <a:buChar char="•"/>
                <a:defRPr/>
              </a:pPr>
              <a:r>
                <a:rPr lang="tr-TR" sz="1600" b="1" dirty="0" smtClean="0">
                  <a:solidFill>
                    <a:schemeClr val="bg1"/>
                  </a:solidFill>
                </a:rPr>
                <a:t>Tedaviye uyumsuzluk</a:t>
              </a:r>
              <a:endParaRPr lang="en-US" sz="1600" b="1" dirty="0">
                <a:solidFill>
                  <a:schemeClr val="bg1"/>
                </a:solidFill>
              </a:endParaRPr>
            </a:p>
            <a:p>
              <a:pPr fontAlgn="auto">
                <a:spcBef>
                  <a:spcPts val="0"/>
                </a:spcBef>
                <a:spcAft>
                  <a:spcPts val="0"/>
                </a:spcAft>
                <a:buFontTx/>
                <a:buChar char="•"/>
                <a:defRPr/>
              </a:pPr>
              <a:r>
                <a:rPr lang="en-US" sz="1600" b="1" dirty="0" smtClean="0">
                  <a:solidFill>
                    <a:schemeClr val="bg1"/>
                  </a:solidFill>
                </a:rPr>
                <a:t>Se</a:t>
              </a:r>
              <a:r>
                <a:rPr lang="tr-TR" sz="1600" b="1" dirty="0" smtClean="0">
                  <a:solidFill>
                    <a:schemeClr val="bg1"/>
                  </a:solidFill>
                </a:rPr>
                <a:t>k</a:t>
              </a:r>
              <a:r>
                <a:rPr lang="en-US" sz="1600" b="1" dirty="0" err="1" smtClean="0">
                  <a:solidFill>
                    <a:schemeClr val="bg1"/>
                  </a:solidFill>
                </a:rPr>
                <a:t>ond</a:t>
              </a:r>
              <a:r>
                <a:rPr lang="tr-TR" sz="1600" b="1" dirty="0" smtClean="0">
                  <a:solidFill>
                    <a:schemeClr val="bg1"/>
                  </a:solidFill>
                </a:rPr>
                <a:t>er</a:t>
              </a:r>
              <a:r>
                <a:rPr lang="en-US" sz="1600" b="1" dirty="0" smtClean="0">
                  <a:solidFill>
                    <a:schemeClr val="bg1"/>
                  </a:solidFill>
                </a:rPr>
                <a:t> H</a:t>
              </a:r>
              <a:r>
                <a:rPr lang="tr-TR" sz="1600" b="1" dirty="0" err="1" smtClean="0">
                  <a:solidFill>
                    <a:schemeClr val="bg1"/>
                  </a:solidFill>
                </a:rPr>
                <a:t>ipertansiyon</a:t>
              </a:r>
              <a:endParaRPr lang="en-US" sz="1600" b="1" dirty="0">
                <a:solidFill>
                  <a:schemeClr val="bg1"/>
                </a:solidFill>
              </a:endParaRPr>
            </a:p>
            <a:p>
              <a:pPr fontAlgn="auto">
                <a:spcBef>
                  <a:spcPts val="0"/>
                </a:spcBef>
                <a:spcAft>
                  <a:spcPts val="0"/>
                </a:spcAft>
                <a:buFontTx/>
                <a:buChar char="•"/>
                <a:defRPr/>
              </a:pPr>
              <a:r>
                <a:rPr lang="tr-TR" sz="1600" b="1" dirty="0" smtClean="0">
                  <a:solidFill>
                    <a:schemeClr val="bg1"/>
                  </a:solidFill>
                </a:rPr>
                <a:t>Diğer ilaçlar ve yaşam biçimi</a:t>
              </a:r>
              <a:endParaRPr lang="en-US" sz="1600" b="1" dirty="0">
                <a:solidFill>
                  <a:schemeClr val="bg1"/>
                </a:solidFill>
              </a:endParaRPr>
            </a:p>
            <a:p>
              <a:pPr fontAlgn="auto">
                <a:spcBef>
                  <a:spcPts val="0"/>
                </a:spcBef>
                <a:spcAft>
                  <a:spcPts val="0"/>
                </a:spcAft>
                <a:buFontTx/>
                <a:buChar char="•"/>
                <a:defRPr/>
              </a:pPr>
              <a:r>
                <a:rPr lang="tr-TR" sz="1600" b="1" dirty="0" smtClean="0">
                  <a:solidFill>
                    <a:schemeClr val="bg1"/>
                  </a:solidFill>
                </a:rPr>
                <a:t>Beyaz önlük etkisi</a:t>
              </a:r>
              <a:endParaRPr lang="en-US" sz="1600" b="1" dirty="0">
                <a:solidFill>
                  <a:schemeClr val="bg1"/>
                </a:solidFill>
              </a:endParaRPr>
            </a:p>
            <a:p>
              <a:pPr fontAlgn="auto">
                <a:spcBef>
                  <a:spcPts val="0"/>
                </a:spcBef>
                <a:spcAft>
                  <a:spcPts val="0"/>
                </a:spcAft>
                <a:buFontTx/>
                <a:buChar char="•"/>
                <a:defRPr/>
              </a:pPr>
              <a:endParaRPr lang="en-US" sz="1600" b="1" dirty="0">
                <a:solidFill>
                  <a:srgbClr val="000000"/>
                </a:solidFill>
              </a:endParaRPr>
            </a:p>
          </p:txBody>
        </p:sp>
        <p:sp>
          <p:nvSpPr>
            <p:cNvPr id="123912" name="Line 9"/>
            <p:cNvSpPr>
              <a:spLocks noChangeShapeType="1"/>
            </p:cNvSpPr>
            <p:nvPr/>
          </p:nvSpPr>
          <p:spPr bwMode="auto">
            <a:xfrm>
              <a:off x="3587" y="2149"/>
              <a:ext cx="1617" cy="0"/>
            </a:xfrm>
            <a:prstGeom prst="line">
              <a:avLst/>
            </a:prstGeom>
            <a:noFill/>
            <a:ln w="9525">
              <a:solidFill>
                <a:schemeClr val="accent2">
                  <a:lumMod val="75000"/>
                </a:schemeClr>
              </a:solidFill>
              <a:round/>
              <a:headEnd/>
              <a:tailEnd/>
            </a:ln>
          </p:spPr>
          <p:txBody>
            <a:bodyPr wrap="none" anchor="ctr"/>
            <a:lstStyle/>
            <a:p>
              <a:pPr>
                <a:defRPr/>
              </a:pPr>
              <a:endParaRPr lang="tr-TR"/>
            </a:p>
          </p:txBody>
        </p:sp>
      </p:grpSp>
      <p:grpSp>
        <p:nvGrpSpPr>
          <p:cNvPr id="3" name="Group 11"/>
          <p:cNvGrpSpPr>
            <a:grpSpLocks/>
          </p:cNvGrpSpPr>
          <p:nvPr/>
        </p:nvGrpSpPr>
        <p:grpSpPr bwMode="auto">
          <a:xfrm>
            <a:off x="928662" y="1571612"/>
            <a:ext cx="3854449" cy="2804367"/>
            <a:chOff x="615" y="974"/>
            <a:chExt cx="2428" cy="1702"/>
          </a:xfrm>
          <a:solidFill>
            <a:srgbClr val="A1A1FD"/>
          </a:solidFill>
        </p:grpSpPr>
        <p:sp>
          <p:nvSpPr>
            <p:cNvPr id="40969" name="Rectangle 12"/>
            <p:cNvSpPr>
              <a:spLocks noChangeArrowheads="1"/>
            </p:cNvSpPr>
            <p:nvPr/>
          </p:nvSpPr>
          <p:spPr bwMode="auto">
            <a:xfrm>
              <a:off x="615" y="2272"/>
              <a:ext cx="2413" cy="404"/>
            </a:xfrm>
            <a:prstGeom prst="rect">
              <a:avLst/>
            </a:prstGeom>
            <a:solidFill>
              <a:srgbClr val="A1A1FD"/>
            </a:solidFill>
            <a:ln w="25400">
              <a:noFill/>
              <a:miter lim="800000"/>
              <a:headEnd/>
              <a:tailEnd/>
            </a:ln>
          </p:spPr>
          <p:txBody>
            <a:bodyPr anchor="ctr"/>
            <a:lstStyle/>
            <a:p>
              <a:pPr algn="ctr">
                <a:spcBef>
                  <a:spcPct val="50000"/>
                </a:spcBef>
                <a:defRPr/>
              </a:pPr>
              <a:r>
                <a:rPr lang="tr-TR" b="1" dirty="0">
                  <a:solidFill>
                    <a:srgbClr val="000000"/>
                  </a:solidFill>
                  <a:cs typeface="Arial" pitchFamily="34" charset="0"/>
                </a:rPr>
                <a:t>Üçlü veya dörtlü tedavi</a:t>
              </a:r>
              <a:endParaRPr lang="en-US" dirty="0">
                <a:solidFill>
                  <a:srgbClr val="000000"/>
                </a:solidFill>
                <a:cs typeface="Arial" pitchFamily="34" charset="0"/>
              </a:endParaRPr>
            </a:p>
          </p:txBody>
        </p:sp>
        <p:sp>
          <p:nvSpPr>
            <p:cNvPr id="40970" name="Rectangle 13"/>
            <p:cNvSpPr>
              <a:spLocks noChangeArrowheads="1"/>
            </p:cNvSpPr>
            <p:nvPr/>
          </p:nvSpPr>
          <p:spPr bwMode="auto">
            <a:xfrm>
              <a:off x="615" y="1618"/>
              <a:ext cx="2412" cy="394"/>
            </a:xfrm>
            <a:prstGeom prst="rect">
              <a:avLst/>
            </a:prstGeom>
            <a:grpFill/>
            <a:ln w="25400">
              <a:noFill/>
              <a:miter lim="800000"/>
              <a:headEnd/>
              <a:tailEnd/>
            </a:ln>
          </p:spPr>
          <p:txBody>
            <a:bodyPr anchor="ctr"/>
            <a:lstStyle/>
            <a:p>
              <a:pPr algn="ctr">
                <a:lnSpc>
                  <a:spcPct val="120000"/>
                </a:lnSpc>
                <a:defRPr/>
              </a:pPr>
              <a:r>
                <a:rPr lang="tr-TR" b="1" dirty="0">
                  <a:solidFill>
                    <a:srgbClr val="000000"/>
                  </a:solidFill>
                  <a:cs typeface="Arial" pitchFamily="34" charset="0"/>
                </a:rPr>
                <a:t>Kombinasyon tedavisi</a:t>
              </a:r>
              <a:endParaRPr lang="en-US" dirty="0">
                <a:solidFill>
                  <a:srgbClr val="000000"/>
                </a:solidFill>
                <a:cs typeface="Arial" pitchFamily="34" charset="0"/>
              </a:endParaRPr>
            </a:p>
          </p:txBody>
        </p:sp>
        <p:sp>
          <p:nvSpPr>
            <p:cNvPr id="40971" name="AutoShape 14"/>
            <p:cNvSpPr>
              <a:spLocks noChangeArrowheads="1"/>
            </p:cNvSpPr>
            <p:nvPr/>
          </p:nvSpPr>
          <p:spPr bwMode="auto">
            <a:xfrm>
              <a:off x="1752" y="1410"/>
              <a:ext cx="124" cy="201"/>
            </a:xfrm>
            <a:prstGeom prst="downArrow">
              <a:avLst>
                <a:gd name="adj1" fmla="val 50000"/>
                <a:gd name="adj2" fmla="val 40524"/>
              </a:avLst>
            </a:prstGeom>
            <a:grpFill/>
            <a:ln w="12700">
              <a:solidFill>
                <a:schemeClr val="accent6"/>
              </a:solidFill>
              <a:miter lim="800000"/>
              <a:headEnd/>
              <a:tailEnd/>
            </a:ln>
          </p:spPr>
          <p:txBody>
            <a:bodyPr wrap="none" anchor="ctr">
              <a:spAutoFit/>
            </a:bodyPr>
            <a:lstStyle/>
            <a:p>
              <a:pPr>
                <a:spcBef>
                  <a:spcPct val="50000"/>
                </a:spcBef>
                <a:defRPr/>
              </a:pPr>
              <a:endParaRPr lang="en-CA" sz="1300">
                <a:solidFill>
                  <a:srgbClr val="000000"/>
                </a:solidFill>
                <a:latin typeface="Arial" charset="0"/>
              </a:endParaRPr>
            </a:p>
          </p:txBody>
        </p:sp>
        <p:sp>
          <p:nvSpPr>
            <p:cNvPr id="40972" name="AutoShape 15"/>
            <p:cNvSpPr>
              <a:spLocks noChangeArrowheads="1"/>
            </p:cNvSpPr>
            <p:nvPr/>
          </p:nvSpPr>
          <p:spPr bwMode="auto">
            <a:xfrm>
              <a:off x="1752" y="2039"/>
              <a:ext cx="124" cy="201"/>
            </a:xfrm>
            <a:prstGeom prst="downArrow">
              <a:avLst>
                <a:gd name="adj1" fmla="val 50000"/>
                <a:gd name="adj2" fmla="val 40524"/>
              </a:avLst>
            </a:prstGeom>
            <a:grpFill/>
            <a:ln w="12700">
              <a:solidFill>
                <a:schemeClr val="accent6"/>
              </a:solidFill>
              <a:miter lim="800000"/>
              <a:headEnd/>
              <a:tailEnd/>
            </a:ln>
          </p:spPr>
          <p:txBody>
            <a:bodyPr wrap="none" anchor="ctr">
              <a:spAutoFit/>
            </a:bodyPr>
            <a:lstStyle/>
            <a:p>
              <a:pPr>
                <a:spcBef>
                  <a:spcPct val="50000"/>
                </a:spcBef>
                <a:defRPr/>
              </a:pPr>
              <a:endParaRPr lang="en-CA" sz="1300">
                <a:solidFill>
                  <a:srgbClr val="000000"/>
                </a:solidFill>
                <a:latin typeface="Arial" charset="0"/>
              </a:endParaRPr>
            </a:p>
          </p:txBody>
        </p:sp>
        <p:sp>
          <p:nvSpPr>
            <p:cNvPr id="17" name="Rectangle 12"/>
            <p:cNvSpPr>
              <a:spLocks noChangeArrowheads="1"/>
            </p:cNvSpPr>
            <p:nvPr/>
          </p:nvSpPr>
          <p:spPr bwMode="auto">
            <a:xfrm>
              <a:off x="630" y="974"/>
              <a:ext cx="2413" cy="404"/>
            </a:xfrm>
            <a:prstGeom prst="rect">
              <a:avLst/>
            </a:prstGeom>
            <a:solidFill>
              <a:srgbClr val="A1A1FD"/>
            </a:solidFill>
            <a:ln w="25400">
              <a:noFill/>
              <a:miter lim="800000"/>
              <a:headEnd/>
              <a:tailEnd/>
            </a:ln>
          </p:spPr>
          <p:txBody>
            <a:bodyPr anchor="ctr"/>
            <a:lstStyle/>
            <a:p>
              <a:pPr algn="ctr">
                <a:spcBef>
                  <a:spcPct val="50000"/>
                </a:spcBef>
                <a:defRPr/>
              </a:pPr>
              <a:r>
                <a:rPr lang="tr-TR" b="1" dirty="0" err="1">
                  <a:solidFill>
                    <a:srgbClr val="990000"/>
                  </a:solidFill>
                  <a:cs typeface="Arial" pitchFamily="34" charset="0"/>
                </a:rPr>
                <a:t>Monoterapiye</a:t>
              </a:r>
              <a:r>
                <a:rPr lang="tr-TR" b="1" dirty="0">
                  <a:solidFill>
                    <a:srgbClr val="990000"/>
                  </a:solidFill>
                  <a:cs typeface="Arial" pitchFamily="34" charset="0"/>
                </a:rPr>
                <a:t> yetersiz yanıt</a:t>
              </a:r>
              <a:endParaRPr lang="en-US" b="1" dirty="0">
                <a:solidFill>
                  <a:srgbClr val="990000"/>
                </a:solidFill>
                <a:cs typeface="Arial" pitchFamily="34"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a:xfrm>
            <a:off x="971550" y="274638"/>
            <a:ext cx="7272338" cy="1143000"/>
          </a:xfrm>
        </p:spPr>
        <p:txBody>
          <a:bodyPr/>
          <a:lstStyle/>
          <a:p>
            <a:pPr eaLnBrk="1" hangingPunct="1"/>
            <a:r>
              <a:rPr lang="tr-TR" smtClean="0">
                <a:solidFill>
                  <a:srgbClr val="990000"/>
                </a:solidFill>
              </a:rPr>
              <a:t>Yaş ve Diyastolik Kan Basıncı </a:t>
            </a:r>
          </a:p>
        </p:txBody>
      </p:sp>
      <p:pic>
        <p:nvPicPr>
          <p:cNvPr id="12292" name="Picture 4"/>
          <p:cNvPicPr>
            <a:picLocks noChangeAspect="1" noChangeArrowheads="1"/>
          </p:cNvPicPr>
          <p:nvPr/>
        </p:nvPicPr>
        <p:blipFill>
          <a:blip r:embed="rId3" cstate="print"/>
          <a:srcRect/>
          <a:stretch>
            <a:fillRect/>
          </a:stretch>
        </p:blipFill>
        <p:spPr bwMode="auto">
          <a:xfrm>
            <a:off x="0" y="0"/>
            <a:ext cx="971550" cy="6858000"/>
          </a:xfrm>
          <a:prstGeom prst="rect">
            <a:avLst/>
          </a:prstGeom>
          <a:noFill/>
          <a:ln w="9525">
            <a:noFill/>
            <a:miter lim="800000"/>
            <a:headEnd/>
            <a:tailEnd/>
          </a:ln>
        </p:spPr>
      </p:pic>
      <p:pic>
        <p:nvPicPr>
          <p:cNvPr id="12293" name="Picture 4" descr="thp_calisma_top"/>
          <p:cNvPicPr>
            <a:picLocks noChangeAspect="1" noChangeArrowheads="1"/>
          </p:cNvPicPr>
          <p:nvPr/>
        </p:nvPicPr>
        <p:blipFill>
          <a:blip r:embed="rId4" cstate="print"/>
          <a:srcRect/>
          <a:stretch>
            <a:fillRect/>
          </a:stretch>
        </p:blipFill>
        <p:spPr bwMode="auto">
          <a:xfrm>
            <a:off x="7452320" y="1484784"/>
            <a:ext cx="1546225" cy="962025"/>
          </a:xfrm>
          <a:prstGeom prst="rect">
            <a:avLst/>
          </a:prstGeom>
          <a:noFill/>
          <a:ln w="9525">
            <a:noFill/>
            <a:miter lim="800000"/>
            <a:headEnd/>
            <a:tailEnd/>
          </a:ln>
        </p:spPr>
      </p:pic>
      <p:pic>
        <p:nvPicPr>
          <p:cNvPr id="242689" name="Picture 1"/>
          <p:cNvPicPr>
            <a:picLocks noChangeAspect="1" noChangeArrowheads="1"/>
          </p:cNvPicPr>
          <p:nvPr/>
        </p:nvPicPr>
        <p:blipFill>
          <a:blip r:embed="rId5" cstate="print"/>
          <a:srcRect/>
          <a:stretch>
            <a:fillRect/>
          </a:stretch>
        </p:blipFill>
        <p:spPr bwMode="auto">
          <a:xfrm>
            <a:off x="1259632" y="2492896"/>
            <a:ext cx="7639050" cy="416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Oval 4"/>
          <p:cNvSpPr>
            <a:spLocks noChangeArrowheads="1"/>
          </p:cNvSpPr>
          <p:nvPr/>
        </p:nvSpPr>
        <p:spPr bwMode="auto">
          <a:xfrm>
            <a:off x="5724128" y="2780928"/>
            <a:ext cx="2808287" cy="1152128"/>
          </a:xfrm>
          <a:prstGeom prst="ellipse">
            <a:avLst/>
          </a:prstGeom>
          <a:solidFill>
            <a:schemeClr val="accent1">
              <a:lumMod val="50000"/>
            </a:schemeClr>
          </a:solidFill>
          <a:ln w="9525">
            <a:solidFill>
              <a:schemeClr val="bg1">
                <a:lumMod val="85000"/>
              </a:schemeClr>
            </a:solidFill>
            <a:round/>
            <a:headEnd/>
            <a:tailEnd/>
          </a:ln>
        </p:spPr>
        <p:txBody>
          <a:bodyPr wrap="none" anchor="ctr"/>
          <a:lstStyle/>
          <a:p>
            <a:pPr algn="ctr"/>
            <a:r>
              <a:rPr lang="tr-TR" sz="1600" b="1" dirty="0" err="1">
                <a:solidFill>
                  <a:schemeClr val="bg1"/>
                </a:solidFill>
              </a:rPr>
              <a:t>Hipertansif</a:t>
            </a:r>
            <a:r>
              <a:rPr lang="tr-TR" sz="1600" b="1" dirty="0">
                <a:solidFill>
                  <a:schemeClr val="bg1"/>
                </a:solidFill>
              </a:rPr>
              <a:t> öncelikli durum</a:t>
            </a:r>
          </a:p>
          <a:p>
            <a:pPr algn="ctr"/>
            <a:r>
              <a:rPr lang="tr-TR" sz="1600" b="1" i="1" dirty="0">
                <a:solidFill>
                  <a:schemeClr val="bg1"/>
                </a:solidFill>
              </a:rPr>
              <a:t>(</a:t>
            </a:r>
            <a:r>
              <a:rPr lang="tr-TR" sz="1600" b="1" i="1" dirty="0" err="1">
                <a:solidFill>
                  <a:schemeClr val="bg1"/>
                </a:solidFill>
              </a:rPr>
              <a:t>urgency</a:t>
            </a:r>
            <a:r>
              <a:rPr lang="tr-TR" sz="1600" b="1" i="1" dirty="0">
                <a:solidFill>
                  <a:schemeClr val="bg1"/>
                </a:solidFill>
              </a:rPr>
              <a:t>)</a:t>
            </a:r>
          </a:p>
        </p:txBody>
      </p:sp>
      <p:sp>
        <p:nvSpPr>
          <p:cNvPr id="40965" name="Oval 5"/>
          <p:cNvSpPr>
            <a:spLocks noChangeArrowheads="1"/>
          </p:cNvSpPr>
          <p:nvPr/>
        </p:nvSpPr>
        <p:spPr bwMode="auto">
          <a:xfrm>
            <a:off x="611560" y="2780928"/>
            <a:ext cx="2808287" cy="1152127"/>
          </a:xfrm>
          <a:prstGeom prst="ellipse">
            <a:avLst/>
          </a:prstGeom>
          <a:solidFill>
            <a:schemeClr val="accent1">
              <a:lumMod val="50000"/>
            </a:schemeClr>
          </a:solidFill>
          <a:ln w="9525">
            <a:solidFill>
              <a:schemeClr val="bg1">
                <a:lumMod val="85000"/>
              </a:schemeClr>
            </a:solidFill>
            <a:round/>
            <a:headEnd/>
            <a:tailEnd/>
          </a:ln>
        </p:spPr>
        <p:txBody>
          <a:bodyPr wrap="none" anchor="ctr"/>
          <a:lstStyle/>
          <a:p>
            <a:pPr algn="ctr"/>
            <a:r>
              <a:rPr lang="tr-TR" sz="1600" b="1" dirty="0" err="1">
                <a:solidFill>
                  <a:schemeClr val="bg1"/>
                </a:solidFill>
              </a:rPr>
              <a:t>Hipertansif</a:t>
            </a:r>
            <a:r>
              <a:rPr lang="tr-TR" sz="1600" b="1" dirty="0">
                <a:solidFill>
                  <a:schemeClr val="bg1"/>
                </a:solidFill>
              </a:rPr>
              <a:t> acil durum</a:t>
            </a:r>
          </a:p>
          <a:p>
            <a:pPr algn="ctr"/>
            <a:r>
              <a:rPr lang="tr-TR" sz="1600" b="1" i="1" dirty="0">
                <a:solidFill>
                  <a:schemeClr val="bg1"/>
                </a:solidFill>
              </a:rPr>
              <a:t>(</a:t>
            </a:r>
            <a:r>
              <a:rPr lang="tr-TR" sz="1600" b="1" i="1" dirty="0" err="1">
                <a:solidFill>
                  <a:schemeClr val="bg1"/>
                </a:solidFill>
              </a:rPr>
              <a:t>emergency</a:t>
            </a:r>
            <a:r>
              <a:rPr lang="tr-TR" sz="1600" b="1" i="1" dirty="0">
                <a:solidFill>
                  <a:schemeClr val="bg1"/>
                </a:solidFill>
              </a:rPr>
              <a:t>)</a:t>
            </a:r>
          </a:p>
        </p:txBody>
      </p:sp>
      <p:sp>
        <p:nvSpPr>
          <p:cNvPr id="9" name="Rectangle 11"/>
          <p:cNvSpPr>
            <a:spLocks noGrp="1" noChangeArrowheads="1"/>
          </p:cNvSpPr>
          <p:nvPr>
            <p:ph type="title"/>
          </p:nvPr>
        </p:nvSpPr>
        <p:spPr>
          <a:xfrm>
            <a:off x="683568" y="188640"/>
            <a:ext cx="8229600" cy="1143000"/>
          </a:xfrm>
        </p:spPr>
        <p:txBody>
          <a:bodyPr/>
          <a:lstStyle/>
          <a:p>
            <a:r>
              <a:rPr lang="tr-TR" sz="4000" dirty="0" err="1" smtClean="0">
                <a:solidFill>
                  <a:srgbClr val="990000"/>
                </a:solidFill>
              </a:rPr>
              <a:t>Hipertansif</a:t>
            </a:r>
            <a:r>
              <a:rPr lang="tr-TR" sz="4000" dirty="0" smtClean="0">
                <a:solidFill>
                  <a:srgbClr val="990000"/>
                </a:solidFill>
              </a:rPr>
              <a:t> Kriz</a:t>
            </a:r>
            <a:endParaRPr lang="en-US" sz="4000" dirty="0" smtClean="0">
              <a:solidFill>
                <a:srgbClr val="990000"/>
              </a:solidFill>
            </a:endParaRPr>
          </a:p>
        </p:txBody>
      </p:sp>
      <p:sp>
        <p:nvSpPr>
          <p:cNvPr id="16" name="15 Aşağı Ok Belirtme Çizgisi"/>
          <p:cNvSpPr/>
          <p:nvPr/>
        </p:nvSpPr>
        <p:spPr>
          <a:xfrm>
            <a:off x="2267744" y="1340768"/>
            <a:ext cx="4464496" cy="1634480"/>
          </a:xfrm>
          <a:prstGeom prst="downArrowCallou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err="1" smtClean="0"/>
              <a:t>Sistolik</a:t>
            </a:r>
            <a:r>
              <a:rPr lang="tr-TR" sz="2000" b="1" dirty="0" smtClean="0"/>
              <a:t> </a:t>
            </a:r>
            <a:r>
              <a:rPr lang="tr-TR" sz="2000" b="1" dirty="0" smtClean="0">
                <a:solidFill>
                  <a:schemeClr val="bg1"/>
                </a:solidFill>
              </a:rPr>
              <a:t>&gt;180-200 </a:t>
            </a:r>
            <a:r>
              <a:rPr lang="tr-TR" sz="2000" b="1" dirty="0" err="1" smtClean="0">
                <a:solidFill>
                  <a:schemeClr val="bg1"/>
                </a:solidFill>
              </a:rPr>
              <a:t>mmHg</a:t>
            </a:r>
            <a:endParaRPr lang="tr-TR" sz="2000" b="1" dirty="0" smtClean="0">
              <a:solidFill>
                <a:schemeClr val="bg1"/>
              </a:solidFill>
            </a:endParaRPr>
          </a:p>
          <a:p>
            <a:pPr algn="ctr"/>
            <a:endParaRPr lang="tr-TR" sz="2000" b="1" dirty="0" smtClean="0">
              <a:solidFill>
                <a:schemeClr val="bg1"/>
              </a:solidFill>
            </a:endParaRPr>
          </a:p>
          <a:p>
            <a:pPr algn="ctr"/>
            <a:r>
              <a:rPr lang="tr-TR" sz="2000" b="1" dirty="0" err="1" smtClean="0"/>
              <a:t>Diastolik</a:t>
            </a:r>
            <a:r>
              <a:rPr lang="tr-TR" sz="2000" b="1" dirty="0" smtClean="0"/>
              <a:t> </a:t>
            </a:r>
            <a:r>
              <a:rPr lang="tr-TR" sz="2000" b="1" dirty="0" smtClean="0">
                <a:solidFill>
                  <a:schemeClr val="bg1"/>
                </a:solidFill>
              </a:rPr>
              <a:t>&gt;120-130 </a:t>
            </a:r>
            <a:r>
              <a:rPr lang="tr-TR" sz="2000" b="1" dirty="0" err="1" smtClean="0">
                <a:solidFill>
                  <a:schemeClr val="bg1"/>
                </a:solidFill>
              </a:rPr>
              <a:t>mmHg</a:t>
            </a:r>
            <a:endParaRPr lang="tr-TR" sz="2000" b="1" dirty="0"/>
          </a:p>
        </p:txBody>
      </p:sp>
      <p:sp>
        <p:nvSpPr>
          <p:cNvPr id="17" name="16 Dikdörtgen"/>
          <p:cNvSpPr/>
          <p:nvPr/>
        </p:nvSpPr>
        <p:spPr>
          <a:xfrm>
            <a:off x="5004048" y="4077072"/>
            <a:ext cx="3995936" cy="2554545"/>
          </a:xfrm>
          <a:prstGeom prst="rect">
            <a:avLst/>
          </a:prstGeom>
        </p:spPr>
        <p:txBody>
          <a:bodyPr wrap="square">
            <a:spAutoFit/>
          </a:bodyPr>
          <a:lstStyle/>
          <a:p>
            <a:pPr eaLnBrk="1" hangingPunct="1">
              <a:buFont typeface="Arial" pitchFamily="34" charset="0"/>
              <a:buChar char="•"/>
            </a:pPr>
            <a:r>
              <a:rPr lang="tr-TR" sz="1600" dirty="0" smtClean="0"/>
              <a:t>Kararsız (</a:t>
            </a:r>
            <a:r>
              <a:rPr lang="tr-TR" sz="1600" dirty="0" err="1" smtClean="0"/>
              <a:t>unstable</a:t>
            </a:r>
            <a:r>
              <a:rPr lang="tr-TR" sz="1600" dirty="0" smtClean="0"/>
              <a:t>) </a:t>
            </a:r>
            <a:r>
              <a:rPr lang="tr-TR" sz="1600" dirty="0" err="1" smtClean="0"/>
              <a:t>anjina</a:t>
            </a:r>
            <a:r>
              <a:rPr lang="tr-TR" sz="1600" dirty="0" smtClean="0"/>
              <a:t> </a:t>
            </a:r>
          </a:p>
          <a:p>
            <a:pPr eaLnBrk="1" hangingPunct="1">
              <a:buFont typeface="Arial" pitchFamily="34" charset="0"/>
              <a:buChar char="•"/>
            </a:pPr>
            <a:r>
              <a:rPr lang="tr-TR" sz="1600" dirty="0" err="1" smtClean="0"/>
              <a:t>Preeklampsi</a:t>
            </a:r>
            <a:r>
              <a:rPr lang="tr-TR" sz="1600" dirty="0" smtClean="0"/>
              <a:t> </a:t>
            </a:r>
          </a:p>
          <a:p>
            <a:pPr eaLnBrk="1" hangingPunct="1">
              <a:buFont typeface="Arial" pitchFamily="34" charset="0"/>
              <a:buChar char="•"/>
            </a:pPr>
            <a:r>
              <a:rPr lang="tr-TR" sz="1600" dirty="0" smtClean="0"/>
              <a:t>Akut </a:t>
            </a:r>
            <a:r>
              <a:rPr lang="tr-TR" sz="1600" dirty="0" err="1" smtClean="0"/>
              <a:t>glomerülonefrit</a:t>
            </a:r>
            <a:r>
              <a:rPr lang="tr-TR" sz="1600" dirty="0" smtClean="0"/>
              <a:t> </a:t>
            </a:r>
          </a:p>
          <a:p>
            <a:pPr eaLnBrk="1" hangingPunct="1">
              <a:buFont typeface="Arial" pitchFamily="34" charset="0"/>
              <a:buChar char="•"/>
            </a:pPr>
            <a:r>
              <a:rPr lang="tr-TR" sz="1600" dirty="0" smtClean="0"/>
              <a:t>Akut sistemik </a:t>
            </a:r>
            <a:r>
              <a:rPr lang="tr-TR" sz="1600" dirty="0" err="1" smtClean="0"/>
              <a:t>vaskülit</a:t>
            </a:r>
            <a:r>
              <a:rPr lang="tr-TR" sz="1600" dirty="0" smtClean="0"/>
              <a:t> </a:t>
            </a:r>
          </a:p>
          <a:p>
            <a:pPr eaLnBrk="1" hangingPunct="1">
              <a:buFont typeface="Arial" pitchFamily="34" charset="0"/>
              <a:buChar char="•"/>
            </a:pPr>
            <a:r>
              <a:rPr lang="tr-TR" sz="1600" dirty="0" err="1" smtClean="0"/>
              <a:t>Skleroderma</a:t>
            </a:r>
            <a:r>
              <a:rPr lang="tr-TR" sz="1600" dirty="0" smtClean="0"/>
              <a:t> krizi </a:t>
            </a:r>
          </a:p>
          <a:p>
            <a:pPr eaLnBrk="1" hangingPunct="1">
              <a:buFont typeface="Arial" pitchFamily="34" charset="0"/>
              <a:buChar char="•"/>
            </a:pPr>
            <a:r>
              <a:rPr lang="tr-TR" sz="1600" dirty="0" err="1" smtClean="0"/>
              <a:t>Renal</a:t>
            </a:r>
            <a:r>
              <a:rPr lang="tr-TR" sz="1600" dirty="0" smtClean="0"/>
              <a:t> </a:t>
            </a:r>
            <a:r>
              <a:rPr lang="tr-TR" sz="1600" dirty="0" err="1" smtClean="0"/>
              <a:t>tx</a:t>
            </a:r>
            <a:r>
              <a:rPr lang="tr-TR" sz="1600" dirty="0" smtClean="0"/>
              <a:t> sonrası geç dönemde ağır HT </a:t>
            </a:r>
          </a:p>
          <a:p>
            <a:pPr eaLnBrk="1" hangingPunct="1">
              <a:buFont typeface="Arial" pitchFamily="34" charset="0"/>
              <a:buChar char="•"/>
            </a:pPr>
            <a:r>
              <a:rPr lang="tr-TR" sz="1600" dirty="0" smtClean="0"/>
              <a:t>İlaç kesilmesi sendromları (bazı olgular) </a:t>
            </a:r>
          </a:p>
          <a:p>
            <a:pPr eaLnBrk="1" hangingPunct="1">
              <a:buFont typeface="Arial" pitchFamily="34" charset="0"/>
              <a:buChar char="•"/>
            </a:pPr>
            <a:r>
              <a:rPr lang="tr-TR" sz="1600" dirty="0" smtClean="0"/>
              <a:t>Ağır yanıklar </a:t>
            </a:r>
          </a:p>
          <a:p>
            <a:pPr eaLnBrk="1" hangingPunct="1">
              <a:buFont typeface="Arial" pitchFamily="34" charset="0"/>
              <a:buChar char="•"/>
            </a:pPr>
            <a:r>
              <a:rPr lang="tr-TR" sz="1600" dirty="0" smtClean="0"/>
              <a:t>Ağır burun kanaması </a:t>
            </a:r>
          </a:p>
          <a:p>
            <a:pPr eaLnBrk="1" hangingPunct="1">
              <a:buFont typeface="Arial" pitchFamily="34" charset="0"/>
              <a:buChar char="•"/>
            </a:pPr>
            <a:r>
              <a:rPr lang="tr-TR" sz="1600" dirty="0" smtClean="0"/>
              <a:t>Kronik </a:t>
            </a:r>
            <a:r>
              <a:rPr lang="tr-TR" sz="1600" dirty="0" err="1" smtClean="0"/>
              <a:t>spinal</a:t>
            </a:r>
            <a:r>
              <a:rPr lang="tr-TR" sz="1600" dirty="0" smtClean="0"/>
              <a:t> </a:t>
            </a:r>
            <a:r>
              <a:rPr lang="tr-TR" sz="1600" dirty="0" err="1" smtClean="0"/>
              <a:t>kord</a:t>
            </a:r>
            <a:r>
              <a:rPr lang="tr-TR" sz="1600" dirty="0" smtClean="0"/>
              <a:t> hasarı   </a:t>
            </a:r>
          </a:p>
        </p:txBody>
      </p:sp>
      <p:sp>
        <p:nvSpPr>
          <p:cNvPr id="18" name="17 Dikdörtgen"/>
          <p:cNvSpPr/>
          <p:nvPr/>
        </p:nvSpPr>
        <p:spPr>
          <a:xfrm>
            <a:off x="4788024" y="4077072"/>
            <a:ext cx="4248472" cy="2592288"/>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2771775" y="115888"/>
            <a:ext cx="3168650" cy="863600"/>
          </a:xfrm>
          <a:prstGeom prst="rect">
            <a:avLst/>
          </a:prstGeom>
          <a:solidFill>
            <a:srgbClr val="C00000"/>
          </a:solidFill>
          <a:ln w="9525">
            <a:solidFill>
              <a:schemeClr val="tx1"/>
            </a:solidFill>
            <a:miter lim="800000"/>
            <a:headEnd/>
            <a:tailEnd/>
          </a:ln>
          <a:effectLst/>
        </p:spPr>
        <p:txBody>
          <a:bodyPr wrap="none" anchor="ctr"/>
          <a:lstStyle/>
          <a:p>
            <a:pPr algn="ctr"/>
            <a:r>
              <a:rPr lang="tr-TR" b="1" dirty="0" err="1">
                <a:solidFill>
                  <a:schemeClr val="bg1"/>
                </a:solidFill>
              </a:rPr>
              <a:t>Hipertansif</a:t>
            </a:r>
            <a:r>
              <a:rPr lang="tr-TR" b="1" dirty="0">
                <a:solidFill>
                  <a:schemeClr val="bg1"/>
                </a:solidFill>
              </a:rPr>
              <a:t> kriz</a:t>
            </a:r>
          </a:p>
          <a:p>
            <a:pPr algn="ctr">
              <a:lnSpc>
                <a:spcPct val="80000"/>
              </a:lnSpc>
              <a:spcBef>
                <a:spcPct val="20000"/>
              </a:spcBef>
              <a:buClr>
                <a:schemeClr val="tx2"/>
              </a:buClr>
              <a:buSzPct val="70000"/>
              <a:buFont typeface="Wingdings" pitchFamily="2" charset="2"/>
              <a:buNone/>
            </a:pPr>
            <a:r>
              <a:rPr lang="tr-TR" sz="1200" b="1" dirty="0">
                <a:solidFill>
                  <a:schemeClr val="bg1"/>
                </a:solidFill>
              </a:rPr>
              <a:t>(SKB&gt;220 / DKB&gt;120-130 </a:t>
            </a:r>
            <a:r>
              <a:rPr lang="tr-TR" sz="1200" b="1" dirty="0" err="1">
                <a:solidFill>
                  <a:schemeClr val="bg1"/>
                </a:solidFill>
              </a:rPr>
              <a:t>mmHg</a:t>
            </a:r>
            <a:r>
              <a:rPr lang="tr-TR" sz="1200" b="1" dirty="0">
                <a:solidFill>
                  <a:schemeClr val="bg1"/>
                </a:solidFill>
              </a:rPr>
              <a:t>)</a:t>
            </a:r>
          </a:p>
        </p:txBody>
      </p:sp>
      <p:sp>
        <p:nvSpPr>
          <p:cNvPr id="108549" name="Oval 5"/>
          <p:cNvSpPr>
            <a:spLocks noChangeArrowheads="1"/>
          </p:cNvSpPr>
          <p:nvPr/>
        </p:nvSpPr>
        <p:spPr bwMode="auto">
          <a:xfrm>
            <a:off x="755650" y="3068638"/>
            <a:ext cx="2808288" cy="1438275"/>
          </a:xfrm>
          <a:prstGeom prst="ellipse">
            <a:avLst/>
          </a:prstGeom>
          <a:solidFill>
            <a:schemeClr val="accent2">
              <a:lumMod val="20000"/>
              <a:lumOff val="80000"/>
            </a:schemeClr>
          </a:solidFill>
          <a:ln w="28575">
            <a:solidFill>
              <a:schemeClr val="accent2">
                <a:lumMod val="40000"/>
                <a:lumOff val="60000"/>
              </a:schemeClr>
            </a:solidFill>
            <a:round/>
            <a:headEnd/>
            <a:tailEnd/>
          </a:ln>
          <a:effectLst/>
        </p:spPr>
        <p:txBody>
          <a:bodyPr wrap="none" anchor="ctr"/>
          <a:lstStyle/>
          <a:p>
            <a:pPr algn="ctr"/>
            <a:r>
              <a:rPr lang="tr-TR" sz="1600" b="1" dirty="0" err="1">
                <a:solidFill>
                  <a:schemeClr val="tx1">
                    <a:lumMod val="75000"/>
                    <a:lumOff val="25000"/>
                  </a:schemeClr>
                </a:solidFill>
              </a:rPr>
              <a:t>Hipertansif</a:t>
            </a:r>
            <a:r>
              <a:rPr lang="tr-TR" sz="1600" b="1" dirty="0">
                <a:solidFill>
                  <a:schemeClr val="tx1">
                    <a:lumMod val="75000"/>
                    <a:lumOff val="25000"/>
                  </a:schemeClr>
                </a:solidFill>
              </a:rPr>
              <a:t> ivedi durum</a:t>
            </a:r>
            <a:endParaRPr lang="tr-TR" sz="1600" i="1" dirty="0">
              <a:solidFill>
                <a:schemeClr val="tx1">
                  <a:lumMod val="75000"/>
                  <a:lumOff val="25000"/>
                </a:schemeClr>
              </a:solidFill>
            </a:endParaRPr>
          </a:p>
        </p:txBody>
      </p:sp>
      <p:sp>
        <p:nvSpPr>
          <p:cNvPr id="108550" name="Oval 6"/>
          <p:cNvSpPr>
            <a:spLocks noChangeArrowheads="1"/>
          </p:cNvSpPr>
          <p:nvPr/>
        </p:nvSpPr>
        <p:spPr bwMode="auto">
          <a:xfrm>
            <a:off x="5435600" y="3068638"/>
            <a:ext cx="2808288" cy="1438275"/>
          </a:xfrm>
          <a:prstGeom prst="ellipse">
            <a:avLst/>
          </a:prstGeom>
          <a:solidFill>
            <a:schemeClr val="accent2">
              <a:lumMod val="20000"/>
              <a:lumOff val="80000"/>
            </a:schemeClr>
          </a:solidFill>
          <a:ln w="28575">
            <a:solidFill>
              <a:schemeClr val="accent2">
                <a:lumMod val="40000"/>
                <a:lumOff val="60000"/>
              </a:schemeClr>
            </a:solidFill>
            <a:round/>
            <a:headEnd/>
            <a:tailEnd/>
          </a:ln>
          <a:effectLst/>
        </p:spPr>
        <p:txBody>
          <a:bodyPr wrap="none" anchor="ctr"/>
          <a:lstStyle/>
          <a:p>
            <a:pPr algn="ctr"/>
            <a:r>
              <a:rPr lang="tr-TR" sz="1600" b="1" dirty="0" err="1">
                <a:solidFill>
                  <a:schemeClr val="tx1">
                    <a:lumMod val="75000"/>
                    <a:lumOff val="25000"/>
                  </a:schemeClr>
                </a:solidFill>
              </a:rPr>
              <a:t>Hipertansif</a:t>
            </a:r>
            <a:r>
              <a:rPr lang="tr-TR" sz="1600" b="1" dirty="0">
                <a:solidFill>
                  <a:schemeClr val="tx1">
                    <a:lumMod val="75000"/>
                    <a:lumOff val="25000"/>
                  </a:schemeClr>
                </a:solidFill>
              </a:rPr>
              <a:t> öncelikli durum</a:t>
            </a:r>
            <a:endParaRPr lang="tr-TR" sz="1600" i="1" dirty="0">
              <a:solidFill>
                <a:schemeClr val="tx1">
                  <a:lumMod val="75000"/>
                  <a:lumOff val="25000"/>
                </a:schemeClr>
              </a:solidFill>
            </a:endParaRPr>
          </a:p>
        </p:txBody>
      </p:sp>
      <p:sp>
        <p:nvSpPr>
          <p:cNvPr id="108551" name="Rectangle 7"/>
          <p:cNvSpPr>
            <a:spLocks noChangeArrowheads="1"/>
          </p:cNvSpPr>
          <p:nvPr/>
        </p:nvSpPr>
        <p:spPr bwMode="auto">
          <a:xfrm>
            <a:off x="2771775" y="1412875"/>
            <a:ext cx="3168650" cy="431800"/>
          </a:xfrm>
          <a:prstGeom prst="rect">
            <a:avLst/>
          </a:prstGeom>
          <a:solidFill>
            <a:schemeClr val="accent1">
              <a:lumMod val="90000"/>
            </a:schemeClr>
          </a:solidFill>
          <a:ln w="9525">
            <a:solidFill>
              <a:schemeClr val="accent1">
                <a:lumMod val="75000"/>
              </a:schemeClr>
            </a:solidFill>
            <a:miter lim="800000"/>
            <a:headEnd/>
            <a:tailEnd/>
          </a:ln>
          <a:effectLst/>
        </p:spPr>
        <p:txBody>
          <a:bodyPr wrap="none" anchor="ctr"/>
          <a:lstStyle/>
          <a:p>
            <a:pPr algn="ctr"/>
            <a:r>
              <a:rPr lang="tr-TR" sz="1600" b="1" dirty="0">
                <a:solidFill>
                  <a:schemeClr val="tx1">
                    <a:lumMod val="75000"/>
                    <a:lumOff val="25000"/>
                  </a:schemeClr>
                </a:solidFill>
              </a:rPr>
              <a:t>Hedef organ hasarı</a:t>
            </a:r>
          </a:p>
        </p:txBody>
      </p:sp>
      <p:sp>
        <p:nvSpPr>
          <p:cNvPr id="108556" name="Rectangle 12"/>
          <p:cNvSpPr>
            <a:spLocks noChangeArrowheads="1"/>
          </p:cNvSpPr>
          <p:nvPr/>
        </p:nvSpPr>
        <p:spPr bwMode="auto">
          <a:xfrm>
            <a:off x="179388" y="4941888"/>
            <a:ext cx="3960812" cy="431800"/>
          </a:xfrm>
          <a:prstGeom prst="rect">
            <a:avLst/>
          </a:prstGeom>
          <a:solidFill>
            <a:schemeClr val="accent2">
              <a:lumMod val="75000"/>
            </a:schemeClr>
          </a:solidFill>
          <a:ln w="9525">
            <a:solidFill>
              <a:schemeClr val="tx1"/>
            </a:solidFill>
            <a:miter lim="800000"/>
            <a:headEnd/>
            <a:tailEnd/>
          </a:ln>
          <a:effectLst/>
        </p:spPr>
        <p:txBody>
          <a:bodyPr wrap="none" anchor="ctr"/>
          <a:lstStyle/>
          <a:p>
            <a:r>
              <a:rPr lang="tr-TR" sz="1600" b="1" dirty="0">
                <a:solidFill>
                  <a:schemeClr val="bg1"/>
                </a:solidFill>
              </a:rPr>
              <a:t>YBÜ - </a:t>
            </a:r>
            <a:r>
              <a:rPr lang="tr-TR" sz="1600" b="1" dirty="0" err="1">
                <a:solidFill>
                  <a:schemeClr val="bg1"/>
                </a:solidFill>
              </a:rPr>
              <a:t>Parenteral</a:t>
            </a:r>
            <a:r>
              <a:rPr lang="tr-TR" sz="1600" b="1" dirty="0">
                <a:solidFill>
                  <a:schemeClr val="bg1"/>
                </a:solidFill>
              </a:rPr>
              <a:t> </a:t>
            </a:r>
            <a:r>
              <a:rPr lang="tr-TR" sz="1600" b="1" dirty="0" err="1">
                <a:solidFill>
                  <a:schemeClr val="bg1"/>
                </a:solidFill>
              </a:rPr>
              <a:t>antihipertansif</a:t>
            </a:r>
            <a:endParaRPr lang="tr-TR" sz="1600" b="1" dirty="0">
              <a:solidFill>
                <a:schemeClr val="bg1"/>
              </a:solidFill>
            </a:endParaRPr>
          </a:p>
        </p:txBody>
      </p:sp>
      <p:sp>
        <p:nvSpPr>
          <p:cNvPr id="108557" name="Rectangle 13"/>
          <p:cNvSpPr>
            <a:spLocks noChangeArrowheads="1"/>
          </p:cNvSpPr>
          <p:nvPr/>
        </p:nvSpPr>
        <p:spPr bwMode="auto">
          <a:xfrm>
            <a:off x="4859338" y="6308725"/>
            <a:ext cx="3960812" cy="431800"/>
          </a:xfrm>
          <a:prstGeom prst="rect">
            <a:avLst/>
          </a:prstGeom>
          <a:solidFill>
            <a:schemeClr val="accent2">
              <a:lumMod val="75000"/>
            </a:schemeClr>
          </a:solidFill>
          <a:ln w="9525">
            <a:solidFill>
              <a:schemeClr val="tx1"/>
            </a:solidFill>
            <a:miter lim="800000"/>
            <a:headEnd/>
            <a:tailEnd/>
          </a:ln>
          <a:effectLst/>
        </p:spPr>
        <p:txBody>
          <a:bodyPr wrap="none" anchor="ctr"/>
          <a:lstStyle/>
          <a:p>
            <a:pPr algn="r"/>
            <a:r>
              <a:rPr lang="tr-TR" sz="1600" b="1">
                <a:solidFill>
                  <a:schemeClr val="bg1"/>
                </a:solidFill>
              </a:rPr>
              <a:t>Captopril, Furosemide</a:t>
            </a:r>
            <a:r>
              <a:rPr lang="tr-TR"/>
              <a:t> </a:t>
            </a:r>
          </a:p>
        </p:txBody>
      </p:sp>
      <p:sp>
        <p:nvSpPr>
          <p:cNvPr id="108559" name="Rectangle 15"/>
          <p:cNvSpPr>
            <a:spLocks noChangeArrowheads="1"/>
          </p:cNvSpPr>
          <p:nvPr/>
        </p:nvSpPr>
        <p:spPr bwMode="auto">
          <a:xfrm>
            <a:off x="4859338" y="5589588"/>
            <a:ext cx="3960812" cy="504825"/>
          </a:xfrm>
          <a:prstGeom prst="rect">
            <a:avLst/>
          </a:prstGeom>
          <a:solidFill>
            <a:schemeClr val="accent2">
              <a:lumMod val="75000"/>
            </a:schemeClr>
          </a:solidFill>
          <a:ln w="9525">
            <a:solidFill>
              <a:schemeClr val="tx1"/>
            </a:solidFill>
            <a:miter lim="800000"/>
            <a:headEnd/>
            <a:tailEnd/>
          </a:ln>
          <a:effectLst/>
        </p:spPr>
        <p:txBody>
          <a:bodyPr wrap="none" anchor="ctr"/>
          <a:lstStyle/>
          <a:p>
            <a:pPr algn="r"/>
            <a:r>
              <a:rPr lang="tr-TR" sz="1600" b="1">
                <a:solidFill>
                  <a:schemeClr val="bg1"/>
                </a:solidFill>
              </a:rPr>
              <a:t>24 saat içinde 160/100-110 mmHg</a:t>
            </a:r>
          </a:p>
        </p:txBody>
      </p:sp>
      <p:sp>
        <p:nvSpPr>
          <p:cNvPr id="108560" name="Rectangle 16"/>
          <p:cNvSpPr>
            <a:spLocks noChangeArrowheads="1"/>
          </p:cNvSpPr>
          <p:nvPr/>
        </p:nvSpPr>
        <p:spPr bwMode="auto">
          <a:xfrm>
            <a:off x="179388" y="5589588"/>
            <a:ext cx="3960812" cy="504825"/>
          </a:xfrm>
          <a:prstGeom prst="rect">
            <a:avLst/>
          </a:prstGeom>
          <a:solidFill>
            <a:schemeClr val="accent2">
              <a:lumMod val="75000"/>
            </a:schemeClr>
          </a:solidFill>
          <a:ln w="9525">
            <a:solidFill>
              <a:schemeClr val="tx1"/>
            </a:solidFill>
            <a:miter lim="800000"/>
            <a:headEnd/>
            <a:tailEnd/>
          </a:ln>
          <a:effectLst/>
        </p:spPr>
        <p:txBody>
          <a:bodyPr wrap="none" anchor="ctr"/>
          <a:lstStyle/>
          <a:p>
            <a:r>
              <a:rPr lang="tr-TR" sz="1600" b="1">
                <a:solidFill>
                  <a:schemeClr val="bg1"/>
                </a:solidFill>
              </a:rPr>
              <a:t>İlk 2 saatte %25; 24 saatte </a:t>
            </a:r>
            <a:r>
              <a:rPr lang="en-US" sz="1600" b="1">
                <a:solidFill>
                  <a:schemeClr val="bg1"/>
                </a:solidFill>
                <a:cs typeface="Arial" charset="0"/>
              </a:rPr>
              <a:t>~</a:t>
            </a:r>
            <a:r>
              <a:rPr lang="tr-TR" sz="1600" b="1">
                <a:solidFill>
                  <a:schemeClr val="bg1"/>
                </a:solidFill>
              </a:rPr>
              <a:t>100 mmHg</a:t>
            </a:r>
          </a:p>
        </p:txBody>
      </p:sp>
      <p:sp>
        <p:nvSpPr>
          <p:cNvPr id="108562" name="Rectangle 18"/>
          <p:cNvSpPr>
            <a:spLocks noChangeArrowheads="1"/>
          </p:cNvSpPr>
          <p:nvPr/>
        </p:nvSpPr>
        <p:spPr bwMode="auto">
          <a:xfrm>
            <a:off x="179388" y="6308725"/>
            <a:ext cx="3960812" cy="431800"/>
          </a:xfrm>
          <a:prstGeom prst="rect">
            <a:avLst/>
          </a:prstGeom>
          <a:solidFill>
            <a:schemeClr val="accent2">
              <a:lumMod val="75000"/>
            </a:schemeClr>
          </a:solidFill>
          <a:ln w="9525">
            <a:solidFill>
              <a:schemeClr val="tx1"/>
            </a:solidFill>
            <a:miter lim="800000"/>
            <a:headEnd/>
            <a:tailEnd/>
          </a:ln>
          <a:effectLst/>
        </p:spPr>
        <p:txBody>
          <a:bodyPr wrap="none" anchor="ctr"/>
          <a:lstStyle/>
          <a:p>
            <a:r>
              <a:rPr lang="tr-TR" sz="1600" b="1">
                <a:solidFill>
                  <a:schemeClr val="bg1"/>
                </a:solidFill>
              </a:rPr>
              <a:t>Nitroprusside, Nitroglycerine</a:t>
            </a:r>
          </a:p>
        </p:txBody>
      </p:sp>
      <p:sp>
        <p:nvSpPr>
          <p:cNvPr id="108564" name="Rectangle 20"/>
          <p:cNvSpPr>
            <a:spLocks noChangeArrowheads="1"/>
          </p:cNvSpPr>
          <p:nvPr/>
        </p:nvSpPr>
        <p:spPr bwMode="auto">
          <a:xfrm>
            <a:off x="4859338" y="4941888"/>
            <a:ext cx="3960812" cy="431800"/>
          </a:xfrm>
          <a:prstGeom prst="rect">
            <a:avLst/>
          </a:prstGeom>
          <a:solidFill>
            <a:schemeClr val="accent2">
              <a:lumMod val="75000"/>
            </a:schemeClr>
          </a:solidFill>
          <a:ln w="9525">
            <a:solidFill>
              <a:schemeClr val="tx1"/>
            </a:solidFill>
            <a:miter lim="800000"/>
            <a:headEnd/>
            <a:tailEnd/>
          </a:ln>
          <a:effectLst/>
        </p:spPr>
        <p:txBody>
          <a:bodyPr wrap="none" anchor="ctr"/>
          <a:lstStyle/>
          <a:p>
            <a:pPr algn="r"/>
            <a:r>
              <a:rPr lang="tr-TR" sz="1600" b="1">
                <a:solidFill>
                  <a:schemeClr val="bg1"/>
                </a:solidFill>
              </a:rPr>
              <a:t>Hastane dışı - Oral antihipertansif</a:t>
            </a:r>
          </a:p>
        </p:txBody>
      </p:sp>
      <p:sp>
        <p:nvSpPr>
          <p:cNvPr id="108565" name="Rectangle 21"/>
          <p:cNvSpPr>
            <a:spLocks noChangeArrowheads="1"/>
          </p:cNvSpPr>
          <p:nvPr/>
        </p:nvSpPr>
        <p:spPr bwMode="auto">
          <a:xfrm>
            <a:off x="2195513" y="2205038"/>
            <a:ext cx="649287" cy="215900"/>
          </a:xfrm>
          <a:prstGeom prst="rect">
            <a:avLst/>
          </a:prstGeom>
          <a:solidFill>
            <a:schemeClr val="accent1">
              <a:lumMod val="90000"/>
            </a:schemeClr>
          </a:solidFill>
          <a:ln w="9525">
            <a:solidFill>
              <a:schemeClr val="accent1">
                <a:lumMod val="50000"/>
              </a:schemeClr>
            </a:solidFill>
            <a:miter lim="800000"/>
            <a:headEnd/>
            <a:tailEnd/>
          </a:ln>
          <a:effectLst/>
        </p:spPr>
        <p:txBody>
          <a:bodyPr wrap="none" anchor="ctr"/>
          <a:lstStyle/>
          <a:p>
            <a:pPr algn="ctr"/>
            <a:r>
              <a:rPr lang="tr-TR" sz="1200" b="1" dirty="0">
                <a:solidFill>
                  <a:schemeClr val="tx1">
                    <a:lumMod val="75000"/>
                    <a:lumOff val="25000"/>
                  </a:schemeClr>
                </a:solidFill>
              </a:rPr>
              <a:t>Var</a:t>
            </a:r>
          </a:p>
        </p:txBody>
      </p:sp>
      <p:sp>
        <p:nvSpPr>
          <p:cNvPr id="108566" name="Rectangle 22"/>
          <p:cNvSpPr>
            <a:spLocks noChangeArrowheads="1"/>
          </p:cNvSpPr>
          <p:nvPr/>
        </p:nvSpPr>
        <p:spPr bwMode="auto">
          <a:xfrm>
            <a:off x="6156325" y="2205038"/>
            <a:ext cx="649288" cy="215900"/>
          </a:xfrm>
          <a:prstGeom prst="rect">
            <a:avLst/>
          </a:prstGeom>
          <a:solidFill>
            <a:schemeClr val="accent1">
              <a:lumMod val="90000"/>
            </a:schemeClr>
          </a:solidFill>
          <a:ln w="9525">
            <a:solidFill>
              <a:schemeClr val="accent1">
                <a:lumMod val="50000"/>
              </a:schemeClr>
            </a:solidFill>
            <a:miter lim="800000"/>
            <a:headEnd/>
            <a:tailEnd/>
          </a:ln>
          <a:effectLst/>
        </p:spPr>
        <p:txBody>
          <a:bodyPr wrap="none" anchor="ctr"/>
          <a:lstStyle/>
          <a:p>
            <a:pPr algn="ctr"/>
            <a:r>
              <a:rPr lang="tr-TR" sz="1200" b="1" dirty="0">
                <a:solidFill>
                  <a:schemeClr val="tx1">
                    <a:lumMod val="75000"/>
                    <a:lumOff val="25000"/>
                  </a:schemeClr>
                </a:solidFill>
              </a:rPr>
              <a:t>Yok</a:t>
            </a:r>
          </a:p>
        </p:txBody>
      </p:sp>
      <p:cxnSp>
        <p:nvCxnSpPr>
          <p:cNvPr id="108567" name="AutoShape 23"/>
          <p:cNvCxnSpPr>
            <a:cxnSpLocks noChangeShapeType="1"/>
            <a:stCxn id="108551" idx="2"/>
            <a:endCxn id="108549" idx="0"/>
          </p:cNvCxnSpPr>
          <p:nvPr/>
        </p:nvCxnSpPr>
        <p:spPr bwMode="auto">
          <a:xfrm rot="5400000">
            <a:off x="2646362" y="1358901"/>
            <a:ext cx="1223963" cy="2195512"/>
          </a:xfrm>
          <a:prstGeom prst="bentConnector3">
            <a:avLst>
              <a:gd name="adj1" fmla="val 49935"/>
            </a:avLst>
          </a:prstGeom>
          <a:noFill/>
          <a:ln w="57150">
            <a:solidFill>
              <a:schemeClr val="tx1"/>
            </a:solidFill>
            <a:miter lim="800000"/>
            <a:headEnd/>
            <a:tailEnd type="triangle" w="med" len="med"/>
          </a:ln>
          <a:effectLst/>
        </p:spPr>
      </p:cxnSp>
      <p:cxnSp>
        <p:nvCxnSpPr>
          <p:cNvPr id="108568" name="AutoShape 24"/>
          <p:cNvCxnSpPr>
            <a:cxnSpLocks noChangeShapeType="1"/>
            <a:stCxn id="108551" idx="2"/>
            <a:endCxn id="108550" idx="0"/>
          </p:cNvCxnSpPr>
          <p:nvPr/>
        </p:nvCxnSpPr>
        <p:spPr bwMode="auto">
          <a:xfrm rot="16200000" flipH="1">
            <a:off x="4986337" y="1214438"/>
            <a:ext cx="1223963" cy="2484438"/>
          </a:xfrm>
          <a:prstGeom prst="bentConnector3">
            <a:avLst>
              <a:gd name="adj1" fmla="val 49935"/>
            </a:avLst>
          </a:prstGeom>
          <a:noFill/>
          <a:ln w="57150">
            <a:solidFill>
              <a:schemeClr val="tx1"/>
            </a:solidFill>
            <a:miter lim="800000"/>
            <a:headEnd/>
            <a:tailEnd type="triangle" w="med" len="med"/>
          </a:ln>
          <a:effectLst/>
        </p:spPr>
      </p:cxnSp>
      <p:cxnSp>
        <p:nvCxnSpPr>
          <p:cNvPr id="108570" name="AutoShape 26"/>
          <p:cNvCxnSpPr>
            <a:cxnSpLocks noChangeShapeType="1"/>
            <a:stCxn id="108548" idx="2"/>
            <a:endCxn id="108551" idx="0"/>
          </p:cNvCxnSpPr>
          <p:nvPr/>
        </p:nvCxnSpPr>
        <p:spPr bwMode="auto">
          <a:xfrm>
            <a:off x="4356100" y="979488"/>
            <a:ext cx="0" cy="433387"/>
          </a:xfrm>
          <a:prstGeom prst="straightConnector1">
            <a:avLst/>
          </a:prstGeom>
          <a:noFill/>
          <a:ln w="57150">
            <a:solidFill>
              <a:schemeClr val="tx1"/>
            </a:solidFill>
            <a:round/>
            <a:headEnd/>
            <a:tailEnd type="triangle" w="med" len="med"/>
          </a:ln>
          <a:effectLst/>
        </p:spPr>
      </p:cxnSp>
      <p:cxnSp>
        <p:nvCxnSpPr>
          <p:cNvPr id="108571" name="AutoShape 27"/>
          <p:cNvCxnSpPr>
            <a:cxnSpLocks noChangeShapeType="1"/>
            <a:stCxn id="108549" idx="4"/>
            <a:endCxn id="108556" idx="0"/>
          </p:cNvCxnSpPr>
          <p:nvPr/>
        </p:nvCxnSpPr>
        <p:spPr bwMode="auto">
          <a:xfrm>
            <a:off x="2160588" y="4506913"/>
            <a:ext cx="0" cy="434975"/>
          </a:xfrm>
          <a:prstGeom prst="straightConnector1">
            <a:avLst/>
          </a:prstGeom>
          <a:noFill/>
          <a:ln w="57150">
            <a:solidFill>
              <a:schemeClr val="tx1"/>
            </a:solidFill>
            <a:round/>
            <a:headEnd/>
            <a:tailEnd type="triangle" w="med" len="med"/>
          </a:ln>
          <a:effectLst/>
        </p:spPr>
      </p:cxnSp>
      <p:cxnSp>
        <p:nvCxnSpPr>
          <p:cNvPr id="108572" name="AutoShape 28"/>
          <p:cNvCxnSpPr>
            <a:cxnSpLocks noChangeShapeType="1"/>
            <a:stCxn id="108550" idx="4"/>
            <a:endCxn id="108564" idx="0"/>
          </p:cNvCxnSpPr>
          <p:nvPr/>
        </p:nvCxnSpPr>
        <p:spPr bwMode="auto">
          <a:xfrm>
            <a:off x="6840538" y="4506913"/>
            <a:ext cx="0" cy="434975"/>
          </a:xfrm>
          <a:prstGeom prst="straightConnector1">
            <a:avLst/>
          </a:prstGeom>
          <a:noFill/>
          <a:ln w="57150">
            <a:solidFill>
              <a:schemeClr val="tx1"/>
            </a:solidFill>
            <a:round/>
            <a:headEnd/>
            <a:tailEnd type="triangle" w="med" len="med"/>
          </a:ln>
          <a:effectLst/>
        </p:spPr>
      </p:cxnSp>
      <p:sp>
        <p:nvSpPr>
          <p:cNvPr id="19" name="18 Aşağı Ok"/>
          <p:cNvSpPr/>
          <p:nvPr/>
        </p:nvSpPr>
        <p:spPr>
          <a:xfrm>
            <a:off x="1907704" y="5373216"/>
            <a:ext cx="484632" cy="144016"/>
          </a:xfrm>
          <a:prstGeom prst="downArrow">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Aşağı Ok"/>
          <p:cNvSpPr/>
          <p:nvPr/>
        </p:nvSpPr>
        <p:spPr>
          <a:xfrm>
            <a:off x="1907704" y="6093296"/>
            <a:ext cx="484632" cy="144016"/>
          </a:xfrm>
          <a:prstGeom prst="downArrow">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Aşağı Ok"/>
          <p:cNvSpPr/>
          <p:nvPr/>
        </p:nvSpPr>
        <p:spPr>
          <a:xfrm>
            <a:off x="6588224" y="5373216"/>
            <a:ext cx="484632" cy="144016"/>
          </a:xfrm>
          <a:prstGeom prst="downArrow">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Aşağı Ok"/>
          <p:cNvSpPr/>
          <p:nvPr/>
        </p:nvSpPr>
        <p:spPr>
          <a:xfrm>
            <a:off x="6588224" y="6093296"/>
            <a:ext cx="484632" cy="144016"/>
          </a:xfrm>
          <a:prstGeom prst="downArrow">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11188" y="1700213"/>
            <a:ext cx="5689600" cy="433387"/>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Yoğun bakım ünitesi</a:t>
            </a:r>
            <a:r>
              <a:rPr lang="tr-TR" sz="1600"/>
              <a:t> </a:t>
            </a:r>
            <a:endParaRPr lang="tr-TR" sz="1600">
              <a:solidFill>
                <a:schemeClr val="bg1"/>
              </a:solidFill>
            </a:endParaRPr>
          </a:p>
        </p:txBody>
      </p:sp>
      <p:sp>
        <p:nvSpPr>
          <p:cNvPr id="43012" name="Rectangle 4"/>
          <p:cNvSpPr>
            <a:spLocks noChangeArrowheads="1"/>
          </p:cNvSpPr>
          <p:nvPr/>
        </p:nvSpPr>
        <p:spPr bwMode="auto">
          <a:xfrm>
            <a:off x="611188" y="2420938"/>
            <a:ext cx="5689600" cy="431800"/>
          </a:xfrm>
          <a:prstGeom prst="rect">
            <a:avLst/>
          </a:prstGeom>
          <a:solidFill>
            <a:srgbClr val="0707B5"/>
          </a:solidFill>
          <a:ln w="9525">
            <a:solidFill>
              <a:schemeClr val="tx1"/>
            </a:solidFill>
            <a:miter lim="800000"/>
            <a:headEnd/>
            <a:tailEnd/>
          </a:ln>
        </p:spPr>
        <p:txBody>
          <a:bodyPr wrap="none" anchor="ctr"/>
          <a:lstStyle/>
          <a:p>
            <a:r>
              <a:rPr lang="tr-TR" sz="1600" b="1" dirty="0" err="1">
                <a:solidFill>
                  <a:schemeClr val="bg1"/>
                </a:solidFill>
              </a:rPr>
              <a:t>İntravenöz</a:t>
            </a:r>
            <a:r>
              <a:rPr lang="tr-TR" sz="1600" b="1" dirty="0">
                <a:solidFill>
                  <a:schemeClr val="bg1"/>
                </a:solidFill>
              </a:rPr>
              <a:t> giriş yolu-</a:t>
            </a:r>
            <a:r>
              <a:rPr lang="tr-TR" sz="1600" b="1" dirty="0" err="1">
                <a:solidFill>
                  <a:schemeClr val="bg1"/>
                </a:solidFill>
              </a:rPr>
              <a:t>Laboratuvar</a:t>
            </a:r>
            <a:r>
              <a:rPr lang="tr-TR" sz="1600" b="1" dirty="0">
                <a:solidFill>
                  <a:schemeClr val="bg1"/>
                </a:solidFill>
              </a:rPr>
              <a:t> için kan örneklemesi</a:t>
            </a:r>
            <a:r>
              <a:rPr lang="tr-TR" sz="1600" dirty="0"/>
              <a:t> </a:t>
            </a:r>
            <a:endParaRPr lang="tr-TR" sz="1600" dirty="0">
              <a:solidFill>
                <a:schemeClr val="bg1"/>
              </a:solidFill>
            </a:endParaRPr>
          </a:p>
        </p:txBody>
      </p:sp>
      <p:sp>
        <p:nvSpPr>
          <p:cNvPr id="43013" name="Rectangle 5"/>
          <p:cNvSpPr>
            <a:spLocks noChangeArrowheads="1"/>
          </p:cNvSpPr>
          <p:nvPr/>
        </p:nvSpPr>
        <p:spPr bwMode="auto">
          <a:xfrm>
            <a:off x="611188" y="3141663"/>
            <a:ext cx="5689600" cy="433387"/>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Parenteral antihipertansif tedavi</a:t>
            </a:r>
            <a:endParaRPr lang="tr-TR" sz="1600">
              <a:solidFill>
                <a:schemeClr val="bg1"/>
              </a:solidFill>
            </a:endParaRPr>
          </a:p>
        </p:txBody>
      </p:sp>
      <p:sp>
        <p:nvSpPr>
          <p:cNvPr id="43014" name="Rectangle 6"/>
          <p:cNvSpPr>
            <a:spLocks noChangeArrowheads="1"/>
          </p:cNvSpPr>
          <p:nvPr/>
        </p:nvSpPr>
        <p:spPr bwMode="auto">
          <a:xfrm>
            <a:off x="611188" y="3860800"/>
            <a:ext cx="5689600" cy="431800"/>
          </a:xfrm>
          <a:prstGeom prst="rect">
            <a:avLst/>
          </a:prstGeom>
          <a:solidFill>
            <a:srgbClr val="0707B5"/>
          </a:solidFill>
          <a:ln w="9525">
            <a:solidFill>
              <a:schemeClr val="tx1"/>
            </a:solidFill>
            <a:miter lim="800000"/>
            <a:headEnd/>
            <a:tailEnd/>
          </a:ln>
        </p:spPr>
        <p:txBody>
          <a:bodyPr wrap="none" anchor="ctr"/>
          <a:lstStyle/>
          <a:p>
            <a:r>
              <a:rPr lang="tr-TR" sz="1600" b="1" dirty="0" err="1">
                <a:solidFill>
                  <a:schemeClr val="bg1"/>
                </a:solidFill>
              </a:rPr>
              <a:t>İntraarteriyel</a:t>
            </a:r>
            <a:r>
              <a:rPr lang="tr-TR" sz="1600" b="1" dirty="0">
                <a:solidFill>
                  <a:schemeClr val="bg1"/>
                </a:solidFill>
              </a:rPr>
              <a:t> kan basıncı </a:t>
            </a:r>
            <a:r>
              <a:rPr lang="tr-TR" sz="1600" b="1" dirty="0" err="1">
                <a:solidFill>
                  <a:schemeClr val="bg1"/>
                </a:solidFill>
              </a:rPr>
              <a:t>monitörizasyonu</a:t>
            </a:r>
            <a:endParaRPr lang="tr-TR" sz="1600" dirty="0">
              <a:solidFill>
                <a:schemeClr val="bg1"/>
              </a:solidFill>
            </a:endParaRPr>
          </a:p>
        </p:txBody>
      </p:sp>
      <p:sp>
        <p:nvSpPr>
          <p:cNvPr id="43015" name="Rectangle 7"/>
          <p:cNvSpPr>
            <a:spLocks noChangeArrowheads="1"/>
          </p:cNvSpPr>
          <p:nvPr/>
        </p:nvSpPr>
        <p:spPr bwMode="auto">
          <a:xfrm>
            <a:off x="611560" y="4941168"/>
            <a:ext cx="7993062" cy="1223962"/>
          </a:xfrm>
          <a:prstGeom prst="rect">
            <a:avLst/>
          </a:prstGeom>
          <a:solidFill>
            <a:srgbClr val="D5091C"/>
          </a:solidFill>
          <a:ln w="9525">
            <a:solidFill>
              <a:srgbClr val="D5091C"/>
            </a:solidFill>
            <a:miter lim="800000"/>
            <a:headEnd/>
            <a:tailEnd/>
          </a:ln>
        </p:spPr>
        <p:txBody>
          <a:bodyPr wrap="none" anchor="ctr"/>
          <a:lstStyle/>
          <a:p>
            <a:r>
              <a:rPr lang="tr-TR" sz="1800" b="1">
                <a:solidFill>
                  <a:schemeClr val="bg1"/>
                </a:solidFill>
              </a:rPr>
              <a:t>Kan basıncı dakikalar-2 saat içinde %25 düşürülmeli (DKB 110 mm Hg).</a:t>
            </a:r>
          </a:p>
          <a:p>
            <a:r>
              <a:rPr lang="tr-TR" sz="1800" b="1">
                <a:solidFill>
                  <a:schemeClr val="bg1"/>
                </a:solidFill>
              </a:rPr>
              <a:t>İzleyen 24 saat içinde DKB 100 mm Hg olmalı (Aort diseksiyonu hariç).</a:t>
            </a:r>
          </a:p>
          <a:p>
            <a:r>
              <a:rPr lang="tr-TR" sz="1800" b="1">
                <a:solidFill>
                  <a:schemeClr val="bg1"/>
                </a:solidFill>
              </a:rPr>
              <a:t>Oral ilaçlara olanaklı en erken zamanda başlanmalı.</a:t>
            </a:r>
            <a:endParaRPr lang="tr-TR" sz="1800">
              <a:solidFill>
                <a:schemeClr val="bg1"/>
              </a:solidFill>
            </a:endParaRPr>
          </a:p>
        </p:txBody>
      </p:sp>
      <p:sp>
        <p:nvSpPr>
          <p:cNvPr id="8" name="7 Başlık"/>
          <p:cNvSpPr>
            <a:spLocks noGrp="1"/>
          </p:cNvSpPr>
          <p:nvPr>
            <p:ph type="title"/>
          </p:nvPr>
        </p:nvSpPr>
        <p:spPr/>
        <p:txBody>
          <a:bodyPr/>
          <a:lstStyle/>
          <a:p>
            <a:r>
              <a:rPr lang="tr-TR" dirty="0" err="1" smtClean="0">
                <a:solidFill>
                  <a:srgbClr val="C00000"/>
                </a:solidFill>
              </a:rPr>
              <a:t>Hipertansif</a:t>
            </a:r>
            <a:r>
              <a:rPr lang="tr-TR" dirty="0" smtClean="0">
                <a:solidFill>
                  <a:srgbClr val="C00000"/>
                </a:solidFill>
              </a:rPr>
              <a:t> acil durumların tedavisi genel yaklaşım</a:t>
            </a:r>
            <a:endParaRPr lang="tr-TR" dirty="0">
              <a:solidFill>
                <a:srgbClr val="C0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50" y="274638"/>
            <a:ext cx="8496300" cy="1143000"/>
          </a:xfrm>
          <a:solidFill>
            <a:schemeClr val="bg1">
              <a:lumMod val="85000"/>
            </a:schemeClr>
          </a:solidFill>
        </p:spPr>
        <p:txBody>
          <a:bodyPr/>
          <a:lstStyle/>
          <a:p>
            <a:pPr eaLnBrk="1" hangingPunct="1"/>
            <a:r>
              <a:rPr lang="tr-TR" sz="3600" dirty="0" err="1" smtClean="0">
                <a:solidFill>
                  <a:srgbClr val="990000"/>
                </a:solidFill>
              </a:rPr>
              <a:t>Hipertansif</a:t>
            </a:r>
            <a:r>
              <a:rPr lang="tr-TR" sz="3600" dirty="0" smtClean="0">
                <a:solidFill>
                  <a:srgbClr val="990000"/>
                </a:solidFill>
              </a:rPr>
              <a:t> acil durumlarda tedavi</a:t>
            </a:r>
            <a:r>
              <a:rPr lang="tr-TR" dirty="0" smtClean="0">
                <a:solidFill>
                  <a:srgbClr val="990000"/>
                </a:solidFill>
              </a:rPr>
              <a:t> </a:t>
            </a:r>
          </a:p>
        </p:txBody>
      </p:sp>
      <p:graphicFrame>
        <p:nvGraphicFramePr>
          <p:cNvPr id="217136" name="Group 48"/>
          <p:cNvGraphicFramePr>
            <a:graphicFrameLocks noGrp="1"/>
          </p:cNvGraphicFramePr>
          <p:nvPr>
            <p:ph idx="1"/>
          </p:nvPr>
        </p:nvGraphicFramePr>
        <p:xfrm>
          <a:off x="323850" y="1628775"/>
          <a:ext cx="8507413" cy="4968877"/>
        </p:xfrm>
        <a:graphic>
          <a:graphicData uri="http://schemas.openxmlformats.org/drawingml/2006/table">
            <a:tbl>
              <a:tblPr/>
              <a:tblGrid>
                <a:gridCol w="2879725"/>
                <a:gridCol w="2695575"/>
                <a:gridCol w="2932113"/>
              </a:tblGrid>
              <a:tr h="439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Hipertansif</a:t>
                      </a:r>
                      <a:r>
                        <a:rPr kumimoji="0" lang="tr-TR" sz="1800" b="1"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ivedi durum</a:t>
                      </a:r>
                      <a:endParaRPr kumimoji="0" lang="tr-TR" sz="18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lumMod val="95000"/>
                              <a:lumOff val="5000"/>
                            </a:schemeClr>
                          </a:solidFill>
                          <a:effectLst/>
                          <a:latin typeface="Arial" pitchFamily="34" charset="0"/>
                          <a:cs typeface="Times New Roman" pitchFamily="18" charset="0"/>
                        </a:rPr>
                        <a:t>Önerilen ilaç</a:t>
                      </a:r>
                      <a:endParaRPr kumimoji="0" lang="tr-TR" sz="1800" b="1"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lumMod val="95000"/>
                              <a:lumOff val="5000"/>
                            </a:schemeClr>
                          </a:solidFill>
                          <a:effectLst/>
                          <a:latin typeface="Arial" pitchFamily="34" charset="0"/>
                          <a:cs typeface="Times New Roman" pitchFamily="18" charset="0"/>
                        </a:rPr>
                        <a:t>Kaçınılması gereken ilaç</a:t>
                      </a:r>
                      <a:endParaRPr kumimoji="0" lang="tr-TR" sz="1800" b="1"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9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HT </a:t>
                      </a:r>
                      <a:r>
                        <a:rPr kumimoji="0" lang="tr-TR" sz="16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ansefalopati</a:t>
                      </a:r>
                      <a:endParaRPr kumimoji="0" lang="tr-TR" sz="1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Nirtoprusside	</a:t>
                      </a:r>
                      <a:endParaRPr kumimoji="0" lang="tr-TR" sz="1500" b="0"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Sempatolitik</a:t>
                      </a:r>
                      <a:endParaRPr kumimoji="0" lang="tr-TR" sz="1500" b="0"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792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Serebrovasküler</a:t>
                      </a:r>
                      <a:r>
                        <a:rPr kumimoji="0" lang="tr-TR" sz="16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olaylar</a:t>
                      </a:r>
                      <a:endParaRPr kumimoji="0" lang="tr-TR" sz="1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Nitroprusside</a:t>
                      </a:r>
                      <a:r>
                        <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Enalaprilat</a:t>
                      </a:r>
                      <a:r>
                        <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Labetalol</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Nifedipine</a:t>
                      </a:r>
                      <a:endParaRPr kumimoji="0" lang="tr-TR" sz="1500" b="0"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9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Akut </a:t>
                      </a:r>
                      <a:r>
                        <a:rPr kumimoji="0" lang="tr-TR" sz="16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miyokard</a:t>
                      </a:r>
                      <a:r>
                        <a:rPr kumimoji="0" lang="tr-TR" sz="16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a:t>
                      </a:r>
                      <a:r>
                        <a:rPr kumimoji="0" lang="tr-TR" sz="16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infarktüsü</a:t>
                      </a:r>
                      <a:endParaRPr kumimoji="0" lang="tr-TR" sz="1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Nitroglycerin</a:t>
                      </a:r>
                      <a:r>
                        <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Nifedipine</a:t>
                      </a:r>
                      <a:endParaRPr kumimoji="0" lang="tr-TR" sz="1500" b="0"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793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Akciğer ödemi</a:t>
                      </a:r>
                      <a:endParaRPr kumimoji="0" lang="tr-TR" sz="1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Nitroglycerin</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Nitroprusside</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Furosemide</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Beta adrenerjik bloker</a:t>
                      </a:r>
                      <a:endParaRPr kumimoji="0" lang="tr-TR" sz="1500" b="0"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97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Aort </a:t>
                      </a:r>
                      <a:r>
                        <a:rPr kumimoji="0" lang="tr-TR" sz="16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diseksiyonu</a:t>
                      </a:r>
                      <a:endParaRPr kumimoji="0" lang="tr-TR" sz="1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Nitroprusside</a:t>
                      </a:r>
                      <a:r>
                        <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+Beta-</a:t>
                      </a: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bloker</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Hydralazine</a:t>
                      </a:r>
                      <a:endParaRPr kumimoji="0" lang="tr-TR" sz="1500" b="0"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667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Böbrek yetersizliği</a:t>
                      </a:r>
                      <a:endParaRPr kumimoji="0" lang="tr-TR" sz="1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Fenoldopam</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Nicardipine</a:t>
                      </a:r>
                      <a:r>
                        <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Enalaprilat</a:t>
                      </a:r>
                      <a:endParaRPr kumimoji="0" lang="de-DE" sz="1500" b="0"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65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Eklampsi</a:t>
                      </a:r>
                      <a:endParaRPr kumimoji="0" lang="tr-TR" sz="1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Hydralazine</a:t>
                      </a:r>
                      <a:r>
                        <a:rPr kumimoji="0" lang="de-DE"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Labetalol</a:t>
                      </a:r>
                      <a:endParaRPr kumimoji="0" lang="de-DE" sz="15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Nitroprusside</a:t>
                      </a:r>
                      <a:endParaRPr kumimoji="0" lang="tr-TR"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de-DE"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Enalaprilat</a:t>
                      </a:r>
                      <a:endParaRPr kumimoji="0" lang="de-DE" sz="15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792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Adrenerjik</a:t>
                      </a:r>
                      <a:r>
                        <a:rPr kumimoji="0" lang="de-DE" sz="16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a:t>
                      </a:r>
                      <a:r>
                        <a:rPr kumimoji="0" lang="de-DE" sz="16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kriz</a:t>
                      </a:r>
                      <a:endParaRPr kumimoji="0" lang="de-DE" sz="16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Phentolamine</a:t>
                      </a:r>
                      <a:endParaRPr kumimoji="0" lang="tr-T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Nitroprusside</a:t>
                      </a:r>
                      <a:endParaRPr kumimoji="0" lang="tr-T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1500" b="0" i="0" u="none" strike="noStrike" cap="none" normalizeH="0" baseline="0" smtClean="0">
                          <a:ln>
                            <a:noFill/>
                          </a:ln>
                          <a:solidFill>
                            <a:schemeClr val="tx1">
                              <a:lumMod val="95000"/>
                              <a:lumOff val="5000"/>
                            </a:schemeClr>
                          </a:solidFill>
                          <a:effectLst/>
                          <a:latin typeface="Arial" pitchFamily="34" charset="0"/>
                          <a:cs typeface="Times New Roman" pitchFamily="18" charset="0"/>
                        </a:rPr>
                        <a:t>Labetalol   </a:t>
                      </a:r>
                      <a:endParaRPr kumimoji="0" lang="fr-FR" sz="1500" b="0" i="0" u="none" strike="noStrike" cap="none" normalizeH="0" baseline="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Beta </a:t>
                      </a:r>
                      <a:r>
                        <a:rPr kumimoji="0" lang="de-DE"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adrenerjik</a:t>
                      </a:r>
                      <a:r>
                        <a:rPr kumimoji="0" lang="de-DE" sz="1500" b="0" i="0" u="none" strike="noStrike" cap="none" normalizeH="0" baseline="0" dirty="0" smtClean="0">
                          <a:ln>
                            <a:noFill/>
                          </a:ln>
                          <a:solidFill>
                            <a:schemeClr val="tx1">
                              <a:lumMod val="95000"/>
                              <a:lumOff val="5000"/>
                            </a:schemeClr>
                          </a:solidFill>
                          <a:effectLst/>
                          <a:latin typeface="Arial" pitchFamily="34" charset="0"/>
                          <a:cs typeface="Times New Roman" pitchFamily="18" charset="0"/>
                        </a:rPr>
                        <a:t> </a:t>
                      </a:r>
                      <a:r>
                        <a:rPr kumimoji="0" lang="de-DE" sz="1500" b="0" i="0" u="none" strike="noStrike" cap="none" normalizeH="0" baseline="0" dirty="0" err="1" smtClean="0">
                          <a:ln>
                            <a:noFill/>
                          </a:ln>
                          <a:solidFill>
                            <a:schemeClr val="tx1">
                              <a:lumMod val="95000"/>
                              <a:lumOff val="5000"/>
                            </a:schemeClr>
                          </a:solidFill>
                          <a:effectLst/>
                          <a:latin typeface="Arial" pitchFamily="34" charset="0"/>
                          <a:cs typeface="Times New Roman" pitchFamily="18" charset="0"/>
                        </a:rPr>
                        <a:t>bloker</a:t>
                      </a:r>
                      <a:endParaRPr kumimoji="0" lang="de-DE" sz="15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bg1">
              <a:lumMod val="85000"/>
            </a:schemeClr>
          </a:solidFill>
        </p:spPr>
        <p:txBody>
          <a:bodyPr/>
          <a:lstStyle/>
          <a:p>
            <a:pPr eaLnBrk="1" hangingPunct="1"/>
            <a:r>
              <a:rPr lang="tr-TR" sz="3600" dirty="0" err="1" smtClean="0">
                <a:solidFill>
                  <a:srgbClr val="990000"/>
                </a:solidFill>
              </a:rPr>
              <a:t>Hipertansif</a:t>
            </a:r>
            <a:r>
              <a:rPr lang="tr-TR" sz="3600" dirty="0" smtClean="0">
                <a:solidFill>
                  <a:srgbClr val="990000"/>
                </a:solidFill>
              </a:rPr>
              <a:t> öncelikli durumlarda tedavi</a:t>
            </a:r>
          </a:p>
        </p:txBody>
      </p:sp>
      <p:sp>
        <p:nvSpPr>
          <p:cNvPr id="46083" name="Rectangle 3"/>
          <p:cNvSpPr>
            <a:spLocks noChangeArrowheads="1"/>
          </p:cNvSpPr>
          <p:nvPr/>
        </p:nvSpPr>
        <p:spPr bwMode="auto">
          <a:xfrm>
            <a:off x="611188" y="1700213"/>
            <a:ext cx="7345362" cy="433387"/>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Genellikle tedaviye uyumsuz kronik hipertansiflerde</a:t>
            </a:r>
            <a:endParaRPr lang="tr-TR" sz="1600">
              <a:solidFill>
                <a:schemeClr val="bg1"/>
              </a:solidFill>
            </a:endParaRPr>
          </a:p>
        </p:txBody>
      </p:sp>
      <p:sp>
        <p:nvSpPr>
          <p:cNvPr id="46084" name="Rectangle 4"/>
          <p:cNvSpPr>
            <a:spLocks noChangeArrowheads="1"/>
          </p:cNvSpPr>
          <p:nvPr/>
        </p:nvSpPr>
        <p:spPr bwMode="auto">
          <a:xfrm>
            <a:off x="611188" y="3716338"/>
            <a:ext cx="7345362" cy="433387"/>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Hedef, kan basıncını 24 saat içinde 160/100-110 mmHg’ye düşürmek olmalı</a:t>
            </a:r>
            <a:endParaRPr lang="tr-TR" sz="1600">
              <a:solidFill>
                <a:schemeClr val="bg1"/>
              </a:solidFill>
            </a:endParaRPr>
          </a:p>
        </p:txBody>
      </p:sp>
      <p:sp>
        <p:nvSpPr>
          <p:cNvPr id="46085" name="Rectangle 5"/>
          <p:cNvSpPr>
            <a:spLocks noChangeArrowheads="1"/>
          </p:cNvSpPr>
          <p:nvPr/>
        </p:nvSpPr>
        <p:spPr bwMode="auto">
          <a:xfrm>
            <a:off x="611188" y="2349500"/>
            <a:ext cx="7345362" cy="433388"/>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Hipoksi, ağrı, mesane doluluğu, uyku bozukluğu düzeltilmeli</a:t>
            </a:r>
            <a:endParaRPr lang="tr-TR" sz="1600">
              <a:solidFill>
                <a:schemeClr val="bg1"/>
              </a:solidFill>
            </a:endParaRPr>
          </a:p>
        </p:txBody>
      </p:sp>
      <p:sp>
        <p:nvSpPr>
          <p:cNvPr id="46086" name="Rectangle 6"/>
          <p:cNvSpPr>
            <a:spLocks noChangeArrowheads="1"/>
          </p:cNvSpPr>
          <p:nvPr/>
        </p:nvSpPr>
        <p:spPr bwMode="auto">
          <a:xfrm>
            <a:off x="611188" y="2997200"/>
            <a:ext cx="7345362" cy="433388"/>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Kan basıncı &gt; 180/110 mmHg ise tedavi edilmeli</a:t>
            </a:r>
            <a:endParaRPr lang="tr-TR" sz="1600">
              <a:solidFill>
                <a:schemeClr val="bg1"/>
              </a:solidFill>
            </a:endParaRPr>
          </a:p>
        </p:txBody>
      </p:sp>
      <p:sp>
        <p:nvSpPr>
          <p:cNvPr id="46087" name="Rectangle 7"/>
          <p:cNvSpPr>
            <a:spLocks noChangeArrowheads="1"/>
          </p:cNvSpPr>
          <p:nvPr/>
        </p:nvSpPr>
        <p:spPr bwMode="auto">
          <a:xfrm>
            <a:off x="611188" y="4437063"/>
            <a:ext cx="7345362" cy="433387"/>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Oral ilaçlarla-Hastane dışında tedavi yapılabilir</a:t>
            </a:r>
            <a:endParaRPr lang="tr-TR" sz="1600">
              <a:solidFill>
                <a:schemeClr val="bg1"/>
              </a:solidFill>
            </a:endParaRPr>
          </a:p>
        </p:txBody>
      </p:sp>
      <p:sp>
        <p:nvSpPr>
          <p:cNvPr id="46088" name="Rectangle 8"/>
          <p:cNvSpPr>
            <a:spLocks noChangeArrowheads="1"/>
          </p:cNvSpPr>
          <p:nvPr/>
        </p:nvSpPr>
        <p:spPr bwMode="auto">
          <a:xfrm>
            <a:off x="611188" y="5157788"/>
            <a:ext cx="7345362" cy="433387"/>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Etyolojik sebep araştırılmalı (renovasküler?)</a:t>
            </a:r>
            <a:endParaRPr lang="tr-TR" sz="1600">
              <a:solidFill>
                <a:schemeClr val="bg1"/>
              </a:solidFill>
            </a:endParaRPr>
          </a:p>
        </p:txBody>
      </p:sp>
      <p:sp>
        <p:nvSpPr>
          <p:cNvPr id="46089" name="Rectangle 9"/>
          <p:cNvSpPr>
            <a:spLocks noChangeArrowheads="1"/>
          </p:cNvSpPr>
          <p:nvPr/>
        </p:nvSpPr>
        <p:spPr bwMode="auto">
          <a:xfrm>
            <a:off x="611188" y="5876925"/>
            <a:ext cx="7345362" cy="433388"/>
          </a:xfrm>
          <a:prstGeom prst="rect">
            <a:avLst/>
          </a:prstGeom>
          <a:solidFill>
            <a:srgbClr val="0707B5"/>
          </a:solidFill>
          <a:ln w="9525">
            <a:solidFill>
              <a:schemeClr val="tx1"/>
            </a:solidFill>
            <a:miter lim="800000"/>
            <a:headEnd/>
            <a:tailEnd/>
          </a:ln>
        </p:spPr>
        <p:txBody>
          <a:bodyPr wrap="none" anchor="ctr"/>
          <a:lstStyle/>
          <a:p>
            <a:r>
              <a:rPr lang="tr-TR" sz="1600" b="1">
                <a:solidFill>
                  <a:schemeClr val="bg1"/>
                </a:solidFill>
              </a:rPr>
              <a:t>Uzun süreli tedavide genellikle 3-4 ilaç kombinasyonu gerekir</a:t>
            </a:r>
            <a:endParaRPr lang="tr-TR" sz="160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7544" y="620688"/>
            <a:ext cx="8229600" cy="1143000"/>
          </a:xfrm>
          <a:solidFill>
            <a:srgbClr val="FF0000"/>
          </a:solidFill>
          <a:ln>
            <a:solidFill>
              <a:srgbClr val="990000"/>
            </a:solidFill>
          </a:ln>
        </p:spPr>
        <p:txBody>
          <a:bodyPr/>
          <a:lstStyle/>
          <a:p>
            <a:pPr eaLnBrk="1" hangingPunct="1"/>
            <a:r>
              <a:rPr lang="tr-TR" sz="3600" b="1" dirty="0" err="1" smtClean="0">
                <a:solidFill>
                  <a:schemeClr val="bg1"/>
                </a:solidFill>
              </a:rPr>
              <a:t>Nifedipine</a:t>
            </a:r>
            <a:endParaRPr lang="tr-TR" sz="3600" b="1" dirty="0" smtClean="0">
              <a:solidFill>
                <a:schemeClr val="bg1"/>
              </a:solidFill>
            </a:endParaRPr>
          </a:p>
        </p:txBody>
      </p:sp>
      <p:sp>
        <p:nvSpPr>
          <p:cNvPr id="48131" name="Rectangle 3"/>
          <p:cNvSpPr>
            <a:spLocks noGrp="1" noChangeArrowheads="1"/>
          </p:cNvSpPr>
          <p:nvPr>
            <p:ph type="body" idx="1"/>
          </p:nvPr>
        </p:nvSpPr>
        <p:spPr>
          <a:xfrm>
            <a:off x="457200" y="1600200"/>
            <a:ext cx="8229600" cy="2124075"/>
          </a:xfrm>
        </p:spPr>
        <p:txBody>
          <a:bodyPr/>
          <a:lstStyle/>
          <a:p>
            <a:pPr eaLnBrk="1" hangingPunct="1"/>
            <a:endParaRPr lang="tr-TR" dirty="0" smtClean="0"/>
          </a:p>
          <a:p>
            <a:pPr eaLnBrk="1" hangingPunct="1"/>
            <a:r>
              <a:rPr lang="tr-TR" sz="2800" dirty="0" err="1" smtClean="0"/>
              <a:t>Nifedipine’in</a:t>
            </a:r>
            <a:r>
              <a:rPr lang="tr-TR" sz="2800" dirty="0" smtClean="0"/>
              <a:t> özellikle dilaltı uygulamalarında refleks </a:t>
            </a:r>
            <a:r>
              <a:rPr lang="tr-TR" sz="2800" dirty="0" err="1" smtClean="0"/>
              <a:t>takikardi</a:t>
            </a:r>
            <a:r>
              <a:rPr lang="tr-TR" sz="2800" dirty="0" smtClean="0"/>
              <a:t>, ani kan basıncı düşüşü, hipotansiyon, </a:t>
            </a:r>
            <a:r>
              <a:rPr lang="tr-TR" sz="2800" dirty="0" err="1" smtClean="0"/>
              <a:t>serebral</a:t>
            </a:r>
            <a:r>
              <a:rPr lang="tr-TR" sz="2800" dirty="0" smtClean="0"/>
              <a:t> ve koroner </a:t>
            </a:r>
            <a:r>
              <a:rPr lang="tr-TR" sz="2800" dirty="0" err="1" smtClean="0"/>
              <a:t>iskemi</a:t>
            </a:r>
            <a:r>
              <a:rPr lang="tr-TR" sz="2800" dirty="0" smtClean="0"/>
              <a:t>, hatta ölüm olabileceği bildirilmiştir</a:t>
            </a:r>
            <a:r>
              <a:rPr lang="tr-TR" dirty="0" smtClean="0"/>
              <a:t>. </a:t>
            </a:r>
          </a:p>
        </p:txBody>
      </p:sp>
      <p:sp>
        <p:nvSpPr>
          <p:cNvPr id="48132" name="Rectangle 4"/>
          <p:cNvSpPr>
            <a:spLocks noChangeArrowheads="1"/>
          </p:cNvSpPr>
          <p:nvPr/>
        </p:nvSpPr>
        <p:spPr bwMode="auto">
          <a:xfrm>
            <a:off x="684213" y="4724400"/>
            <a:ext cx="7991475" cy="576263"/>
          </a:xfrm>
          <a:prstGeom prst="rect">
            <a:avLst/>
          </a:prstGeom>
          <a:solidFill>
            <a:srgbClr val="D5091C"/>
          </a:solidFill>
          <a:ln w="9525">
            <a:solidFill>
              <a:srgbClr val="D5091C"/>
            </a:solidFill>
            <a:miter lim="800000"/>
            <a:headEnd/>
            <a:tailEnd/>
          </a:ln>
        </p:spPr>
        <p:txBody>
          <a:bodyPr wrap="none" anchor="ctr"/>
          <a:lstStyle/>
          <a:p>
            <a:r>
              <a:rPr lang="tr-TR" sz="1800" b="1">
                <a:solidFill>
                  <a:schemeClr val="bg1"/>
                </a:solidFill>
              </a:rPr>
              <a:t>Hipertansif öncelikli durumların tedavisinde nifedipine kullanılmamalıdır</a:t>
            </a:r>
            <a:endParaRPr lang="tr-TR" sz="180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3856</TotalTime>
  <Words>4374</Words>
  <Application>Microsoft Office PowerPoint</Application>
  <PresentationFormat>Ekran Gösterisi (4:3)</PresentationFormat>
  <Paragraphs>1073</Paragraphs>
  <Slides>95</Slides>
  <Notes>79</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95</vt:i4>
      </vt:variant>
    </vt:vector>
  </HeadingPairs>
  <TitlesOfParts>
    <vt:vector size="98" baseType="lpstr">
      <vt:lpstr>Varsayılan Tasarım</vt:lpstr>
      <vt:lpstr>Worksheet</vt:lpstr>
      <vt:lpstr>Microsoft Office Excel 97-2003 Çalışma Sayfası</vt:lpstr>
      <vt:lpstr>Hipertansif hastaya yaklaşım</vt:lpstr>
      <vt:lpstr>Tanım</vt:lpstr>
      <vt:lpstr>Önem</vt:lpstr>
      <vt:lpstr>Hipertansiyon Prevalansı</vt:lpstr>
      <vt:lpstr>Slayt 5</vt:lpstr>
      <vt:lpstr>Kan basıncı ve ölüm riski</vt:lpstr>
      <vt:lpstr>Hipertansiyon sıklığı yaşla artar</vt:lpstr>
      <vt:lpstr>Yaş ve Sistolik Kan Basıncı</vt:lpstr>
      <vt:lpstr>Yaş ve Diyastolik Kan Basıncı </vt:lpstr>
      <vt:lpstr>Slayt 10</vt:lpstr>
      <vt:lpstr>Slayt 11</vt:lpstr>
      <vt:lpstr>Slayt 12</vt:lpstr>
      <vt:lpstr>Slayt 13</vt:lpstr>
      <vt:lpstr>Amaç ve Hedef</vt:lpstr>
      <vt:lpstr>Hipertansiyon Farkındalık Oranı</vt:lpstr>
      <vt:lpstr>Kontrol Altında Hipertansiyon</vt:lpstr>
      <vt:lpstr>Slayt 17</vt:lpstr>
      <vt:lpstr>Slayt 18</vt:lpstr>
      <vt:lpstr>Doktorlar KB ölçmeli mi?</vt:lpstr>
      <vt:lpstr>Aneroid Sfigmomanometre</vt:lpstr>
      <vt:lpstr>Cuff</vt:lpstr>
      <vt:lpstr>Civalı Sfigmomanometre</vt:lpstr>
      <vt:lpstr>Slayt 23</vt:lpstr>
      <vt:lpstr>Ev Ölçüm Cihazı</vt:lpstr>
      <vt:lpstr>Slayt 25</vt:lpstr>
      <vt:lpstr>Slayt 26</vt:lpstr>
      <vt:lpstr>Slayt 27</vt:lpstr>
      <vt:lpstr>Ambulatuvar Kan Basıncı İzlemi</vt:lpstr>
      <vt:lpstr>Ambulatuvar Kan Basıncı İzlemi</vt:lpstr>
      <vt:lpstr>Ambulatuvar Kan Basıncı İzlemi</vt:lpstr>
      <vt:lpstr>Slayt 31</vt:lpstr>
      <vt:lpstr>Beyaz önlük hipertansiyonu ??</vt:lpstr>
      <vt:lpstr>Slayt 33</vt:lpstr>
      <vt:lpstr>Maskelenmiş hipertansiyonun prognozu</vt:lpstr>
      <vt:lpstr>Slayt 35</vt:lpstr>
      <vt:lpstr>Slayt 36</vt:lpstr>
      <vt:lpstr>Değerlendirmenin amaçları</vt:lpstr>
      <vt:lpstr>Etyoloji</vt:lpstr>
      <vt:lpstr>Sekonder HT sebepleri</vt:lpstr>
      <vt:lpstr>HT &amp; Hedef Organ Hasarı</vt:lpstr>
      <vt:lpstr>Prognozu etkileyen faktörler</vt:lpstr>
      <vt:lpstr> </vt:lpstr>
      <vt:lpstr>  </vt:lpstr>
      <vt:lpstr>Prognozu etkileyen faktörler</vt:lpstr>
      <vt:lpstr>PROGNOZUN DEĞERLENDİRİLMESİNDE RİSK SINIFLANDIRMASI</vt:lpstr>
      <vt:lpstr>Toplam  KV risk</vt:lpstr>
      <vt:lpstr>SCORE 10 year Fatal Cardiovascular  Risk Evaluation in Canada</vt:lpstr>
      <vt:lpstr>SCORE Canada: Relative Risk Evaluation for use in those less than 40 years old</vt:lpstr>
      <vt:lpstr>Slayt 49</vt:lpstr>
      <vt:lpstr>Slayt 50</vt:lpstr>
      <vt:lpstr>Anamnez</vt:lpstr>
      <vt:lpstr>Fizik muayene</vt:lpstr>
      <vt:lpstr>Fizik Muayene</vt:lpstr>
      <vt:lpstr>Fizik Muayene</vt:lpstr>
      <vt:lpstr>Slayt 55</vt:lpstr>
      <vt:lpstr>Slayt 56</vt:lpstr>
      <vt:lpstr>Slayt 57</vt:lpstr>
      <vt:lpstr>Hangi durumlarda ileri tetkik yapılmalı ??</vt:lpstr>
      <vt:lpstr>Slayt 59</vt:lpstr>
      <vt:lpstr>Amaç ve Hedef</vt:lpstr>
      <vt:lpstr>Hipertansiyon tedavi edilmeli mi?</vt:lpstr>
      <vt:lpstr>Kan basıncında 2 mmHg’lik azalma kardiyovasküler olay riskini %7-10 azaltmaktadır</vt:lpstr>
      <vt:lpstr>Yararı</vt:lpstr>
      <vt:lpstr>Slayt 64</vt:lpstr>
      <vt:lpstr>NİCE 2011</vt:lpstr>
      <vt:lpstr>Slayt 66</vt:lpstr>
      <vt:lpstr>Yaşam Biçimi Değişiklikleri :           Diyet</vt:lpstr>
      <vt:lpstr>Günlük tuz alımı önerileri</vt:lpstr>
      <vt:lpstr>Diyetteki Tuz Kaynakları</vt:lpstr>
      <vt:lpstr>Diyetteki Tuz Kaynakları</vt:lpstr>
      <vt:lpstr>Diyetteki Tuz Kaynakları</vt:lpstr>
      <vt:lpstr>Yaşam Biçimi Değişiklikleri :            Zayıflama</vt:lpstr>
      <vt:lpstr>Yaşam Biçimi Değişiklikleri :        Egzersiz</vt:lpstr>
      <vt:lpstr>Yaşam Biçimi Değişiklikleri :        Alkol</vt:lpstr>
      <vt:lpstr>Yaşam Biçimi Değişiklikleri :          Stres  Yönetimi</vt:lpstr>
      <vt:lpstr>Antihipertansif ilaç seçimi</vt:lpstr>
      <vt:lpstr>Antihipertansif tedavi</vt:lpstr>
      <vt:lpstr>Kan basıncını düzenleyen çok sayıda yol vardır  </vt:lpstr>
      <vt:lpstr>Özel durumu olmayan hipertansif hastalar</vt:lpstr>
      <vt:lpstr>Mevcut kanıtlar beta blokerlerin ilk seçenek olarak kullanılmasını desteklemiyor</vt:lpstr>
      <vt:lpstr>Beta Blokerler ve Yeni Diyabet Gelişimi</vt:lpstr>
      <vt:lpstr>Slayt 82</vt:lpstr>
      <vt:lpstr>İlaç kullanımı ve KB kontrol oranı</vt:lpstr>
      <vt:lpstr>Sistolik KB hedeflerine ulaşmak için gereken hasta başına ortalama antihipertansif ilaç sayısı</vt:lpstr>
      <vt:lpstr>Slayt 85</vt:lpstr>
      <vt:lpstr>KB’yi düşürücü ilaçların kombine edilmesi için  ESH-ESC önerileri</vt:lpstr>
      <vt:lpstr>İlaçların kombine edilmesi için  öneriler</vt:lpstr>
      <vt:lpstr>KB’yi düşürücü ilaçların kombine edilmesi için  ESH-ESC önerileri</vt:lpstr>
      <vt:lpstr>Dirençli Hipertansiyon</vt:lpstr>
      <vt:lpstr>Hipertansif Kriz</vt:lpstr>
      <vt:lpstr>Slayt 91</vt:lpstr>
      <vt:lpstr>Hipertansif acil durumların tedavisi genel yaklaşım</vt:lpstr>
      <vt:lpstr>Hipertansif acil durumlarda tedavi </vt:lpstr>
      <vt:lpstr>Hipertansif öncelikli durumlarda tedavi</vt:lpstr>
      <vt:lpstr>Nifedipine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lenovo</cp:lastModifiedBy>
  <cp:revision>250</cp:revision>
  <dcterms:created xsi:type="dcterms:W3CDTF">2009-08-31T06:58:43Z</dcterms:created>
  <dcterms:modified xsi:type="dcterms:W3CDTF">2019-09-05T17:04:34Z</dcterms:modified>
</cp:coreProperties>
</file>