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2BD-7642-46D7-A8B5-4EE75EBE891F}" type="datetimeFigureOut">
              <a:rPr lang="tr-TR" smtClean="0"/>
              <a:t>29.3.2021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F39-5200-4F6C-B66A-5F6B355B3A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957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2BD-7642-46D7-A8B5-4EE75EBE891F}" type="datetimeFigureOut">
              <a:rPr lang="tr-TR" smtClean="0"/>
              <a:t>29.3.2021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F39-5200-4F6C-B66A-5F6B355B3A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815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2BD-7642-46D7-A8B5-4EE75EBE891F}" type="datetimeFigureOut">
              <a:rPr lang="tr-TR" smtClean="0"/>
              <a:t>29.3.2021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F39-5200-4F6C-B66A-5F6B355B3A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792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2BD-7642-46D7-A8B5-4EE75EBE891F}" type="datetimeFigureOut">
              <a:rPr lang="tr-TR" smtClean="0"/>
              <a:t>29.3.2021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F39-5200-4F6C-B66A-5F6B355B3A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84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2BD-7642-46D7-A8B5-4EE75EBE891F}" type="datetimeFigureOut">
              <a:rPr lang="tr-TR" smtClean="0"/>
              <a:t>29.3.2021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F39-5200-4F6C-B66A-5F6B355B3A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052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2BD-7642-46D7-A8B5-4EE75EBE891F}" type="datetimeFigureOut">
              <a:rPr lang="tr-TR" smtClean="0"/>
              <a:t>29.3.2021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F39-5200-4F6C-B66A-5F6B355B3A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917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2BD-7642-46D7-A8B5-4EE75EBE891F}" type="datetimeFigureOut">
              <a:rPr lang="tr-TR" smtClean="0"/>
              <a:t>29.3.2021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F39-5200-4F6C-B66A-5F6B355B3A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1100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2BD-7642-46D7-A8B5-4EE75EBE891F}" type="datetimeFigureOut">
              <a:rPr lang="tr-TR" smtClean="0"/>
              <a:t>29.3.2021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F39-5200-4F6C-B66A-5F6B355B3A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924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2BD-7642-46D7-A8B5-4EE75EBE891F}" type="datetimeFigureOut">
              <a:rPr lang="tr-TR" smtClean="0"/>
              <a:t>29.3.2021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F39-5200-4F6C-B66A-5F6B355B3A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116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2BD-7642-46D7-A8B5-4EE75EBE891F}" type="datetimeFigureOut">
              <a:rPr lang="tr-TR" smtClean="0"/>
              <a:t>29.3.2021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F39-5200-4F6C-B66A-5F6B355B3A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26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2BD-7642-46D7-A8B5-4EE75EBE891F}" type="datetimeFigureOut">
              <a:rPr lang="tr-TR" smtClean="0"/>
              <a:t>29.3.2021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F39-5200-4F6C-B66A-5F6B355B3A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00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262BD-7642-46D7-A8B5-4EE75EBE891F}" type="datetimeFigureOut">
              <a:rPr lang="tr-TR" smtClean="0"/>
              <a:t>29.3.2021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A6F39-5200-4F6C-B66A-5F6B355B3A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Proje metni hazırlama ilkeleri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2202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441" y="365125"/>
            <a:ext cx="11159359" cy="1325563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Proje formu akış şeması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441" y="1804604"/>
            <a:ext cx="11913476" cy="48379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rgbClr val="002060"/>
                </a:solidFill>
              </a:rPr>
              <a:t>Bölüm A – Kuruluş Bilgileri ve Proje Özeti	</a:t>
            </a:r>
          </a:p>
          <a:p>
            <a:pPr marL="0" indent="0">
              <a:buNone/>
            </a:pPr>
            <a:r>
              <a:rPr lang="tr-TR" sz="2600" dirty="0"/>
              <a:t>A.0- İlgili Proje ile Karşılaştırma	</a:t>
            </a:r>
          </a:p>
          <a:p>
            <a:pPr marL="0" indent="0">
              <a:buNone/>
            </a:pPr>
            <a:r>
              <a:rPr lang="tr-TR" sz="2600" dirty="0"/>
              <a:t>A.1- Proje Ön Bilgileri	</a:t>
            </a:r>
          </a:p>
          <a:p>
            <a:pPr marL="0" indent="0">
              <a:buNone/>
            </a:pPr>
            <a:r>
              <a:rPr lang="tr-TR" sz="2600" dirty="0"/>
              <a:t>A.2- Kuruluş Bilgileri	</a:t>
            </a:r>
          </a:p>
          <a:p>
            <a:pPr marL="0" indent="0">
              <a:buNone/>
            </a:pPr>
            <a:r>
              <a:rPr lang="tr-TR" sz="2600" dirty="0"/>
              <a:t>A.3- Proje Özeti	</a:t>
            </a:r>
          </a:p>
          <a:p>
            <a:pPr marL="0" indent="0">
              <a:buNone/>
            </a:pPr>
            <a:r>
              <a:rPr lang="tr-TR" sz="2600" dirty="0"/>
              <a:t>A.4- Proje Kısa </a:t>
            </a:r>
            <a:r>
              <a:rPr lang="tr-TR" sz="2600" dirty="0" smtClean="0"/>
              <a:t>Tanıtımı</a:t>
            </a:r>
          </a:p>
          <a:p>
            <a:pPr marL="0" indent="0">
              <a:buNone/>
            </a:pPr>
            <a:r>
              <a:rPr lang="tr-TR" sz="2600" dirty="0"/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A.4.1. </a:t>
            </a:r>
            <a:r>
              <a:rPr lang="tr-TR" sz="2400" dirty="0">
                <a:solidFill>
                  <a:srgbClr val="FF0000"/>
                </a:solidFill>
              </a:rPr>
              <a:t>Kuruluş Kısa Tanıtımı ve Projenin Başlatılma </a:t>
            </a:r>
            <a:r>
              <a:rPr lang="tr-TR" sz="2400" dirty="0" smtClean="0">
                <a:solidFill>
                  <a:srgbClr val="FF0000"/>
                </a:solidFill>
              </a:rPr>
              <a:t>Gerekçesi (En fazla 1500 karakter)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FF0000"/>
                </a:solidFill>
              </a:rPr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A.4.2. </a:t>
            </a:r>
            <a:r>
              <a:rPr lang="tr-TR" sz="2400" dirty="0">
                <a:solidFill>
                  <a:srgbClr val="FF0000"/>
                </a:solidFill>
              </a:rPr>
              <a:t>Projenin Amacı </a:t>
            </a:r>
            <a:r>
              <a:rPr lang="tr-TR" sz="2400" dirty="0" smtClean="0">
                <a:solidFill>
                  <a:srgbClr val="FF0000"/>
                </a:solidFill>
              </a:rPr>
              <a:t>(En fazla 1000 karakter)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FF0000"/>
                </a:solidFill>
              </a:rPr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A.4.3. </a:t>
            </a:r>
            <a:r>
              <a:rPr lang="tr-TR" sz="2400" dirty="0">
                <a:solidFill>
                  <a:srgbClr val="FF0000"/>
                </a:solidFill>
              </a:rPr>
              <a:t>Yenilikçi Yönleri (En fazla 700 karakter)</a:t>
            </a:r>
          </a:p>
          <a:p>
            <a:pPr marL="0" indent="0">
              <a:buNone/>
            </a:pPr>
            <a:r>
              <a:rPr lang="tr-TR" sz="2600" dirty="0" smtClean="0"/>
              <a:t>	</a:t>
            </a:r>
            <a:r>
              <a:rPr lang="tr-TR" sz="2000" dirty="0">
                <a:solidFill>
                  <a:srgbClr val="FF0000"/>
                </a:solidFill>
              </a:rPr>
              <a:t>A.4.4. </a:t>
            </a:r>
            <a:r>
              <a:rPr lang="tr-TR" sz="2400" dirty="0">
                <a:solidFill>
                  <a:srgbClr val="FF0000"/>
                </a:solidFill>
              </a:rPr>
              <a:t>Ekonomik ve Ulusal Kazanımlar (En fazla 1.000 karakter)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Yuvarlatılmış Dikdörtgen 3"/>
          <p:cNvSpPr/>
          <p:nvPr/>
        </p:nvSpPr>
        <p:spPr>
          <a:xfrm>
            <a:off x="804041" y="5160579"/>
            <a:ext cx="8844245" cy="1595875"/>
          </a:xfrm>
          <a:prstGeom prst="round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337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Proje formu akış şeması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3779" y="1825625"/>
            <a:ext cx="1190822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smtClean="0">
                <a:solidFill>
                  <a:srgbClr val="002060"/>
                </a:solidFill>
              </a:rPr>
              <a:t>Bölüm B – Projenin Endüstriyel Ar-Ge İçeriği, Teknoloji Düzeyi ve Yenilikçi Yönü	</a:t>
            </a:r>
          </a:p>
          <a:p>
            <a:pPr marL="0" indent="0">
              <a:buNone/>
            </a:pPr>
            <a:endParaRPr lang="tr-TR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tr-TR" sz="2400" dirty="0"/>
              <a:t>B.1- Projenin Somut / Ölçülebilir Hedeflerle Tanıtımı ve Çözüm Yaklaşımları </a:t>
            </a:r>
            <a:r>
              <a:rPr lang="tr-TR" sz="2400" b="1" dirty="0">
                <a:solidFill>
                  <a:srgbClr val="00B050"/>
                </a:solidFill>
              </a:rPr>
              <a:t>(Ar-Ge Sistematiği)</a:t>
            </a:r>
          </a:p>
          <a:p>
            <a:pPr marL="0" indent="0">
              <a:buNone/>
            </a:pPr>
            <a:r>
              <a:rPr lang="tr-TR" sz="2400" dirty="0"/>
              <a:t>B.2- Projenin Yenilikçi Yönleri	</a:t>
            </a:r>
          </a:p>
          <a:p>
            <a:pPr marL="0" indent="0">
              <a:buNone/>
            </a:pPr>
            <a:r>
              <a:rPr lang="tr-TR" sz="2400" dirty="0"/>
              <a:t>B.3- Projenin Teknoloji Düzeyi	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87168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Proje formu akış şeması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5214" y="1825625"/>
            <a:ext cx="106285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solidFill>
                  <a:srgbClr val="002060"/>
                </a:solidFill>
              </a:rPr>
              <a:t>Bölüm C – Proje Planı ve Kuruluş Altyapısı</a:t>
            </a:r>
            <a:r>
              <a:rPr lang="tr-TR" sz="2400" dirty="0"/>
              <a:t>	</a:t>
            </a:r>
            <a:endParaRPr lang="tr-TR" sz="2400" b="1" dirty="0"/>
          </a:p>
          <a:p>
            <a:pPr marL="0" indent="0">
              <a:buNone/>
            </a:pPr>
            <a:r>
              <a:rPr lang="tr-TR" sz="2400" dirty="0"/>
              <a:t>C.1- İş Planı	</a:t>
            </a:r>
          </a:p>
          <a:p>
            <a:pPr marL="0" indent="0">
              <a:buNone/>
            </a:pPr>
            <a:r>
              <a:rPr lang="tr-TR" sz="2400" dirty="0"/>
              <a:t>C.2- Proje Yönetimi ve Organizasyonu	</a:t>
            </a:r>
          </a:p>
          <a:p>
            <a:pPr marL="0" indent="0">
              <a:buNone/>
            </a:pPr>
            <a:r>
              <a:rPr lang="tr-TR" sz="2400" dirty="0"/>
              <a:t>C.3- Kuruluş Altyapısı	</a:t>
            </a:r>
          </a:p>
          <a:p>
            <a:pPr marL="0" indent="0">
              <a:buNone/>
            </a:pPr>
            <a:r>
              <a:rPr lang="tr-TR" sz="2400" dirty="0"/>
              <a:t>C.4- Risk ve Finansman Yönetimi	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b="1" dirty="0" smtClean="0">
                <a:solidFill>
                  <a:srgbClr val="002060"/>
                </a:solidFill>
              </a:rPr>
              <a:t>Bölüm </a:t>
            </a:r>
            <a:r>
              <a:rPr lang="tr-TR" sz="2400" b="1" dirty="0">
                <a:solidFill>
                  <a:srgbClr val="002060"/>
                </a:solidFill>
              </a:rPr>
              <a:t>D - Projenin Ekonomik Yarara ve Ulusal Kazanıma </a:t>
            </a:r>
            <a:r>
              <a:rPr lang="tr-TR" sz="2400" b="1" dirty="0" err="1">
                <a:solidFill>
                  <a:srgbClr val="002060"/>
                </a:solidFill>
              </a:rPr>
              <a:t>Dönüşebilirliği</a:t>
            </a:r>
            <a:r>
              <a:rPr lang="tr-TR" sz="2400" dirty="0"/>
              <a:t>	</a:t>
            </a:r>
            <a:endParaRPr lang="tr-TR" sz="2400" b="1" dirty="0"/>
          </a:p>
          <a:p>
            <a:pPr marL="0" indent="0">
              <a:buNone/>
            </a:pPr>
            <a:r>
              <a:rPr lang="tr-TR" sz="2400" dirty="0"/>
              <a:t>D.1- Ekonomik Öngörüler	</a:t>
            </a:r>
          </a:p>
          <a:p>
            <a:pPr marL="0" indent="0">
              <a:buNone/>
            </a:pPr>
            <a:r>
              <a:rPr lang="tr-TR" sz="2400" dirty="0"/>
              <a:t>D.2- Ulusal Kazanımlar	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0451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Proje formu akış şeması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solidFill>
                  <a:srgbClr val="002060"/>
                </a:solidFill>
              </a:rPr>
              <a:t>Bölüm E – Proje Bütçesi</a:t>
            </a:r>
            <a:r>
              <a:rPr lang="tr-TR" sz="2400" dirty="0"/>
              <a:t>	</a:t>
            </a:r>
            <a:endParaRPr lang="tr-TR" sz="2400" b="1" dirty="0"/>
          </a:p>
          <a:p>
            <a:pPr marL="0" indent="0">
              <a:buNone/>
            </a:pPr>
            <a:r>
              <a:rPr lang="tr-TR" sz="2400" dirty="0"/>
              <a:t>E.1- Personel Giderleri Tahmini Maliyet </a:t>
            </a:r>
            <a:r>
              <a:rPr lang="tr-TR" sz="2400" dirty="0" smtClean="0"/>
              <a:t>Formu</a:t>
            </a:r>
            <a:endParaRPr lang="tr-TR" sz="2400" dirty="0"/>
          </a:p>
          <a:p>
            <a:pPr marL="0" indent="0">
              <a:buNone/>
            </a:pPr>
            <a:r>
              <a:rPr lang="tr-TR" sz="2400" dirty="0"/>
              <a:t>E.2- Seyahat Giderleri Tahmini Maliyet </a:t>
            </a:r>
            <a:r>
              <a:rPr lang="tr-TR" sz="2400" dirty="0" smtClean="0"/>
              <a:t>Formu</a:t>
            </a:r>
            <a:endParaRPr lang="tr-TR" sz="2400" dirty="0"/>
          </a:p>
          <a:p>
            <a:pPr marL="0" indent="0">
              <a:buNone/>
            </a:pPr>
            <a:r>
              <a:rPr lang="tr-TR" sz="2400" dirty="0"/>
              <a:t>E.3- Alet/Teçhizat/Yazılım/Yayın Alımları Tahmini  Maliyet </a:t>
            </a:r>
            <a:r>
              <a:rPr lang="tr-TR" sz="2400" dirty="0" smtClean="0"/>
              <a:t>Formu</a:t>
            </a:r>
            <a:endParaRPr lang="tr-TR" sz="2400" dirty="0"/>
          </a:p>
          <a:p>
            <a:pPr marL="0" indent="0">
              <a:buNone/>
            </a:pPr>
            <a:r>
              <a:rPr lang="tr-TR" sz="2400" dirty="0"/>
              <a:t>E.4- Ar-Ge ve Test Kuruluşlarına Yaptırılan İşler Tahmini Maliyet </a:t>
            </a:r>
            <a:r>
              <a:rPr lang="tr-TR" sz="2400" dirty="0" smtClean="0"/>
              <a:t>Formu</a:t>
            </a:r>
            <a:endParaRPr lang="tr-TR" sz="2400" dirty="0"/>
          </a:p>
          <a:p>
            <a:pPr marL="0" indent="0">
              <a:buNone/>
            </a:pPr>
            <a:r>
              <a:rPr lang="tr-TR" sz="2400" dirty="0"/>
              <a:t>E.5- Hizmet Alımları Tahmini Maliyet Formu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E.6- </a:t>
            </a:r>
            <a:r>
              <a:rPr lang="tr-TR" sz="2400" dirty="0"/>
              <a:t>Malzeme Alımları Tahmini Maliyet </a:t>
            </a:r>
            <a:r>
              <a:rPr lang="tr-TR" sz="2400" dirty="0" smtClean="0"/>
              <a:t>Formu</a:t>
            </a:r>
            <a:endParaRPr lang="tr-TR" sz="2400" dirty="0"/>
          </a:p>
          <a:p>
            <a:pPr marL="0" indent="0">
              <a:buNone/>
            </a:pPr>
            <a:r>
              <a:rPr lang="tr-TR" sz="2400" dirty="0"/>
              <a:t>E.7- Dönemsel Tahmini Maliyet </a:t>
            </a:r>
            <a:r>
              <a:rPr lang="tr-TR" sz="2400" dirty="0" smtClean="0"/>
              <a:t>Formu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10051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Geniş ekran</PresentationFormat>
  <Paragraphs>37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Proje metni hazırlama ilkeleri</vt:lpstr>
      <vt:lpstr>Proje formu akış şeması</vt:lpstr>
      <vt:lpstr>Proje formu akış şeması</vt:lpstr>
      <vt:lpstr>Proje formu akış şeması</vt:lpstr>
      <vt:lpstr>Proje formu akış şeması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 metni hazırlama ilkeleri</dc:title>
  <dc:creator>süt</dc:creator>
  <cp:lastModifiedBy>süt</cp:lastModifiedBy>
  <cp:revision>1</cp:revision>
  <dcterms:created xsi:type="dcterms:W3CDTF">2021-03-29T09:06:13Z</dcterms:created>
  <dcterms:modified xsi:type="dcterms:W3CDTF">2021-03-29T09:06:28Z</dcterms:modified>
</cp:coreProperties>
</file>