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6" r:id="rId5"/>
    <p:sldId id="260" r:id="rId6"/>
    <p:sldId id="263" r:id="rId7"/>
    <p:sldId id="302" r:id="rId8"/>
    <p:sldId id="303" r:id="rId9"/>
    <p:sldId id="304" r:id="rId10"/>
    <p:sldId id="305" r:id="rId11"/>
    <p:sldId id="306" r:id="rId12"/>
    <p:sldId id="301" r:id="rId13"/>
  </p:sldIdLst>
  <p:sldSz cx="12192000" cy="6858000"/>
  <p:notesSz cx="6858000" cy="9144000"/>
  <p:custShowLst>
    <p:custShow name="Özel Gösteri 1" id="0">
      <p:sldLst>
        <p:sld r:id="rId2"/>
        <p:sld r:id="rId3"/>
        <p:sld r:id="rId4"/>
        <p:sld r:id="rId5"/>
        <p:sld r:id="rId6"/>
        <p:sld r:id="rId7"/>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8" d="100"/>
          <a:sy n="88" d="100"/>
        </p:scale>
        <p:origin x="-57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887256460"/>
      </p:ext>
    </p:extLst>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638390429"/>
      </p:ext>
    </p:extLst>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240032324"/>
      </p:ext>
    </p:extLst>
  </p:cSld>
  <p:clrMapOvr>
    <a:masterClrMapping/>
  </p:clrMapOvr>
  <p:transition>
    <p:pull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866813312"/>
      </p:ext>
    </p:extLst>
  </p:cSld>
  <p:clrMapOvr>
    <a:masterClrMapping/>
  </p:clrMapOvr>
  <p:transition>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898761468"/>
      </p:ext>
    </p:extLst>
  </p:cSld>
  <p:clrMapOvr>
    <a:masterClrMapping/>
  </p:clrMapOvr>
  <p:transition>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479785321"/>
      </p:ext>
    </p:extLst>
  </p:cSld>
  <p:clrMapOvr>
    <a:masterClrMapping/>
  </p:clrMapOvr>
  <p:transition>
    <p:pull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193621743"/>
      </p:ext>
    </p:extLst>
  </p:cSld>
  <p:clrMapOvr>
    <a:masterClrMapping/>
  </p:clrMapOvr>
  <p:transition>
    <p:pull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10165775"/>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441612752"/>
      </p:ext>
    </p:extLst>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191962364"/>
      </p:ext>
    </p:extLst>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206922613"/>
      </p:ext>
    </p:extLst>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791692506"/>
      </p:ext>
    </p:extLst>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532718843"/>
      </p:ext>
    </p:extLst>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267345616"/>
      </p:ext>
    </p:extLst>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313226164"/>
      </p:ext>
    </p:extLst>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963722515"/>
      </p:ext>
    </p:extLst>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98384D-4D17-46E4-A28C-0078A9D33403}" type="datetimeFigureOut">
              <a:rPr lang="tr-TR" smtClean="0"/>
              <a:pPr/>
              <a:t>18.11.2021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618994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pull dir="d"/>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r"/>
            <a:r>
              <a:rPr lang="tr-TR" sz="3200" dirty="0" smtClean="0"/>
              <a:t>GENÇ YETİŞKİNLİK DÖNEMİ</a:t>
            </a:r>
            <a:endParaRPr lang="tr-TR" sz="3200" dirty="0"/>
          </a:p>
        </p:txBody>
      </p:sp>
      <p:sp>
        <p:nvSpPr>
          <p:cNvPr id="3" name="Alt Başlık 2"/>
          <p:cNvSpPr>
            <a:spLocks noGrp="1"/>
          </p:cNvSpPr>
          <p:nvPr>
            <p:ph type="subTitle" idx="1"/>
          </p:nvPr>
        </p:nvSpPr>
        <p:spPr/>
        <p:txBody>
          <a:bodyPr>
            <a:normAutofit/>
          </a:bodyPr>
          <a:lstStyle/>
          <a:p>
            <a:pPr algn="r"/>
            <a:r>
              <a:rPr lang="tr-TR" smtClean="0"/>
              <a:t>Münevver ERYALÇIN</a:t>
            </a:r>
            <a:endParaRPr lang="tr-TR" dirty="0"/>
          </a:p>
        </p:txBody>
      </p:sp>
    </p:spTree>
    <p:extLst>
      <p:ext uri="{BB962C8B-B14F-4D97-AF65-F5344CB8AC3E}">
        <p14:creationId xmlns:p14="http://schemas.microsoft.com/office/powerpoint/2010/main" xmlns="" val="3241225869"/>
      </p:ext>
    </p:extLst>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400" dirty="0" smtClean="0"/>
              <a:t>3. İlgilerin Derinleşmesi</a:t>
            </a:r>
          </a:p>
          <a:p>
            <a:r>
              <a:rPr lang="tr-TR" sz="2400" dirty="0" smtClean="0"/>
              <a:t>Bu 3. Büyüme çizgisi kişilerin ilgilendiği ve uğraştığı etkinliklerde izlenebilir. </a:t>
            </a:r>
            <a:endParaRPr lang="tr-TR" sz="2400" dirty="0"/>
          </a:p>
        </p:txBody>
      </p:sp>
    </p:spTree>
  </p:cSld>
  <p:clrMapOvr>
    <a:masterClrMapping/>
  </p:clrMapOvr>
  <p:transition>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4. Değerlerin İnsancıllaşması</a:t>
            </a:r>
          </a:p>
          <a:p>
            <a:r>
              <a:rPr lang="tr-TR" dirty="0" err="1" smtClean="0"/>
              <a:t>Piaget</a:t>
            </a:r>
            <a:r>
              <a:rPr lang="tr-TR" dirty="0" smtClean="0"/>
              <a:t> ve </a:t>
            </a:r>
            <a:r>
              <a:rPr lang="tr-TR" dirty="0" err="1" smtClean="0"/>
              <a:t>Kohlbergin</a:t>
            </a:r>
            <a:r>
              <a:rPr lang="tr-TR" dirty="0" smtClean="0"/>
              <a:t> ahlak gelişimi üzerine yaptığı çalışmalar genç yetişkin bireylerde üst düzeyde soyut ahlak felsefesi için yeterli gizilgücün var olduğunu göstermiştir. Soyut bir ahlak felsefesi oluşturma yetisi yetişkinlik dönemi boyunca devam eder.</a:t>
            </a:r>
            <a:endParaRPr lang="tr-TR" smtClean="0"/>
          </a:p>
          <a:p>
            <a:endParaRPr lang="tr-TR"/>
          </a:p>
        </p:txBody>
      </p:sp>
    </p:spTree>
  </p:cSld>
  <p:clrMapOvr>
    <a:masterClrMapping/>
  </p:clrMapOvr>
  <p:transition>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Kaynakça</a:t>
            </a:r>
          </a:p>
          <a:p>
            <a:r>
              <a:rPr lang="tr-TR" dirty="0" err="1" smtClean="0"/>
              <a:t>Gander</a:t>
            </a:r>
            <a:r>
              <a:rPr lang="tr-TR" dirty="0" smtClean="0"/>
              <a:t>, M. J. ve </a:t>
            </a:r>
            <a:r>
              <a:rPr lang="tr-TR" dirty="0" err="1" smtClean="0"/>
              <a:t>Gardiner</a:t>
            </a:r>
            <a:r>
              <a:rPr lang="tr-TR" dirty="0" smtClean="0"/>
              <a:t>, H. W. (1993). </a:t>
            </a:r>
            <a:r>
              <a:rPr lang="tr-TR" i="1" dirty="0" err="1" smtClean="0"/>
              <a:t>Cocuk</a:t>
            </a:r>
            <a:r>
              <a:rPr lang="tr-TR" i="1" dirty="0" smtClean="0"/>
              <a:t> ve Ergen </a:t>
            </a:r>
            <a:r>
              <a:rPr lang="tr-TR" i="1" dirty="0" err="1" smtClean="0"/>
              <a:t>Gelisimi</a:t>
            </a:r>
            <a:r>
              <a:rPr lang="tr-TR" dirty="0" smtClean="0"/>
              <a:t>. (</a:t>
            </a:r>
            <a:r>
              <a:rPr lang="tr-TR" dirty="0" err="1" smtClean="0"/>
              <a:t>Çev</a:t>
            </a:r>
            <a:r>
              <a:rPr lang="tr-TR" dirty="0" smtClean="0"/>
              <a:t>.) Çelen, N., Dönmez, A. ve Onur, B. Ankara: İmge </a:t>
            </a:r>
            <a:r>
              <a:rPr lang="tr-TR" dirty="0" err="1" smtClean="0"/>
              <a:t>kitabevi</a:t>
            </a:r>
            <a:r>
              <a:rPr lang="tr-TR" smtClean="0"/>
              <a:t>.</a:t>
            </a:r>
            <a:endParaRPr lang="tr-TR" dirty="0" smtClean="0"/>
          </a:p>
          <a:p>
            <a:r>
              <a:rPr lang="tr-TR" dirty="0" err="1" smtClean="0"/>
              <a:t>Zastrow</a:t>
            </a:r>
            <a:r>
              <a:rPr lang="tr-TR" dirty="0" smtClean="0"/>
              <a:t>, C., &amp; </a:t>
            </a:r>
            <a:r>
              <a:rPr lang="tr-TR" dirty="0" err="1" smtClean="0"/>
              <a:t>Kirst</a:t>
            </a:r>
            <a:r>
              <a:rPr lang="tr-TR" dirty="0" smtClean="0"/>
              <a:t>-</a:t>
            </a:r>
            <a:r>
              <a:rPr lang="tr-TR" dirty="0" err="1" smtClean="0"/>
              <a:t>Ashman</a:t>
            </a:r>
            <a:r>
              <a:rPr lang="tr-TR" dirty="0" smtClean="0"/>
              <a:t>, K. K. (2014). İnsan davranışı ve sosyal çevre I (1. Baskı). </a:t>
            </a:r>
            <a:r>
              <a:rPr lang="tr-TR" i="1" dirty="0" smtClean="0"/>
              <a:t>Ankara: </a:t>
            </a:r>
            <a:r>
              <a:rPr lang="tr-TR" i="1" dirty="0" err="1" smtClean="0"/>
              <a:t>Nika</a:t>
            </a:r>
            <a:r>
              <a:rPr lang="tr-TR" dirty="0" smtClean="0"/>
              <a:t>.</a:t>
            </a:r>
          </a:p>
          <a:p>
            <a:endParaRPr lang="tr-TR" dirty="0"/>
          </a:p>
        </p:txBody>
      </p:sp>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7360" y="625643"/>
            <a:ext cx="9767252" cy="5971100"/>
          </a:xfrm>
        </p:spPr>
        <p:txBody>
          <a:bodyPr>
            <a:normAutofit/>
          </a:bodyPr>
          <a:lstStyle/>
          <a:p>
            <a:r>
              <a:rPr lang="tr-TR" sz="3200" dirty="0" smtClean="0"/>
              <a:t>İnsan yaşamında yetişkinliğe girişi temsil eder. </a:t>
            </a:r>
          </a:p>
          <a:p>
            <a:r>
              <a:rPr lang="tr-TR" sz="3200" dirty="0" err="1" smtClean="0"/>
              <a:t>Neugarten</a:t>
            </a:r>
            <a:r>
              <a:rPr lang="tr-TR" sz="3200" dirty="0" smtClean="0"/>
              <a:t> ve </a:t>
            </a:r>
            <a:r>
              <a:rPr lang="tr-TR" sz="3200" dirty="0" err="1" smtClean="0"/>
              <a:t>Moore</a:t>
            </a:r>
            <a:r>
              <a:rPr lang="tr-TR" sz="3200" dirty="0" smtClean="0"/>
              <a:t> yetişkinliği 3 döneme ayırır:</a:t>
            </a:r>
          </a:p>
          <a:p>
            <a:r>
              <a:rPr lang="tr-TR" sz="3200" dirty="0" smtClean="0"/>
              <a:t>1.genç yetişkinlik (20-30)</a:t>
            </a:r>
          </a:p>
          <a:p>
            <a:r>
              <a:rPr lang="tr-TR" sz="3200" dirty="0" smtClean="0"/>
              <a:t>2. Orta yetişkinlik (40-50 60ların başı)</a:t>
            </a:r>
          </a:p>
          <a:p>
            <a:r>
              <a:rPr lang="tr-TR" sz="3200" dirty="0" smtClean="0"/>
              <a:t>3. Yaşlılık: 65+</a:t>
            </a:r>
          </a:p>
          <a:p>
            <a:pPr>
              <a:lnSpc>
                <a:spcPct val="150000"/>
              </a:lnSpc>
            </a:pPr>
            <a:endParaRPr lang="tr-TR" sz="3200" dirty="0"/>
          </a:p>
        </p:txBody>
      </p:sp>
    </p:spTree>
    <p:extLst>
      <p:ext uri="{BB962C8B-B14F-4D97-AF65-F5344CB8AC3E}">
        <p14:creationId xmlns:p14="http://schemas.microsoft.com/office/powerpoint/2010/main" xmlns="" val="4224528011"/>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390503" y="1410789"/>
            <a:ext cx="9114109" cy="4500433"/>
          </a:xfrm>
        </p:spPr>
        <p:txBody>
          <a:bodyPr>
            <a:normAutofit/>
          </a:bodyPr>
          <a:lstStyle/>
          <a:p>
            <a:r>
              <a:rPr lang="tr-TR" sz="3200" dirty="0" smtClean="0"/>
              <a:t>Genç yetişkinlik döneminin ne zaman başladığı bilim insanlarına göre farklılık gösterir. </a:t>
            </a:r>
            <a:r>
              <a:rPr lang="tr-TR" sz="3200" dirty="0" err="1" smtClean="0"/>
              <a:t>Eriksona</a:t>
            </a:r>
            <a:r>
              <a:rPr lang="tr-TR" sz="3200" dirty="0" smtClean="0"/>
              <a:t> göre 20-40; </a:t>
            </a:r>
            <a:r>
              <a:rPr lang="tr-TR" sz="3200" dirty="0" err="1" smtClean="0"/>
              <a:t>Bühler</a:t>
            </a:r>
            <a:r>
              <a:rPr lang="tr-TR" sz="3200" dirty="0" smtClean="0"/>
              <a:t> e göre 25-45 </a:t>
            </a:r>
            <a:r>
              <a:rPr lang="tr-TR" sz="3200" dirty="0" err="1" smtClean="0"/>
              <a:t>dir</a:t>
            </a:r>
            <a:r>
              <a:rPr lang="tr-TR" sz="3200" dirty="0" smtClean="0"/>
              <a:t>. Bu farklılık değişik </a:t>
            </a:r>
            <a:r>
              <a:rPr lang="tr-TR" sz="3200" dirty="0" err="1" smtClean="0"/>
              <a:t>sosyo</a:t>
            </a:r>
            <a:r>
              <a:rPr lang="tr-TR" sz="3200" dirty="0" smtClean="0"/>
              <a:t>-ekonomik sınıfların, ulusların, kültürlerin, koşulların, kişilik farklılıklarının getirdiği bir anlamdır.</a:t>
            </a:r>
          </a:p>
          <a:p>
            <a:endParaRPr lang="tr-TR" sz="3200" dirty="0"/>
          </a:p>
        </p:txBody>
      </p:sp>
    </p:spTree>
    <p:extLst>
      <p:ext uri="{BB962C8B-B14F-4D97-AF65-F5344CB8AC3E}">
        <p14:creationId xmlns:p14="http://schemas.microsoft.com/office/powerpoint/2010/main" xmlns="" val="2242693622"/>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lnSpcReduction="10000"/>
          </a:bodyPr>
          <a:lstStyle/>
          <a:p>
            <a:r>
              <a:rPr lang="tr-TR" sz="3200" dirty="0" smtClean="0"/>
              <a:t>ergenliğin son dönemi (17-21) ile genç yetişkinlik arasında bir ara dönemden bahseder. Bu dönemde ergenliğe göre daha kararlı özellikler gösterilmekte, diğer yandan genç yetişkinliğin normatif özelliklerine (işe girme, evlenme, ebeveyn olma) tam olarak ulaşılmış olunmamaktadır. </a:t>
            </a:r>
          </a:p>
          <a:p>
            <a:endParaRPr lang="tr-TR" sz="3200" dirty="0"/>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721895"/>
            <a:ext cx="8915400" cy="5189327"/>
          </a:xfrm>
        </p:spPr>
        <p:txBody>
          <a:bodyPr>
            <a:normAutofit/>
          </a:bodyPr>
          <a:lstStyle/>
          <a:p>
            <a:r>
              <a:rPr lang="tr-TR" sz="2800" dirty="0" smtClean="0"/>
              <a:t>GENÇ YETİŞKİNLİKTE PSİKOLOJİK OLGUNLAŞMA</a:t>
            </a:r>
          </a:p>
          <a:p>
            <a:r>
              <a:rPr lang="tr-TR" sz="2800" dirty="0" smtClean="0"/>
              <a:t>Yetişkinlik dönemi olgunluk dönemi olarak nitelendirilmektedir. Kişilik kuramlarının çoğu olgunluğu, genç yetişkinlik dönemi sırasında gelişen bir olgu olarak tanımlamaktadır.</a:t>
            </a:r>
          </a:p>
          <a:p>
            <a:r>
              <a:rPr lang="tr-TR" sz="2800" dirty="0" smtClean="0"/>
              <a:t>Kişilik kuramcıları olgunluğu bir oluşum süreci olarak görürler.</a:t>
            </a:r>
          </a:p>
          <a:p>
            <a:endParaRPr lang="tr-TR" sz="2800" dirty="0"/>
          </a:p>
        </p:txBody>
      </p:sp>
    </p:spTree>
    <p:extLst>
      <p:ext uri="{BB962C8B-B14F-4D97-AF65-F5344CB8AC3E}">
        <p14:creationId xmlns:p14="http://schemas.microsoft.com/office/powerpoint/2010/main" xmlns="" val="2710355515"/>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endParaRPr lang="tr-TR" dirty="0"/>
          </a:p>
        </p:txBody>
      </p:sp>
      <p:sp>
        <p:nvSpPr>
          <p:cNvPr id="3" name="İçerik Yer Tutucusu 2"/>
          <p:cNvSpPr>
            <a:spLocks noGrp="1"/>
          </p:cNvSpPr>
          <p:nvPr>
            <p:ph idx="1"/>
          </p:nvPr>
        </p:nvSpPr>
        <p:spPr>
          <a:xfrm>
            <a:off x="2589212" y="862149"/>
            <a:ext cx="8915400" cy="5049073"/>
          </a:xfrm>
        </p:spPr>
        <p:txBody>
          <a:bodyPr>
            <a:normAutofit lnSpcReduction="10000"/>
          </a:bodyPr>
          <a:lstStyle/>
          <a:p>
            <a:r>
              <a:rPr lang="tr-TR" sz="3200" dirty="0" smtClean="0"/>
              <a:t>Olgunluk, kişinin yaşamın gereklerine ve zorunluluklarına başarılı bir biçimde uyum sağlaması ve bunlarla başa çıkabilmesi için sürekli değişim gösterme yeteneğidir. </a:t>
            </a:r>
          </a:p>
          <a:p>
            <a:r>
              <a:rPr lang="tr-TR" sz="3200" dirty="0" err="1" smtClean="0"/>
              <a:t>Maslow</a:t>
            </a:r>
            <a:r>
              <a:rPr lang="tr-TR" sz="3200" dirty="0" smtClean="0"/>
              <a:t> olgunluğu, toplumun bireyin insancıl gelişimine gizil bir engel oluşturduğu yerde “insancıl yönelimin egemenliği” olarak tanımlar. Bireyi olgunluğa götüren gereksinimler kendini gerçekleştirme ve bilimsel anlayış gibi yüksek düzeydeki gereksinmelerdir. </a:t>
            </a:r>
          </a:p>
          <a:p>
            <a:endParaRPr lang="tr-TR" sz="3200" dirty="0"/>
          </a:p>
        </p:txBody>
      </p:sp>
    </p:spTree>
    <p:extLst>
      <p:ext uri="{BB962C8B-B14F-4D97-AF65-F5344CB8AC3E}">
        <p14:creationId xmlns:p14="http://schemas.microsoft.com/office/powerpoint/2010/main" xmlns="" val="2691285580"/>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800" dirty="0" smtClean="0"/>
              <a:t>Olgun kişilik yapısının temeli olumlu bir benlik kavramıdır. Benlik kavramı, zaman içinde kendimizle ilgili sahip olduğumuz görüştür. Benlik kavramı toplumsal etkileşime bağlı olarak gelişir. </a:t>
            </a:r>
          </a:p>
          <a:p>
            <a:r>
              <a:rPr lang="tr-TR" sz="2800" dirty="0" smtClean="0"/>
              <a:t>Ergenlikten genç yetişkinliğe geçerken benlik kavramında önemli değişimler görülmez; daha çok bir kararlılık kazanma durumu söz konusudur.</a:t>
            </a:r>
          </a:p>
          <a:p>
            <a:endParaRPr lang="tr-TR" sz="2800" dirty="0"/>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sz="2800" dirty="0" smtClean="0"/>
              <a:t>Robert </a:t>
            </a:r>
            <a:r>
              <a:rPr lang="tr-TR" sz="2800" dirty="0" err="1" smtClean="0"/>
              <a:t>White</a:t>
            </a:r>
            <a:r>
              <a:rPr lang="tr-TR" sz="2800" dirty="0" smtClean="0"/>
              <a:t> yetişkinliğe geçiş yıllarında olgunlaşmada 5 doğrultu saptamıştır:</a:t>
            </a:r>
          </a:p>
          <a:p>
            <a:r>
              <a:rPr lang="tr-TR" sz="2800" dirty="0" smtClean="0"/>
              <a:t>1.Ego Kimliğinin Yerleşmesi: genç yetişkinliğin temel özellikleri ergenlikte ulaşılan zihinsel olgunluğa dayanır. Soyut işlemler dönemi zihin gelişiminin en üst düzeyidir. </a:t>
            </a:r>
            <a:endParaRPr lang="tr-TR" sz="2800" dirty="0"/>
          </a:p>
        </p:txBody>
      </p:sp>
    </p:spTree>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800" dirty="0" smtClean="0"/>
              <a:t>2. Kişisel İlişkilerin Özgürleşmesi</a:t>
            </a:r>
          </a:p>
          <a:p>
            <a:r>
              <a:rPr lang="tr-TR" sz="2800" dirty="0" err="1" smtClean="0"/>
              <a:t>Erikson</a:t>
            </a:r>
            <a:r>
              <a:rPr lang="tr-TR" sz="2800" dirty="0" smtClean="0"/>
              <a:t>, bir başka kişiyle özgür bir şekilde ilişkiye girebilmek için, kişinin ilişkide gerçekte kim olduğu konusunda gelişmiş bir kimlik duygusu olması gerektiğini savunur. </a:t>
            </a:r>
          </a:p>
          <a:p>
            <a:endParaRPr lang="tr-TR" sz="2800" dirty="0"/>
          </a:p>
        </p:txBody>
      </p:sp>
    </p:spTree>
  </p:cSld>
  <p:clrMapOvr>
    <a:masterClrMapping/>
  </p:clrMapOvr>
  <p:transition>
    <p:pull dir="d"/>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525</TotalTime>
  <Words>398</Words>
  <Application>Microsoft Office PowerPoint</Application>
  <PresentationFormat>Özel</PresentationFormat>
  <Paragraphs>28</Paragraphs>
  <Slides>12</Slides>
  <Notes>0</Notes>
  <HiddenSlides>0</HiddenSlides>
  <MMClips>0</MMClips>
  <ScaleCrop>false</ScaleCrop>
  <HeadingPairs>
    <vt:vector size="6" baseType="variant">
      <vt:variant>
        <vt:lpstr>Tema</vt:lpstr>
      </vt:variant>
      <vt:variant>
        <vt:i4>1</vt:i4>
      </vt:variant>
      <vt:variant>
        <vt:lpstr>Slayt Başlıkları</vt:lpstr>
      </vt:variant>
      <vt:variant>
        <vt:i4>12</vt:i4>
      </vt:variant>
      <vt:variant>
        <vt:lpstr>Özel Gösteriler</vt:lpstr>
      </vt:variant>
      <vt:variant>
        <vt:i4>1</vt:i4>
      </vt:variant>
    </vt:vector>
  </HeadingPairs>
  <TitlesOfParts>
    <vt:vector size="14" baseType="lpstr">
      <vt:lpstr>Duman</vt:lpstr>
      <vt:lpstr>GENÇ YETİŞKİNLİK DÖNEMİ</vt:lpstr>
      <vt:lpstr>Slayt 2</vt:lpstr>
      <vt:lpstr>Slayt 3</vt:lpstr>
      <vt:lpstr>Slayt 4</vt:lpstr>
      <vt:lpstr>Slayt 5</vt:lpstr>
      <vt:lpstr> </vt:lpstr>
      <vt:lpstr>Slayt 7</vt:lpstr>
      <vt:lpstr>Slayt 8</vt:lpstr>
      <vt:lpstr>Slayt 9</vt:lpstr>
      <vt:lpstr>Slayt 10</vt:lpstr>
      <vt:lpstr>Slayt 11</vt:lpstr>
      <vt:lpstr>Slayt 12</vt:lpstr>
      <vt:lpstr>Özel Gösteri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ABD Sağlık Hizmetleri Reformu</dc:title>
  <dc:creator>toshiba pc</dc:creator>
  <cp:lastModifiedBy>Münevver ERYALÇIN</cp:lastModifiedBy>
  <cp:revision>74</cp:revision>
  <dcterms:created xsi:type="dcterms:W3CDTF">2014-05-19T11:47:06Z</dcterms:created>
  <dcterms:modified xsi:type="dcterms:W3CDTF">2021-11-18T12:04:59Z</dcterms:modified>
</cp:coreProperties>
</file>