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71" r:id="rId3"/>
    <p:sldId id="280" r:id="rId4"/>
    <p:sldId id="270" r:id="rId5"/>
    <p:sldId id="282" r:id="rId6"/>
    <p:sldId id="290" r:id="rId7"/>
    <p:sldId id="281" r:id="rId8"/>
    <p:sldId id="275" r:id="rId9"/>
    <p:sldId id="283" r:id="rId10"/>
    <p:sldId id="285" r:id="rId11"/>
    <p:sldId id="291" r:id="rId12"/>
    <p:sldId id="284" r:id="rId13"/>
    <p:sldId id="276" r:id="rId14"/>
    <p:sldId id="278" r:id="rId15"/>
    <p:sldId id="286" r:id="rId16"/>
    <p:sldId id="287" r:id="rId17"/>
    <p:sldId id="288" r:id="rId18"/>
    <p:sldId id="279" r:id="rId19"/>
    <p:sldId id="292" r:id="rId20"/>
    <p:sldId id="289" r:id="rId21"/>
    <p:sldId id="293" r:id="rId2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A5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66" d="100"/>
          <a:sy n="66" d="100"/>
        </p:scale>
        <p:origin x="-642" y="-10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C46A-E066-4F4C-9609-82A7361A9DC7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C39E0-7C28-40D4-A945-433A2376BD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557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C46A-E066-4F4C-9609-82A7361A9DC7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C39E0-7C28-40D4-A945-433A2376BD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322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C46A-E066-4F4C-9609-82A7361A9DC7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C39E0-7C28-40D4-A945-433A2376BD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1173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C46A-E066-4F4C-9609-82A7361A9DC7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C39E0-7C28-40D4-A945-433A2376BD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3792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C46A-E066-4F4C-9609-82A7361A9DC7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C39E0-7C28-40D4-A945-433A2376BD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4293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C46A-E066-4F4C-9609-82A7361A9DC7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C39E0-7C28-40D4-A945-433A2376BD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8681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C46A-E066-4F4C-9609-82A7361A9DC7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C39E0-7C28-40D4-A945-433A2376BD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70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C46A-E066-4F4C-9609-82A7361A9DC7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C39E0-7C28-40D4-A945-433A2376BD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9006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C46A-E066-4F4C-9609-82A7361A9DC7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C39E0-7C28-40D4-A945-433A2376BD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9752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C46A-E066-4F4C-9609-82A7361A9DC7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C39E0-7C28-40D4-A945-433A2376BD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269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C46A-E066-4F4C-9609-82A7361A9DC7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C39E0-7C28-40D4-A945-433A2376BD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6647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DC46A-E066-4F4C-9609-82A7361A9DC7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CC39E0-7C28-40D4-A945-433A2376BD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4140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1482553" y="2987206"/>
            <a:ext cx="9172748" cy="156966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tr-TR" sz="4800" b="1" dirty="0">
                <a:solidFill>
                  <a:srgbClr val="E6A5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ÖĞRENMEDE BİLİŞSEL </a:t>
            </a:r>
            <a:r>
              <a:rPr lang="tr-TR" sz="4800" b="1" dirty="0" smtClean="0">
                <a:solidFill>
                  <a:srgbClr val="E6A5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YAKLAŞIM: BİLGİYİ </a:t>
            </a:r>
            <a:r>
              <a:rPr lang="tr-TR" sz="4800" b="1" dirty="0">
                <a:solidFill>
                  <a:srgbClr val="E6A5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İŞLEME MODELİ</a:t>
            </a:r>
          </a:p>
        </p:txBody>
      </p:sp>
    </p:spTree>
    <p:extLst>
      <p:ext uri="{BB962C8B-B14F-4D97-AF65-F5344CB8AC3E}">
        <p14:creationId xmlns:p14="http://schemas.microsoft.com/office/powerpoint/2010/main" val="1167836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E6A5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UZUN SÜRELİ </a:t>
            </a:r>
            <a:r>
              <a:rPr lang="tr-TR" b="1" dirty="0">
                <a:solidFill>
                  <a:srgbClr val="E6A5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BELLEK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Kapasitesi sınırsızdır. Anlamlı olan bilgiler kalıcı olarak depolanır. Bilgiler kaybolmaz. </a:t>
            </a:r>
          </a:p>
          <a:p>
            <a:r>
              <a:rPr lang="tr-TR" dirty="0" err="1" smtClean="0"/>
              <a:t>Anısal</a:t>
            </a:r>
            <a:r>
              <a:rPr lang="tr-TR" dirty="0" smtClean="0"/>
              <a:t>, anlamsal ve </a:t>
            </a:r>
            <a:r>
              <a:rPr lang="tr-TR" dirty="0" err="1" smtClean="0"/>
              <a:t>işlemsel</a:t>
            </a:r>
            <a:r>
              <a:rPr lang="tr-TR" dirty="0" smtClean="0"/>
              <a:t> olarak üç farklı yapı vardır.</a:t>
            </a:r>
          </a:p>
          <a:p>
            <a:r>
              <a:rPr lang="tr-TR" dirty="0" smtClean="0"/>
              <a:t>1. </a:t>
            </a:r>
            <a:r>
              <a:rPr lang="tr-TR" dirty="0" err="1" smtClean="0"/>
              <a:t>Anısal</a:t>
            </a:r>
            <a:r>
              <a:rPr lang="tr-TR" dirty="0" smtClean="0"/>
              <a:t> : Anlamlı olan bireysel yaşantı ve tecrübeler</a:t>
            </a:r>
          </a:p>
          <a:p>
            <a:r>
              <a:rPr lang="tr-TR" dirty="0" smtClean="0"/>
              <a:t>2. Anlamsal: Kavram, tanım, olgu ve sözcükler; önerme ağları ve şemalar. </a:t>
            </a:r>
            <a:r>
              <a:rPr lang="tr-TR" dirty="0" err="1" smtClean="0"/>
              <a:t>Örn</a:t>
            </a:r>
            <a:r>
              <a:rPr lang="tr-TR" dirty="0" smtClean="0"/>
              <a:t>. Şeker çay içinde çözünür mü erir mi?</a:t>
            </a:r>
          </a:p>
          <a:p>
            <a:r>
              <a:rPr lang="tr-TR" dirty="0" smtClean="0"/>
              <a:t>3. </a:t>
            </a:r>
            <a:r>
              <a:rPr lang="tr-TR" dirty="0" err="1" smtClean="0"/>
              <a:t>İşlemsel</a:t>
            </a:r>
            <a:r>
              <a:rPr lang="tr-TR" dirty="0" smtClean="0"/>
              <a:t> :Bir şeyin nasıl yapılacağına dair bilgi ve işlemler depolanır. Motor beceriler, alışkanlıklar gibi. Uzun zaman alır ama unutulmaz.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840866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2</a:t>
            </a:r>
            <a:r>
              <a:rPr lang="tr-TR" dirty="0" smtClean="0">
                <a:solidFill>
                  <a:srgbClr val="FF0000"/>
                </a:solidFill>
              </a:rPr>
              <a:t>. BİLİŞSEL SÜREÇLER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8982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E6A5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BİLİŞSEL SÜREÇLER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Duyusal Bellekten Kısa süreli Belleğe geçiş</a:t>
            </a:r>
          </a:p>
          <a:p>
            <a:pPr lvl="1"/>
            <a:r>
              <a:rPr lang="tr-TR" dirty="0"/>
              <a:t>Dikkat </a:t>
            </a:r>
          </a:p>
          <a:p>
            <a:pPr lvl="1"/>
            <a:r>
              <a:rPr lang="tr-TR" dirty="0"/>
              <a:t>Algı</a:t>
            </a:r>
          </a:p>
          <a:p>
            <a:r>
              <a:rPr lang="tr-TR" dirty="0" smtClean="0"/>
              <a:t>Kısa süreli Bellekte bilginin saklanması</a:t>
            </a:r>
          </a:p>
          <a:p>
            <a:pPr lvl="1"/>
            <a:r>
              <a:rPr lang="tr-TR" dirty="0" smtClean="0"/>
              <a:t>Gruplandırma</a:t>
            </a:r>
          </a:p>
          <a:p>
            <a:pPr lvl="1"/>
            <a:r>
              <a:rPr lang="tr-TR" dirty="0" smtClean="0"/>
              <a:t>Tekrar (sürekli, eklemlemeli/anlamlandırmalı)</a:t>
            </a:r>
          </a:p>
          <a:p>
            <a:r>
              <a:rPr lang="tr-TR" dirty="0" smtClean="0"/>
              <a:t>Kısa süreli bellekten uzun süreli belleğe aktarma</a:t>
            </a:r>
          </a:p>
          <a:p>
            <a:pPr lvl="1"/>
            <a:r>
              <a:rPr lang="tr-TR" dirty="0" smtClean="0"/>
              <a:t>Tekrar</a:t>
            </a:r>
          </a:p>
          <a:p>
            <a:pPr lvl="1"/>
            <a:r>
              <a:rPr lang="tr-TR" dirty="0" smtClean="0"/>
              <a:t>Bilgiyi Anlamlı Hale Getirme/Anlamlandırma/Kodlama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757415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E:\Serdar\Devam Eden Sunumlar\915 - eğitim psikolojisi\PNG\2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365" y="971783"/>
            <a:ext cx="12504669" cy="5566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1103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E:\Serdar\Devam Eden Sunumlar\915 - eğitim psikolojisi\PNG\2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8787" y="914408"/>
            <a:ext cx="13092932" cy="4964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1791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Bilgiyi anlamlı hale getirme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Örgütleme: Yeni bilgiyi sınıflandırma, tablolar, şekiller, çizelgeler, hiyerarşik yapılar oluşturma, konunun ana hatlarını verme gibi</a:t>
            </a:r>
          </a:p>
          <a:p>
            <a:r>
              <a:rPr lang="tr-TR" dirty="0" smtClean="0"/>
              <a:t>Eklemleme: En etkili stratejidir. Uzun süreli bellekteki bilgi ile yeni bilginin ilişkilendirilmesi. Öğretmenler, benzetmeler yapmalı,  önceki bilgilerini hatırlatmalı, öğrencilerin kendi kendine soru sormasını sağlamalı</a:t>
            </a:r>
          </a:p>
          <a:p>
            <a:r>
              <a:rPr lang="tr-TR" dirty="0" smtClean="0"/>
              <a:t>Etkinlik: Öğrencinin aktif olması gerekir. Her öğrenci bilgiyi kendine özgü bir şekilde organize eder 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953877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Hatırlama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Bilgiler etkili bir şekilde kodlandığında/anlamlandırıldığında  daha kolay hatırlanır. Sınırlı bir şekilde kodlanan bilginin başka bir kapsamda hatırlanması zorlaşır. </a:t>
            </a:r>
          </a:p>
          <a:p>
            <a:r>
              <a:rPr lang="tr-TR" dirty="0" smtClean="0"/>
              <a:t>Bilgiyi geri getirmek için ;</a:t>
            </a:r>
          </a:p>
          <a:p>
            <a:pPr lvl="1"/>
            <a:r>
              <a:rPr lang="tr-TR" dirty="0" smtClean="0"/>
              <a:t>Bilginin ilk öğrenildiği şartları ve kapsamı zihinde yeniden oluşturmak</a:t>
            </a:r>
          </a:p>
          <a:p>
            <a:pPr lvl="1"/>
            <a:r>
              <a:rPr lang="tr-TR" dirty="0" smtClean="0"/>
              <a:t>Olayı ve durumu zihinde yeniden yapılandırmak (anahtar)</a:t>
            </a:r>
          </a:p>
          <a:p>
            <a:pPr lvl="1"/>
            <a:r>
              <a:rPr lang="tr-TR" dirty="0" smtClean="0"/>
              <a:t>Alfabeyi kullanmak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194012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Unutma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Bilgiyi kısa süreli belleğe geri getirmedeki başarısızlıktır. </a:t>
            </a:r>
          </a:p>
          <a:p>
            <a:r>
              <a:rPr lang="tr-TR" dirty="0" smtClean="0"/>
              <a:t>Bilginin geri çağırılmasını engelleyen unsurlar: Karışma, bozulma ve ket vurma </a:t>
            </a:r>
          </a:p>
          <a:p>
            <a:pPr lvl="1"/>
            <a:r>
              <a:rPr lang="tr-TR" dirty="0" smtClean="0"/>
              <a:t>Karışma: birbirine benzeyen bilgilerin yeterince iyi kodlanmaması (benzerlik ve farklılıkları netleştir, örnekler ver )</a:t>
            </a:r>
          </a:p>
          <a:p>
            <a:pPr lvl="1"/>
            <a:r>
              <a:rPr lang="tr-TR" dirty="0" smtClean="0"/>
              <a:t>Bozulma: uzun süreli bellekteki bilgilerin zaman içerisinde bozulması. (daha iyi kodla ,daha çok kullan)</a:t>
            </a:r>
          </a:p>
          <a:p>
            <a:pPr lvl="1"/>
            <a:r>
              <a:rPr lang="tr-TR" dirty="0" smtClean="0"/>
              <a:t>Ket vurma: bir öğrenmenin başka bir öğrenme üzerinde bozucu etki yapması.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05644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:\Serdar\Devam Eden Sunumlar\915 - eğitim psikolojisi\PNG\2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725" y="-203200"/>
            <a:ext cx="11459809" cy="7243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3108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3. ÜST BİLİŞ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898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E:\Serdar\Devam Eden Sunumlar\915 - eğitim psikolojisi\PNG\1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375" y="44202"/>
            <a:ext cx="8181975" cy="6775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9653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E6A5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ÜST BİLİŞ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Tüm süreçleri denetler ve yönlendirir.</a:t>
            </a:r>
          </a:p>
          <a:p>
            <a:r>
              <a:rPr lang="tr-TR" dirty="0" smtClean="0"/>
              <a:t>Biliş bir şeyi </a:t>
            </a:r>
            <a:r>
              <a:rPr lang="tr-TR" dirty="0" err="1" smtClean="0"/>
              <a:t>farketmek</a:t>
            </a:r>
            <a:r>
              <a:rPr lang="tr-TR" dirty="0" smtClean="0"/>
              <a:t>, üst biliş bir şeyi </a:t>
            </a:r>
            <a:r>
              <a:rPr lang="tr-TR" dirty="0" err="1" smtClean="0"/>
              <a:t>farkettiğini</a:t>
            </a:r>
            <a:r>
              <a:rPr lang="tr-TR" dirty="0" smtClean="0"/>
              <a:t> </a:t>
            </a:r>
            <a:r>
              <a:rPr lang="tr-TR" dirty="0" err="1" smtClean="0"/>
              <a:t>farketmek</a:t>
            </a:r>
            <a:endParaRPr lang="tr-TR" dirty="0" smtClean="0"/>
          </a:p>
          <a:p>
            <a:r>
              <a:rPr lang="tr-TR" dirty="0" smtClean="0"/>
              <a:t>Stratejik öğrenciler kendi öğrenme biçimleri ve süreçleri hakkında bilgi sahibi olan öğrencilerdir.</a:t>
            </a:r>
          </a:p>
          <a:p>
            <a:r>
              <a:rPr lang="tr-TR" dirty="0" smtClean="0"/>
              <a:t>Amacım ne, neler biliyorum, ne kadar zamanım var, nasıl planlamalıyım, aksaklıkları nasıl gideririm, hatamı nasıl tespit edebilirim, elde edeceğim ürün beklentime uygun mu?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071788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Üst bilişi etkileyen unsurlar: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Birey değişkenleri: Yaş, gelişim düzeyi</a:t>
            </a:r>
          </a:p>
          <a:p>
            <a:r>
              <a:rPr lang="tr-TR" dirty="0" smtClean="0"/>
              <a:t>Görev Değişkenleri: farklı öğrenme birimleri arasındaki üst bilişsel farklılık</a:t>
            </a:r>
          </a:p>
          <a:p>
            <a:r>
              <a:rPr lang="tr-TR" dirty="0" smtClean="0"/>
              <a:t>Strateji değişkenleri: kendisi için uygun stratejilerin farkında olması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8125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Algı, dikkat, hatırlama, düşünme, kavrama, sorgulama, analiz, sentez, değerlendirme, problem çözme ve örgütleme gibi bilişsel süreçlere odaklanılması gerektiğini ifade ederler. </a:t>
            </a:r>
          </a:p>
          <a:p>
            <a:pPr algn="just"/>
            <a:r>
              <a:rPr lang="tr-TR" dirty="0" smtClean="0"/>
              <a:t>Bilgiyi işleme kuramına göre bilgi öğrenilir ve bilgideki değişimler davranışlara yansır; davranışçı kuramda davranış öğrenilir.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5721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869797" y="214419"/>
            <a:ext cx="10803714" cy="584775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E6A5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BİLGİYİ İŞLEME MODELİNİN ÖGELERİ</a:t>
            </a:r>
            <a:endParaRPr lang="tr-TR" sz="3200" b="1" dirty="0">
              <a:solidFill>
                <a:srgbClr val="E6A5A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Başlık 4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1504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7" name="İçerik Yer Tutucusu 6"/>
          <p:cNvSpPr>
            <a:spLocks noGrp="1"/>
          </p:cNvSpPr>
          <p:nvPr>
            <p:ph idx="1"/>
          </p:nvPr>
        </p:nvSpPr>
        <p:spPr>
          <a:xfrm>
            <a:off x="838200" y="1451429"/>
            <a:ext cx="10515600" cy="4725534"/>
          </a:xfrm>
        </p:spPr>
        <p:txBody>
          <a:bodyPr>
            <a:normAutofit/>
          </a:bodyPr>
          <a:lstStyle/>
          <a:p>
            <a:r>
              <a:rPr lang="tr-TR" dirty="0"/>
              <a:t>Bilgiye işleme modeli; bilgi depoları, bilişsel süreçler ve üst biliş (</a:t>
            </a:r>
            <a:r>
              <a:rPr lang="tr-TR" dirty="0" err="1"/>
              <a:t>metacognition</a:t>
            </a:r>
            <a:r>
              <a:rPr lang="tr-TR" dirty="0"/>
              <a:t>) olmak üzere üç ana öge kapsamında incelenebilir</a:t>
            </a:r>
            <a:r>
              <a:rPr lang="tr-TR" dirty="0" smtClean="0"/>
              <a:t>:</a:t>
            </a:r>
            <a:endParaRPr lang="tr-TR" dirty="0"/>
          </a:p>
          <a:p>
            <a:pPr marL="514350" indent="-514350">
              <a:buAutoNum type="arabicPeriod"/>
            </a:pPr>
            <a:r>
              <a:rPr lang="tr-TR" dirty="0" smtClean="0"/>
              <a:t>Bilgi </a:t>
            </a:r>
            <a:r>
              <a:rPr lang="tr-TR" dirty="0"/>
              <a:t>depoları, bilgiyi işleme modelinde duyusal bellek, kısa süreli (çalışan) bellek ve uzun süreli bellekten oluşur. </a:t>
            </a:r>
            <a:r>
              <a:rPr lang="tr-TR" dirty="0" smtClean="0"/>
              <a:t>Bilgisayarın ana belleği </a:t>
            </a:r>
            <a:r>
              <a:rPr lang="tr-TR" dirty="0"/>
              <a:t>ve hard diskine </a:t>
            </a:r>
            <a:r>
              <a:rPr lang="tr-TR" dirty="0" smtClean="0"/>
              <a:t>benzetilebilir.</a:t>
            </a:r>
          </a:p>
          <a:p>
            <a:pPr marL="514350" indent="-514350">
              <a:buAutoNum type="arabicPeriod"/>
            </a:pPr>
            <a:r>
              <a:rPr lang="tr-TR" dirty="0" smtClean="0"/>
              <a:t>Bilişsel </a:t>
            </a:r>
            <a:r>
              <a:rPr lang="tr-TR" dirty="0"/>
              <a:t>süreçler, bilgiyi işlemden geçirip değiştirerek bir depodan diğerine aktarır. Bu süreçler; dikkat, algı, tekrar, kodlama ve geri çağırmayı kapsar. </a:t>
            </a: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smtClean="0"/>
              <a:t>Üst </a:t>
            </a:r>
            <a:r>
              <a:rPr lang="tr-TR" dirty="0"/>
              <a:t>biliş (</a:t>
            </a:r>
            <a:r>
              <a:rPr lang="tr-TR" dirty="0" err="1"/>
              <a:t>metacognition</a:t>
            </a:r>
            <a:r>
              <a:rPr lang="tr-TR" dirty="0"/>
              <a:t>) ise, bireyin kendi bilişsel süreçlerinin ve nasıl öğrendiğinin farkında olması ve nasıl öğrendiğini </a:t>
            </a:r>
            <a:r>
              <a:rPr lang="tr-TR" dirty="0" smtClean="0"/>
              <a:t>bilmesi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0772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171" y="420914"/>
            <a:ext cx="10900229" cy="5756049"/>
          </a:xfrm>
        </p:spPr>
      </p:pic>
    </p:spTree>
    <p:extLst>
      <p:ext uri="{BB962C8B-B14F-4D97-AF65-F5344CB8AC3E}">
        <p14:creationId xmlns:p14="http://schemas.microsoft.com/office/powerpoint/2010/main" val="106983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1. BİLGİ DEPOLARI 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38586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E6A5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DUYUSAL BELLEK</a:t>
            </a:r>
            <a:br>
              <a:rPr lang="tr-TR" b="1" dirty="0">
                <a:solidFill>
                  <a:srgbClr val="E6A5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Dış </a:t>
            </a:r>
            <a:r>
              <a:rPr lang="tr-TR" dirty="0"/>
              <a:t>dünyadan gelen ve duyu organları tarafından alınan uyaranların herhangi bir işleme tabi tutulmadan; yani ham hâliyle bir andan birkaç saniyeye değişen bir süre içinde saklandığı ilk bilgi deposu </a:t>
            </a:r>
            <a:endParaRPr lang="tr-TR" dirty="0" smtClean="0"/>
          </a:p>
          <a:p>
            <a:pPr algn="just"/>
            <a:r>
              <a:rPr lang="tr-TR" dirty="0" smtClean="0"/>
              <a:t>Duyusal bellekte bilginin kalma süresi çok kısadır (ancak birkaç saniye); kapasitesi ise sınırsızdır. </a:t>
            </a:r>
          </a:p>
          <a:p>
            <a:pPr algn="just"/>
            <a:r>
              <a:rPr lang="tr-TR" dirty="0" smtClean="0"/>
              <a:t>Dikkat ve Algı önemli</a:t>
            </a:r>
          </a:p>
          <a:p>
            <a:pPr algn="just"/>
            <a:r>
              <a:rPr lang="tr-TR" dirty="0" smtClean="0"/>
              <a:t>Duyusal belleğe giren bilgiye dikkatimizi vermezsek kaybolur.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28164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E:\Serdar\Devam Eden Sunumlar\915 - eğitim psikolojisi\PNG\1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42" y="1683657"/>
            <a:ext cx="12361165" cy="4365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8133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E6A5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KISA SÜRELİ </a:t>
            </a:r>
            <a:r>
              <a:rPr lang="tr-TR" b="1" dirty="0" smtClean="0">
                <a:solidFill>
                  <a:srgbClr val="E6A5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İŞLEYEN veya ÇALIŞAN </a:t>
            </a:r>
            <a:r>
              <a:rPr lang="tr-TR" b="1" dirty="0">
                <a:solidFill>
                  <a:srgbClr val="E6A5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BELLEK</a:t>
            </a:r>
            <a:br>
              <a:rPr lang="tr-TR" b="1" dirty="0">
                <a:solidFill>
                  <a:srgbClr val="E6A5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Bilgiyi sınırlı sürede saklama kapasitesine sahiptir. </a:t>
            </a:r>
          </a:p>
          <a:p>
            <a:r>
              <a:rPr lang="tr-TR" dirty="0" smtClean="0"/>
              <a:t>Ortalama 7 birimlik bilgiyi ( 5 ve 9 arası değişebilir), 2-30 saniye saklayabilir.</a:t>
            </a:r>
          </a:p>
          <a:p>
            <a:r>
              <a:rPr lang="tr-TR" dirty="0" smtClean="0"/>
              <a:t>Kapasitesini artırmak ve daha uzun süre tutabilmek için üç temel etmen yardımcı olabilir: gruplandırma, otomatiklik, çift yönlü işleme</a:t>
            </a:r>
          </a:p>
          <a:p>
            <a:r>
              <a:rPr lang="tr-TR" dirty="0" smtClean="0"/>
              <a:t>TC. Kimlik numaramızı nasıl hatırlıyoruz?</a:t>
            </a:r>
          </a:p>
          <a:p>
            <a:r>
              <a:rPr lang="tr-TR" dirty="0" smtClean="0"/>
              <a:t>Hem araba sürüp hem radyo dinleyebilir, hem de bir şeyler yenebilir mi?</a:t>
            </a:r>
          </a:p>
          <a:p>
            <a:r>
              <a:rPr lang="tr-TR" dirty="0" smtClean="0"/>
              <a:t>Bilginin hem sözel hem görsel olarak desteklenmesi önemli mi?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24872178"/>
      </p:ext>
    </p:extLst>
  </p:cSld>
  <p:clrMapOvr>
    <a:masterClrMapping/>
  </p:clrMapOvr>
</p:sld>
</file>

<file path=ppt/theme/theme1.xml><?xml version="1.0" encoding="utf-8"?>
<a:theme xmlns:a="http://schemas.openxmlformats.org/drawingml/2006/main" name="BÖLÜM7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BÖLÜM7</Template>
  <TotalTime>140</TotalTime>
  <Words>715</Words>
  <Application>Microsoft Office PowerPoint</Application>
  <PresentationFormat>Özel</PresentationFormat>
  <Paragraphs>64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2" baseType="lpstr">
      <vt:lpstr>BÖLÜM7</vt:lpstr>
      <vt:lpstr>PowerPoint Sunusu</vt:lpstr>
      <vt:lpstr>PowerPoint Sunusu</vt:lpstr>
      <vt:lpstr>PowerPoint Sunusu</vt:lpstr>
      <vt:lpstr>PowerPoint Sunusu</vt:lpstr>
      <vt:lpstr>PowerPoint Sunusu</vt:lpstr>
      <vt:lpstr>1. BİLGİ DEPOLARI </vt:lpstr>
      <vt:lpstr>DUYUSAL BELLEK </vt:lpstr>
      <vt:lpstr>PowerPoint Sunusu</vt:lpstr>
      <vt:lpstr>KISA SÜRELİ / İŞLEYEN veya ÇALIŞAN BELLEK </vt:lpstr>
      <vt:lpstr>UZUN SÜRELİ BELLEK</vt:lpstr>
      <vt:lpstr>2. BİLİŞSEL SÜREÇLER</vt:lpstr>
      <vt:lpstr>BİLİŞSEL SÜREÇLER</vt:lpstr>
      <vt:lpstr>PowerPoint Sunusu</vt:lpstr>
      <vt:lpstr>PowerPoint Sunusu</vt:lpstr>
      <vt:lpstr>Bilgiyi anlamlı hale getirme</vt:lpstr>
      <vt:lpstr>Hatırlama</vt:lpstr>
      <vt:lpstr>Unutma</vt:lpstr>
      <vt:lpstr>PowerPoint Sunusu</vt:lpstr>
      <vt:lpstr>3. ÜST BİLİŞ</vt:lpstr>
      <vt:lpstr>ÜST BİLİŞ</vt:lpstr>
      <vt:lpstr>Üst bilişi etkileyen unsurlar:</vt:lpstr>
    </vt:vector>
  </TitlesOfParts>
  <Company>MOTUN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canan</cp:lastModifiedBy>
  <cp:revision>15</cp:revision>
  <dcterms:created xsi:type="dcterms:W3CDTF">2017-08-28T07:09:12Z</dcterms:created>
  <dcterms:modified xsi:type="dcterms:W3CDTF">2018-01-23T15:29:17Z</dcterms:modified>
</cp:coreProperties>
</file>