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9" r:id="rId11"/>
    <p:sldId id="270" r:id="rId12"/>
    <p:sldId id="265" r:id="rId13"/>
    <p:sldId id="266" r:id="rId14"/>
    <p:sldId id="267" r:id="rId15"/>
    <p:sldId id="268" r:id="rId16"/>
    <p:sldId id="271" r:id="rId1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FF6A5-9EE9-429E-A7F7-F3EC194B0E13}" type="datetimeFigureOut">
              <a:rPr lang="tr-TR" smtClean="0"/>
              <a:t>2.10.2017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2D4CC-A679-4E74-B4BA-F2AF0566C173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FF6A5-9EE9-429E-A7F7-F3EC194B0E13}" type="datetimeFigureOut">
              <a:rPr lang="tr-TR" smtClean="0"/>
              <a:t>2.10.2017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2D4CC-A679-4E74-B4BA-F2AF0566C17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FF6A5-9EE9-429E-A7F7-F3EC194B0E13}" type="datetimeFigureOut">
              <a:rPr lang="tr-TR" smtClean="0"/>
              <a:t>2.10.2017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2D4CC-A679-4E74-B4BA-F2AF0566C17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FF6A5-9EE9-429E-A7F7-F3EC194B0E13}" type="datetimeFigureOut">
              <a:rPr lang="tr-TR" smtClean="0"/>
              <a:t>2.10.2017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2D4CC-A679-4E74-B4BA-F2AF0566C17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FF6A5-9EE9-429E-A7F7-F3EC194B0E13}" type="datetimeFigureOut">
              <a:rPr lang="tr-TR" smtClean="0"/>
              <a:t>2.10.2017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2D4CC-A679-4E74-B4BA-F2AF0566C173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FF6A5-9EE9-429E-A7F7-F3EC194B0E13}" type="datetimeFigureOut">
              <a:rPr lang="tr-TR" smtClean="0"/>
              <a:t>2.10.2017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2D4CC-A679-4E74-B4BA-F2AF0566C17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FF6A5-9EE9-429E-A7F7-F3EC194B0E13}" type="datetimeFigureOut">
              <a:rPr lang="tr-TR" smtClean="0"/>
              <a:t>2.10.2017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2D4CC-A679-4E74-B4BA-F2AF0566C17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FF6A5-9EE9-429E-A7F7-F3EC194B0E13}" type="datetimeFigureOut">
              <a:rPr lang="tr-TR" smtClean="0"/>
              <a:t>2.10.2017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2D4CC-A679-4E74-B4BA-F2AF0566C17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FF6A5-9EE9-429E-A7F7-F3EC194B0E13}" type="datetimeFigureOut">
              <a:rPr lang="tr-TR" smtClean="0"/>
              <a:t>2.10.2017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2D4CC-A679-4E74-B4BA-F2AF0566C17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FF6A5-9EE9-429E-A7F7-F3EC194B0E13}" type="datetimeFigureOut">
              <a:rPr lang="tr-TR" smtClean="0"/>
              <a:t>2.10.2017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2D4CC-A679-4E74-B4BA-F2AF0566C17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FF6A5-9EE9-429E-A7F7-F3EC194B0E13}" type="datetimeFigureOut">
              <a:rPr lang="tr-TR" smtClean="0"/>
              <a:t>2.10.2017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FF2D4CC-A679-4E74-B4BA-F2AF0566C173}" type="slidenum">
              <a:rPr lang="tr-TR" smtClean="0"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BEFF6A5-9EE9-429E-A7F7-F3EC194B0E13}" type="datetimeFigureOut">
              <a:rPr lang="tr-TR" smtClean="0"/>
              <a:t>2.10.2017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FF2D4CC-A679-4E74-B4BA-F2AF0566C173}" type="slidenum">
              <a:rPr lang="tr-TR" smtClean="0"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DNA </a:t>
            </a:r>
            <a:r>
              <a:rPr lang="tr-TR" b="1" dirty="0" err="1" smtClean="0">
                <a:solidFill>
                  <a:srgbClr val="FF0000"/>
                </a:solidFill>
              </a:rPr>
              <a:t>polimeraz</a:t>
            </a:r>
            <a:r>
              <a:rPr lang="tr-TR" b="1" dirty="0" smtClean="0">
                <a:solidFill>
                  <a:srgbClr val="FF0000"/>
                </a:solidFill>
              </a:rPr>
              <a:t> III , her bir nükleotidin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kalıp üzerindeki </a:t>
            </a:r>
            <a:r>
              <a:rPr lang="tr-TR" dirty="0" err="1" smtClean="0"/>
              <a:t>tamalayıcı</a:t>
            </a:r>
            <a:r>
              <a:rPr lang="tr-TR" dirty="0" smtClean="0"/>
              <a:t> bazına uygun olarak,yeni zincire eklenmesini kontrol eder.Eğer kalıp bazdaki </a:t>
            </a:r>
            <a:r>
              <a:rPr lang="tr-TR" dirty="0" err="1" smtClean="0"/>
              <a:t>adenine</a:t>
            </a:r>
            <a:r>
              <a:rPr lang="tr-TR" dirty="0" smtClean="0"/>
              <a:t> uyan, timin </a:t>
            </a:r>
            <a:r>
              <a:rPr lang="tr-TR" dirty="0" smtClean="0"/>
              <a:t>yerine </a:t>
            </a:r>
            <a:r>
              <a:rPr lang="tr-TR" dirty="0" err="1" smtClean="0"/>
              <a:t>sitozin</a:t>
            </a:r>
            <a:r>
              <a:rPr lang="tr-TR" dirty="0" smtClean="0"/>
              <a:t> </a:t>
            </a:r>
            <a:r>
              <a:rPr lang="tr-TR" dirty="0" smtClean="0"/>
              <a:t>taşıyan nükleotid yeni zincire eklenirse,DNA </a:t>
            </a:r>
            <a:r>
              <a:rPr lang="tr-TR" dirty="0" err="1" smtClean="0"/>
              <a:t>polimeraz</a:t>
            </a:r>
            <a:r>
              <a:rPr lang="tr-TR" dirty="0" smtClean="0"/>
              <a:t> III, yapıya yanlışlıkla katılan </a:t>
            </a:r>
            <a:r>
              <a:rPr lang="tr-TR" dirty="0" smtClean="0"/>
              <a:t>nükleotidi </a:t>
            </a:r>
            <a:r>
              <a:rPr lang="tr-TR" dirty="0" err="1" smtClean="0"/>
              <a:t>hidrolitik</a:t>
            </a:r>
            <a:r>
              <a:rPr lang="tr-TR" dirty="0" smtClean="0"/>
              <a:t> </a:t>
            </a:r>
            <a:r>
              <a:rPr lang="tr-TR" dirty="0" smtClean="0"/>
              <a:t>olarak uzaklaştırarak, timin taşıyan doğru nükleotidi yerine </a:t>
            </a:r>
            <a:r>
              <a:rPr lang="tr-TR" dirty="0" smtClean="0"/>
              <a:t>yerleştirir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DNA </a:t>
            </a:r>
            <a:r>
              <a:rPr lang="tr-TR" dirty="0" err="1" smtClean="0"/>
              <a:t>polimeraz</a:t>
            </a:r>
            <a:r>
              <a:rPr lang="tr-TR" dirty="0" smtClean="0"/>
              <a:t> III sentezi, yeni bir öncü RNA ile karşılaşıncaya kadar devam </a:t>
            </a:r>
            <a:r>
              <a:rPr lang="tr-TR" dirty="0" smtClean="0"/>
              <a:t>eder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DNA </a:t>
            </a:r>
            <a:r>
              <a:rPr lang="tr-TR" dirty="0" err="1" smtClean="0">
                <a:solidFill>
                  <a:srgbClr val="FF0000"/>
                </a:solidFill>
              </a:rPr>
              <a:t>helikaz</a:t>
            </a:r>
            <a:r>
              <a:rPr lang="tr-TR" dirty="0" smtClean="0"/>
              <a:t> </a:t>
            </a:r>
          </a:p>
          <a:p>
            <a:r>
              <a:rPr lang="tr-TR" dirty="0" smtClean="0"/>
              <a:t>DNA </a:t>
            </a:r>
            <a:r>
              <a:rPr lang="tr-TR" dirty="0" smtClean="0"/>
              <a:t>sarmalını çözen enzim </a:t>
            </a:r>
            <a:endParaRPr lang="tr-TR" dirty="0" smtClean="0"/>
          </a:p>
          <a:p>
            <a:r>
              <a:rPr lang="tr-TR" dirty="0" smtClean="0"/>
              <a:t> </a:t>
            </a:r>
            <a:r>
              <a:rPr lang="tr-TR" dirty="0" err="1" smtClean="0">
                <a:solidFill>
                  <a:srgbClr val="FF0000"/>
                </a:solidFill>
              </a:rPr>
              <a:t>Primaz</a:t>
            </a:r>
            <a:r>
              <a:rPr lang="tr-TR" dirty="0" smtClean="0"/>
              <a:t> </a:t>
            </a:r>
            <a:r>
              <a:rPr lang="tr-TR" dirty="0" smtClean="0"/>
              <a:t>DNA </a:t>
            </a:r>
            <a:r>
              <a:rPr lang="tr-TR" dirty="0" smtClean="0"/>
              <a:t>sentezinin başlayabilmesi için gerekli olan RNA </a:t>
            </a:r>
            <a:r>
              <a:rPr lang="tr-TR" dirty="0" err="1" smtClean="0"/>
              <a:t>primerlerini</a:t>
            </a:r>
            <a:r>
              <a:rPr lang="tr-TR" dirty="0" smtClean="0"/>
              <a:t> (RNA öncül molekül) sentezleyen enzim </a:t>
            </a:r>
            <a:endParaRPr lang="tr-TR" dirty="0" smtClean="0"/>
          </a:p>
          <a:p>
            <a:r>
              <a:rPr lang="tr-TR" dirty="0" smtClean="0"/>
              <a:t> </a:t>
            </a:r>
            <a:r>
              <a:rPr lang="tr-TR" dirty="0" smtClean="0">
                <a:solidFill>
                  <a:srgbClr val="FF0000"/>
                </a:solidFill>
              </a:rPr>
              <a:t>DNA </a:t>
            </a:r>
            <a:r>
              <a:rPr lang="tr-TR" dirty="0" err="1" smtClean="0">
                <a:solidFill>
                  <a:srgbClr val="FF0000"/>
                </a:solidFill>
              </a:rPr>
              <a:t>Polimerazlar</a:t>
            </a:r>
            <a:r>
              <a:rPr lang="tr-TR" dirty="0" smtClean="0"/>
              <a:t> </a:t>
            </a:r>
            <a:r>
              <a:rPr lang="tr-TR" dirty="0" smtClean="0"/>
              <a:t>Kalıp </a:t>
            </a:r>
            <a:r>
              <a:rPr lang="tr-TR" dirty="0" smtClean="0"/>
              <a:t>zincire </a:t>
            </a:r>
            <a:r>
              <a:rPr lang="tr-TR" dirty="0" err="1" smtClean="0"/>
              <a:t>komplamenter</a:t>
            </a:r>
            <a:r>
              <a:rPr lang="tr-TR" dirty="0" smtClean="0"/>
              <a:t> yeni DNA zincirini sentezleyen enzim </a:t>
            </a:r>
            <a:endParaRPr lang="tr-TR" dirty="0" smtClean="0"/>
          </a:p>
          <a:p>
            <a:r>
              <a:rPr lang="tr-TR" dirty="0" smtClean="0"/>
              <a:t> </a:t>
            </a:r>
            <a:r>
              <a:rPr lang="tr-TR" dirty="0" smtClean="0">
                <a:solidFill>
                  <a:srgbClr val="FF0000"/>
                </a:solidFill>
              </a:rPr>
              <a:t>Tek zincir bağlayıcı (SSB) </a:t>
            </a:r>
            <a:r>
              <a:rPr lang="tr-TR" dirty="0" smtClean="0">
                <a:solidFill>
                  <a:srgbClr val="FF0000"/>
                </a:solidFill>
              </a:rPr>
              <a:t>proteinler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/>
              <a:t>Replikasyon</a:t>
            </a:r>
            <a:r>
              <a:rPr lang="tr-TR" dirty="0" smtClean="0"/>
              <a:t> çatalının sürekliliğini sağlayan, tek DNA ipliğine bağlanarak katlanmayı önleyen proteinler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DNA </a:t>
            </a:r>
            <a:r>
              <a:rPr lang="tr-TR" dirty="0" err="1" smtClean="0"/>
              <a:t>replikasyon</a:t>
            </a:r>
            <a:r>
              <a:rPr lang="tr-TR" dirty="0" smtClean="0"/>
              <a:t> yönü (yeni sentezlenen zincirin yönü) 5’ 3’ ucuna </a:t>
            </a:r>
            <a:r>
              <a:rPr lang="tr-TR" dirty="0" smtClean="0"/>
              <a:t>doğru</a:t>
            </a:r>
          </a:p>
          <a:p>
            <a:r>
              <a:rPr lang="tr-TR" dirty="0" smtClean="0"/>
              <a:t>Kesintisiz </a:t>
            </a:r>
            <a:r>
              <a:rPr lang="tr-TR" dirty="0" smtClean="0"/>
              <a:t>iplik (DNA) sentezi (</a:t>
            </a:r>
            <a:r>
              <a:rPr lang="tr-TR" dirty="0" err="1" smtClean="0"/>
              <a:t>leading</a:t>
            </a:r>
            <a:r>
              <a:rPr lang="tr-TR" dirty="0" smtClean="0"/>
              <a:t> </a:t>
            </a:r>
            <a:r>
              <a:rPr lang="tr-TR" dirty="0" err="1" smtClean="0"/>
              <a:t>strand</a:t>
            </a:r>
            <a:r>
              <a:rPr lang="tr-TR" dirty="0" smtClean="0"/>
              <a:t>) ( 3’ 5’ kalıbına uygun sentez ) </a:t>
            </a:r>
            <a:endParaRPr lang="tr-TR" dirty="0" smtClean="0"/>
          </a:p>
          <a:p>
            <a:r>
              <a:rPr lang="tr-TR" dirty="0" smtClean="0"/>
              <a:t>Zincir </a:t>
            </a:r>
            <a:r>
              <a:rPr lang="tr-TR" dirty="0" smtClean="0"/>
              <a:t>3’ 5´yönünde okunur, 5’ 3’ yönünde sentezlenir. 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2- </a:t>
            </a:r>
            <a:r>
              <a:rPr lang="tr-TR" dirty="0" smtClean="0"/>
              <a:t>Kesintili iplik (DNA) sentezi (</a:t>
            </a:r>
            <a:r>
              <a:rPr lang="tr-TR" dirty="0" err="1" smtClean="0"/>
              <a:t>lagging</a:t>
            </a:r>
            <a:r>
              <a:rPr lang="tr-TR" dirty="0" smtClean="0"/>
              <a:t> </a:t>
            </a:r>
            <a:r>
              <a:rPr lang="tr-TR" dirty="0" err="1" smtClean="0"/>
              <a:t>strand</a:t>
            </a:r>
            <a:r>
              <a:rPr lang="tr-TR" dirty="0" smtClean="0"/>
              <a:t>) ( 5´ 3´ kalıbına göre yapılan sentez)</a:t>
            </a: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Kesintili DNA zincirlerinin oluşumunu deneysel olarak gösteren </a:t>
            </a:r>
            <a:r>
              <a:rPr lang="tr-TR" dirty="0" err="1" smtClean="0"/>
              <a:t>Okazaki</a:t>
            </a:r>
            <a:r>
              <a:rPr lang="tr-TR" dirty="0" smtClean="0"/>
              <a:t> ve </a:t>
            </a:r>
            <a:r>
              <a:rPr lang="tr-TR" dirty="0" smtClean="0"/>
              <a:t>ark.</a:t>
            </a:r>
          </a:p>
          <a:p>
            <a:r>
              <a:rPr lang="tr-TR" dirty="0" smtClean="0"/>
              <a:t> </a:t>
            </a:r>
            <a:r>
              <a:rPr lang="tr-TR" dirty="0" smtClean="0"/>
              <a:t>bunlara </a:t>
            </a:r>
            <a:r>
              <a:rPr lang="tr-TR" dirty="0" err="1" smtClean="0"/>
              <a:t>Okazaki</a:t>
            </a:r>
            <a:r>
              <a:rPr lang="tr-TR" dirty="0" smtClean="0"/>
              <a:t> </a:t>
            </a:r>
            <a:r>
              <a:rPr lang="tr-TR" dirty="0" smtClean="0"/>
              <a:t>Parçaları</a:t>
            </a:r>
          </a:p>
          <a:p>
            <a:r>
              <a:rPr lang="tr-TR" dirty="0" smtClean="0"/>
              <a:t>Her bir </a:t>
            </a:r>
            <a:r>
              <a:rPr lang="tr-TR" dirty="0" err="1" smtClean="0"/>
              <a:t>Okazaki</a:t>
            </a:r>
            <a:r>
              <a:rPr lang="tr-TR" dirty="0" smtClean="0"/>
              <a:t> </a:t>
            </a:r>
            <a:r>
              <a:rPr lang="tr-TR" dirty="0" err="1" smtClean="0"/>
              <a:t>parçasınında</a:t>
            </a:r>
            <a:r>
              <a:rPr lang="tr-TR" dirty="0" smtClean="0"/>
              <a:t> başlangıcında RNA </a:t>
            </a:r>
            <a:r>
              <a:rPr lang="tr-TR" dirty="0" err="1" smtClean="0"/>
              <a:t>primerleri</a:t>
            </a:r>
            <a:r>
              <a:rPr lang="tr-TR" dirty="0" smtClean="0"/>
              <a:t> </a:t>
            </a:r>
            <a:r>
              <a:rPr lang="tr-TR" dirty="0" smtClean="0"/>
              <a:t>bulunmakta</a:t>
            </a:r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Replikasyon</a:t>
            </a:r>
            <a:r>
              <a:rPr lang="tr-TR" dirty="0" smtClean="0"/>
              <a:t> ilerledikçe DNA </a:t>
            </a:r>
            <a:r>
              <a:rPr lang="tr-TR" dirty="0" err="1" smtClean="0"/>
              <a:t>Polimeraz</a:t>
            </a:r>
            <a:r>
              <a:rPr lang="tr-TR" dirty="0" smtClean="0"/>
              <a:t> I tarafından RNA </a:t>
            </a:r>
            <a:r>
              <a:rPr lang="tr-TR" dirty="0" err="1" smtClean="0"/>
              <a:t>primerleri</a:t>
            </a:r>
            <a:r>
              <a:rPr lang="tr-TR" dirty="0" smtClean="0"/>
              <a:t> kesilip çıkarılarak ortaya çıkan boş alanlar kalıp DNA ya uygun olarak </a:t>
            </a:r>
            <a:r>
              <a:rPr lang="tr-TR" dirty="0" smtClean="0"/>
              <a:t>sentezlenir</a:t>
            </a:r>
          </a:p>
          <a:p>
            <a:r>
              <a:rPr lang="tr-TR" dirty="0" smtClean="0"/>
              <a:t> </a:t>
            </a:r>
            <a:r>
              <a:rPr lang="tr-TR" dirty="0" smtClean="0"/>
              <a:t>İki DNA ucu </a:t>
            </a:r>
            <a:r>
              <a:rPr lang="tr-TR" dirty="0" err="1" smtClean="0"/>
              <a:t>ligaz</a:t>
            </a:r>
            <a:r>
              <a:rPr lang="tr-TR" dirty="0" smtClean="0"/>
              <a:t> enzimi ile birleştirilerek bir bütün DNA ipliği </a:t>
            </a:r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Sonlanma safhası</a:t>
            </a:r>
          </a:p>
          <a:p>
            <a:r>
              <a:rPr lang="tr-TR" i="1" dirty="0" smtClean="0"/>
              <a:t>E.</a:t>
            </a:r>
            <a:r>
              <a:rPr lang="tr-TR" i="1" dirty="0" err="1" smtClean="0"/>
              <a:t>coli</a:t>
            </a:r>
            <a:r>
              <a:rPr lang="tr-TR" dirty="0" err="1" smtClean="0"/>
              <a:t>’de</a:t>
            </a:r>
            <a:r>
              <a:rPr lang="tr-TR" dirty="0" smtClean="0"/>
              <a:t> </a:t>
            </a:r>
            <a:r>
              <a:rPr lang="tr-TR" dirty="0" smtClean="0"/>
              <a:t>DNA’nın iki </a:t>
            </a:r>
            <a:r>
              <a:rPr lang="tr-TR" dirty="0" err="1" smtClean="0"/>
              <a:t>replikasyon</a:t>
            </a:r>
            <a:r>
              <a:rPr lang="tr-TR" dirty="0" smtClean="0"/>
              <a:t> çatalı terminal </a:t>
            </a:r>
            <a:r>
              <a:rPr lang="tr-TR" smtClean="0"/>
              <a:t>bölgede </a:t>
            </a:r>
            <a:r>
              <a:rPr lang="tr-TR" smtClean="0"/>
              <a:t>birleşir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 smtClean="0"/>
              <a:t>bölge 20 baz çiftinden oluşur ve </a:t>
            </a:r>
            <a:r>
              <a:rPr lang="tr-TR" dirty="0" err="1" smtClean="0"/>
              <a:t>Terminus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 smtClean="0"/>
              <a:t>bölge aynı zamanda TUS (</a:t>
            </a:r>
            <a:r>
              <a:rPr lang="tr-TR" dirty="0" err="1" smtClean="0"/>
              <a:t>terminus</a:t>
            </a:r>
            <a:r>
              <a:rPr lang="tr-TR" dirty="0" smtClean="0"/>
              <a:t> </a:t>
            </a:r>
            <a:r>
              <a:rPr lang="tr-TR" dirty="0" err="1" smtClean="0"/>
              <a:t>utilization</a:t>
            </a:r>
            <a:r>
              <a:rPr lang="tr-TR" dirty="0" smtClean="0"/>
              <a:t> </a:t>
            </a:r>
            <a:r>
              <a:rPr lang="tr-TR" dirty="0" err="1" smtClean="0"/>
              <a:t>substance</a:t>
            </a:r>
            <a:r>
              <a:rPr lang="tr-TR" dirty="0" smtClean="0"/>
              <a:t>) adlı protein için bağlanma bölgesi içerir ve sentez bu bölgede </a:t>
            </a:r>
            <a:r>
              <a:rPr lang="tr-TR" dirty="0" smtClean="0"/>
              <a:t>durur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Replikasyon</a:t>
            </a:r>
            <a:r>
              <a:rPr lang="tr-TR" dirty="0" smtClean="0"/>
              <a:t> genetik materyalin tamamen kendi benzeri yeni bir molekül oluşturma </a:t>
            </a:r>
            <a:r>
              <a:rPr lang="tr-TR" dirty="0" smtClean="0"/>
              <a:t>işlemi</a:t>
            </a:r>
          </a:p>
          <a:p>
            <a:r>
              <a:rPr lang="tr-TR" dirty="0" smtClean="0"/>
              <a:t> </a:t>
            </a:r>
            <a:r>
              <a:rPr lang="tr-TR" dirty="0" smtClean="0"/>
              <a:t>DNA kendini eşleyebilen tek </a:t>
            </a:r>
            <a:r>
              <a:rPr lang="tr-TR" dirty="0" err="1" smtClean="0"/>
              <a:t>biyomolekül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Replikasyon</a:t>
            </a:r>
            <a:r>
              <a:rPr lang="tr-TR" dirty="0" smtClean="0"/>
              <a:t> </a:t>
            </a:r>
            <a:r>
              <a:rPr lang="tr-TR" dirty="0" smtClean="0"/>
              <a:t>sonrası ana DNA molekülü ile tüm nükleotid dizisi tamamen aynı olan DNA molekülü ortaya </a:t>
            </a:r>
          </a:p>
          <a:p>
            <a:r>
              <a:rPr lang="tr-TR" dirty="0" smtClean="0"/>
              <a:t>DNA’da </a:t>
            </a:r>
            <a:r>
              <a:rPr lang="tr-TR" dirty="0" smtClean="0"/>
              <a:t>taşınan genetik bilgi her </a:t>
            </a:r>
            <a:r>
              <a:rPr lang="tr-TR" dirty="0" err="1" smtClean="0"/>
              <a:t>replikasyon</a:t>
            </a:r>
            <a:r>
              <a:rPr lang="tr-TR" dirty="0" smtClean="0"/>
              <a:t> olayı ile dölden döle </a:t>
            </a:r>
            <a:r>
              <a:rPr lang="tr-TR" dirty="0" smtClean="0"/>
              <a:t>aktarılır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DNA ikili sarmalının her bir zinciri, tamamlayıcı zincir için kalıp</a:t>
            </a:r>
          </a:p>
          <a:p>
            <a:r>
              <a:rPr lang="tr-TR" dirty="0" smtClean="0"/>
              <a:t> Zincir açıldığında bazlar birbirini çekerek eşleşir</a:t>
            </a:r>
          </a:p>
          <a:p>
            <a:r>
              <a:rPr lang="tr-TR" dirty="0" smtClean="0"/>
              <a:t>Timin bazı </a:t>
            </a:r>
            <a:r>
              <a:rPr lang="tr-TR" dirty="0" err="1" smtClean="0"/>
              <a:t>adeninle</a:t>
            </a:r>
            <a:r>
              <a:rPr lang="tr-TR" dirty="0" smtClean="0"/>
              <a:t>, </a:t>
            </a:r>
            <a:r>
              <a:rPr lang="tr-TR" dirty="0" err="1" smtClean="0"/>
              <a:t>guanin</a:t>
            </a:r>
            <a:r>
              <a:rPr lang="tr-TR" dirty="0" smtClean="0"/>
              <a:t> bazı </a:t>
            </a:r>
            <a:r>
              <a:rPr lang="tr-TR" dirty="0" err="1" smtClean="0"/>
              <a:t>sitozinle</a:t>
            </a:r>
            <a:r>
              <a:rPr lang="tr-TR" dirty="0" smtClean="0"/>
              <a:t> </a:t>
            </a:r>
          </a:p>
          <a:p>
            <a:pPr>
              <a:buNone/>
            </a:pPr>
            <a:r>
              <a:rPr lang="tr-TR" dirty="0" smtClean="0"/>
              <a:t>hidrojen bağlarıyla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DNA üç tip olası model</a:t>
            </a:r>
          </a:p>
          <a:p>
            <a:r>
              <a:rPr lang="tr-TR" dirty="0" smtClean="0"/>
              <a:t> Yarı-saklı (</a:t>
            </a:r>
            <a:r>
              <a:rPr lang="tr-TR" dirty="0" err="1" smtClean="0"/>
              <a:t>semikonservatif</a:t>
            </a:r>
            <a:r>
              <a:rPr lang="tr-TR" dirty="0" smtClean="0"/>
              <a:t>) </a:t>
            </a:r>
            <a:r>
              <a:rPr lang="tr-TR" dirty="0" err="1" smtClean="0"/>
              <a:t>replikasyon</a:t>
            </a:r>
            <a:r>
              <a:rPr lang="tr-TR" dirty="0" smtClean="0"/>
              <a:t> </a:t>
            </a:r>
          </a:p>
          <a:p>
            <a:r>
              <a:rPr lang="tr-TR" dirty="0" smtClean="0"/>
              <a:t> Saklı (konservatif) </a:t>
            </a:r>
            <a:r>
              <a:rPr lang="tr-TR" dirty="0" err="1" smtClean="0"/>
              <a:t>replikasyon</a:t>
            </a:r>
            <a:r>
              <a:rPr lang="tr-TR" dirty="0" smtClean="0"/>
              <a:t> </a:t>
            </a:r>
          </a:p>
          <a:p>
            <a:r>
              <a:rPr lang="tr-TR" dirty="0" smtClean="0"/>
              <a:t> Parçalı (</a:t>
            </a:r>
            <a:r>
              <a:rPr lang="tr-TR" dirty="0" err="1" smtClean="0"/>
              <a:t>dispersif</a:t>
            </a:r>
            <a:r>
              <a:rPr lang="tr-TR" dirty="0" smtClean="0"/>
              <a:t>) </a:t>
            </a:r>
            <a:r>
              <a:rPr lang="tr-TR" dirty="0" err="1" smtClean="0"/>
              <a:t>replikasyon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n-NO" dirty="0" smtClean="0"/>
              <a:t>Koruyucu (konservatif) replikasyon: DNA orijinal eş modelinin </a:t>
            </a:r>
            <a:r>
              <a:rPr lang="nn-NO" dirty="0" smtClean="0"/>
              <a:t>oluşturulması</a:t>
            </a:r>
            <a:endParaRPr lang="tr-TR" dirty="0" smtClean="0"/>
          </a:p>
          <a:p>
            <a:r>
              <a:rPr lang="tr-TR" dirty="0" smtClean="0"/>
              <a:t>Yarı koruyucu (</a:t>
            </a:r>
            <a:r>
              <a:rPr lang="tr-TR" dirty="0" err="1" smtClean="0"/>
              <a:t>Semikonservatif</a:t>
            </a:r>
            <a:r>
              <a:rPr lang="tr-TR" dirty="0" smtClean="0"/>
              <a:t>): DNA sarmalının ikiye ayrılması ve her bir zincirinin bir eşi </a:t>
            </a:r>
            <a:r>
              <a:rPr lang="tr-TR" dirty="0" smtClean="0"/>
              <a:t>sentezlenerek </a:t>
            </a:r>
            <a:r>
              <a:rPr lang="tr-TR" dirty="0" smtClean="0"/>
              <a:t>iki eşit sarmal DNA meydana </a:t>
            </a:r>
            <a:r>
              <a:rPr lang="tr-TR" dirty="0" smtClean="0"/>
              <a:t>gelmesi</a:t>
            </a:r>
          </a:p>
          <a:p>
            <a:r>
              <a:rPr lang="tr-TR" dirty="0" smtClean="0"/>
              <a:t>Dağıtımlı (</a:t>
            </a:r>
            <a:r>
              <a:rPr lang="tr-TR" dirty="0" err="1" smtClean="0"/>
              <a:t>Dispersif</a:t>
            </a:r>
            <a:r>
              <a:rPr lang="tr-TR" dirty="0" smtClean="0"/>
              <a:t>): DNA’nın değişik yerlerinden parçalanarak kopyasının oluşturulması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Yarı koruyucu DNA </a:t>
            </a:r>
            <a:r>
              <a:rPr lang="tr-TR" dirty="0" err="1" smtClean="0"/>
              <a:t>Replikasyon</a:t>
            </a:r>
            <a:r>
              <a:rPr lang="tr-TR" dirty="0" smtClean="0"/>
              <a:t> Modeli </a:t>
            </a:r>
            <a:endParaRPr lang="tr-TR" dirty="0" smtClean="0"/>
          </a:p>
          <a:p>
            <a:r>
              <a:rPr lang="tr-TR" dirty="0" smtClean="0"/>
              <a:t> </a:t>
            </a:r>
            <a:r>
              <a:rPr lang="tr-TR" dirty="0" smtClean="0"/>
              <a:t>Bu model iki zincirli sarmal DNA </a:t>
            </a:r>
            <a:r>
              <a:rPr lang="tr-TR" dirty="0" err="1" smtClean="0"/>
              <a:t>nın</a:t>
            </a:r>
            <a:r>
              <a:rPr lang="tr-TR" dirty="0" smtClean="0"/>
              <a:t> her bir ipliğinin kalıp görevi yaparak kendine yeni bir eş DNA </a:t>
            </a:r>
            <a:r>
              <a:rPr lang="tr-TR" dirty="0" smtClean="0"/>
              <a:t>ipliği</a:t>
            </a:r>
          </a:p>
          <a:p>
            <a:r>
              <a:rPr lang="tr-TR" dirty="0" smtClean="0"/>
              <a:t>bir </a:t>
            </a:r>
            <a:r>
              <a:rPr lang="tr-TR" dirty="0" smtClean="0"/>
              <a:t>ana molekülden yeni oluşan her bir yavru molekül, ana DNA </a:t>
            </a:r>
            <a:r>
              <a:rPr lang="tr-TR" dirty="0" err="1" smtClean="0"/>
              <a:t>nın</a:t>
            </a:r>
            <a:r>
              <a:rPr lang="tr-TR" dirty="0" smtClean="0"/>
              <a:t> bir zincirini taşıyacaktır 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Prokaryotik</a:t>
            </a:r>
            <a:r>
              <a:rPr lang="tr-TR" dirty="0" smtClean="0"/>
              <a:t>  ve  </a:t>
            </a:r>
            <a:r>
              <a:rPr lang="tr-TR" dirty="0" err="1" smtClean="0"/>
              <a:t>ökaryotik</a:t>
            </a:r>
            <a:r>
              <a:rPr lang="tr-TR" dirty="0" smtClean="0"/>
              <a:t> hücrelerde </a:t>
            </a:r>
            <a:r>
              <a:rPr lang="tr-TR" dirty="0" err="1" smtClean="0"/>
              <a:t>replikasyonun</a:t>
            </a:r>
            <a:r>
              <a:rPr lang="tr-TR" dirty="0" smtClean="0"/>
              <a:t> temel mekanizmaları </a:t>
            </a:r>
            <a:r>
              <a:rPr lang="tr-TR" dirty="0" smtClean="0"/>
              <a:t>aynı</a:t>
            </a:r>
          </a:p>
          <a:p>
            <a:r>
              <a:rPr lang="tr-TR" dirty="0" err="1" smtClean="0"/>
              <a:t>Replikasyon</a:t>
            </a:r>
            <a:r>
              <a:rPr lang="tr-TR" dirty="0" smtClean="0"/>
              <a:t> </a:t>
            </a:r>
            <a:r>
              <a:rPr lang="tr-TR" dirty="0" smtClean="0"/>
              <a:t>başlangıç noktalarının (</a:t>
            </a:r>
            <a:r>
              <a:rPr lang="tr-TR" dirty="0" err="1" smtClean="0"/>
              <a:t>replikasyon</a:t>
            </a:r>
            <a:r>
              <a:rPr lang="tr-TR" dirty="0" smtClean="0"/>
              <a:t> orijini) tayini </a:t>
            </a:r>
          </a:p>
          <a:p>
            <a:r>
              <a:rPr lang="tr-TR" dirty="0" smtClean="0"/>
              <a:t> </a:t>
            </a:r>
            <a:r>
              <a:rPr lang="tr-TR" dirty="0" smtClean="0"/>
              <a:t>DNA çift ipliğinin çözülmesi </a:t>
            </a:r>
          </a:p>
          <a:p>
            <a:r>
              <a:rPr lang="tr-TR" dirty="0" smtClean="0"/>
              <a:t> </a:t>
            </a:r>
            <a:r>
              <a:rPr lang="tr-TR" dirty="0" err="1" smtClean="0"/>
              <a:t>Replikasyon</a:t>
            </a:r>
            <a:r>
              <a:rPr lang="tr-TR" dirty="0" smtClean="0"/>
              <a:t> çatalının oluşması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Replikasyon</a:t>
            </a:r>
            <a:r>
              <a:rPr lang="tr-TR" dirty="0" smtClean="0"/>
              <a:t> başlangıç noktalarının tayini </a:t>
            </a:r>
            <a:endParaRPr lang="tr-TR" dirty="0" smtClean="0"/>
          </a:p>
          <a:p>
            <a:r>
              <a:rPr lang="tr-TR" dirty="0" smtClean="0"/>
              <a:t> </a:t>
            </a:r>
            <a:r>
              <a:rPr lang="tr-TR" dirty="0" err="1" smtClean="0"/>
              <a:t>Replikasyonun</a:t>
            </a:r>
            <a:r>
              <a:rPr lang="tr-TR" dirty="0" smtClean="0"/>
              <a:t> gerçekleştiği genom birimine </a:t>
            </a:r>
            <a:r>
              <a:rPr lang="tr-TR" dirty="0" err="1" smtClean="0"/>
              <a:t>replikon</a:t>
            </a:r>
            <a:r>
              <a:rPr lang="tr-TR" dirty="0" smtClean="0"/>
              <a:t> </a:t>
            </a:r>
          </a:p>
          <a:p>
            <a:r>
              <a:rPr lang="tr-TR" dirty="0" smtClean="0"/>
              <a:t>Her </a:t>
            </a:r>
            <a:r>
              <a:rPr lang="tr-TR" dirty="0" err="1" smtClean="0"/>
              <a:t>replikonda</a:t>
            </a:r>
            <a:r>
              <a:rPr lang="tr-TR" dirty="0" smtClean="0"/>
              <a:t> bir başlangıç ve bir bitiş noktası </a:t>
            </a:r>
            <a:r>
              <a:rPr lang="tr-TR" dirty="0" smtClean="0"/>
              <a:t> </a:t>
            </a:r>
            <a:r>
              <a:rPr lang="tr-TR" dirty="0" err="1" smtClean="0"/>
              <a:t>Prokaryotlarda</a:t>
            </a:r>
            <a:r>
              <a:rPr lang="tr-TR" dirty="0" smtClean="0"/>
              <a:t> dairesel DNA da bir başlangıç ve bir bitiş </a:t>
            </a:r>
            <a:r>
              <a:rPr lang="tr-TR" dirty="0" smtClean="0"/>
              <a:t>noktası</a:t>
            </a:r>
            <a:endParaRPr lang="tr-TR" dirty="0" smtClean="0"/>
          </a:p>
          <a:p>
            <a:r>
              <a:rPr lang="tr-TR" dirty="0" smtClean="0"/>
              <a:t> </a:t>
            </a:r>
            <a:r>
              <a:rPr lang="tr-TR" dirty="0" err="1" smtClean="0"/>
              <a:t>Ökaryotik</a:t>
            </a:r>
            <a:r>
              <a:rPr lang="tr-TR" dirty="0" smtClean="0"/>
              <a:t> hücrede ise çok sayıda başlangıç ve bitiş noktaları </a:t>
            </a:r>
            <a:r>
              <a:rPr lang="tr-TR" dirty="0" smtClean="0"/>
              <a:t>var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Replikasyonun</a:t>
            </a:r>
            <a:r>
              <a:rPr lang="tr-TR" dirty="0" smtClean="0"/>
              <a:t> </a:t>
            </a:r>
            <a:r>
              <a:rPr lang="tr-TR" dirty="0" err="1" smtClean="0"/>
              <a:t>başlıyabilmesi</a:t>
            </a:r>
            <a:r>
              <a:rPr lang="tr-TR" dirty="0" smtClean="0"/>
              <a:t> için DNA çift zincirinin sarmal yapısının çözülmesi </a:t>
            </a:r>
            <a:r>
              <a:rPr lang="tr-TR" dirty="0" smtClean="0"/>
              <a:t>gerekli</a:t>
            </a:r>
          </a:p>
          <a:p>
            <a:r>
              <a:rPr lang="tr-TR" dirty="0" smtClean="0"/>
              <a:t>Çözülme </a:t>
            </a:r>
            <a:r>
              <a:rPr lang="tr-TR" dirty="0" smtClean="0"/>
              <a:t>işlemi, başlatıcı protein </a:t>
            </a:r>
            <a:r>
              <a:rPr lang="tr-TR" dirty="0" err="1" smtClean="0"/>
              <a:t>kopleksinde</a:t>
            </a:r>
            <a:r>
              <a:rPr lang="tr-TR" dirty="0" smtClean="0"/>
              <a:t> yer alan DNA </a:t>
            </a:r>
            <a:r>
              <a:rPr lang="tr-TR" dirty="0" err="1" smtClean="0"/>
              <a:t>helikazlar</a:t>
            </a:r>
            <a:r>
              <a:rPr lang="tr-TR" dirty="0" smtClean="0"/>
              <a:t> ile </a:t>
            </a:r>
            <a:r>
              <a:rPr lang="tr-TR" dirty="0" smtClean="0"/>
              <a:t>gerçekleşir</a:t>
            </a:r>
          </a:p>
          <a:p>
            <a:r>
              <a:rPr lang="tr-TR" dirty="0" err="1" smtClean="0"/>
              <a:t>Helikaz</a:t>
            </a:r>
            <a:r>
              <a:rPr lang="tr-TR" dirty="0" smtClean="0"/>
              <a:t> aktivitesi ile açılan çift zincirde </a:t>
            </a:r>
            <a:r>
              <a:rPr lang="tr-TR" dirty="0" err="1" smtClean="0"/>
              <a:t>replikasyonun</a:t>
            </a:r>
            <a:r>
              <a:rPr lang="tr-TR" dirty="0" smtClean="0"/>
              <a:t> olduğu bölgeye </a:t>
            </a:r>
            <a:r>
              <a:rPr lang="tr-TR" dirty="0" err="1" smtClean="0"/>
              <a:t>replikasyon</a:t>
            </a:r>
            <a:r>
              <a:rPr lang="tr-TR" dirty="0" smtClean="0"/>
              <a:t> çatalı </a:t>
            </a:r>
            <a:endParaRPr lang="tr-TR" dirty="0" smtClean="0"/>
          </a:p>
          <a:p>
            <a:r>
              <a:rPr lang="tr-TR" dirty="0" smtClean="0"/>
              <a:t> </a:t>
            </a:r>
            <a:r>
              <a:rPr lang="tr-TR" dirty="0" err="1" smtClean="0"/>
              <a:t>Replikasyon</a:t>
            </a:r>
            <a:r>
              <a:rPr lang="tr-TR" dirty="0" smtClean="0"/>
              <a:t> olayı “</a:t>
            </a:r>
            <a:r>
              <a:rPr lang="tr-TR" dirty="0" err="1" smtClean="0"/>
              <a:t>replikasyon</a:t>
            </a:r>
            <a:r>
              <a:rPr lang="tr-TR" dirty="0" smtClean="0"/>
              <a:t> </a:t>
            </a:r>
            <a:r>
              <a:rPr lang="tr-TR" dirty="0" err="1" smtClean="0"/>
              <a:t>çatalı”nın</a:t>
            </a:r>
            <a:r>
              <a:rPr lang="tr-TR" dirty="0" smtClean="0"/>
              <a:t> ana DNA molekülü boyunca ilerlemesi ile gerçekleşir.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25</TotalTime>
  <Words>525</Words>
  <Application>Microsoft Office PowerPoint</Application>
  <PresentationFormat>Ekran Gösterisi (4:3)</PresentationFormat>
  <Paragraphs>51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17" baseType="lpstr">
      <vt:lpstr>Akış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Nurten</dc:creator>
  <cp:lastModifiedBy>Nurten</cp:lastModifiedBy>
  <cp:revision>12</cp:revision>
  <dcterms:created xsi:type="dcterms:W3CDTF">2017-10-02T10:10:08Z</dcterms:created>
  <dcterms:modified xsi:type="dcterms:W3CDTF">2017-10-02T10:35:56Z</dcterms:modified>
</cp:coreProperties>
</file>