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9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633E-58D5-40C4-BCE7-C51C4C5B9C33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BBD97-0C47-42ED-A0D3-4FD7F6F63F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3994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633E-58D5-40C4-BCE7-C51C4C5B9C33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BBD97-0C47-42ED-A0D3-4FD7F6F63F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2673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633E-58D5-40C4-BCE7-C51C4C5B9C33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BBD97-0C47-42ED-A0D3-4FD7F6F63F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7999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F1F3-F0F9-4168-A499-A2393978FBA8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0996-9C01-459B-B2D5-26A1513AA6C7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067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F1F3-F0F9-4168-A499-A2393978FBA8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0996-9C01-459B-B2D5-26A1513AA6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8570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F1F3-F0F9-4168-A499-A2393978FBA8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0996-9C01-459B-B2D5-26A1513AA6C7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75433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F1F3-F0F9-4168-A499-A2393978FBA8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0996-9C01-459B-B2D5-26A1513AA6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5115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F1F3-F0F9-4168-A499-A2393978FBA8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0996-9C01-459B-B2D5-26A1513AA6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48961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F1F3-F0F9-4168-A499-A2393978FBA8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0996-9C01-459B-B2D5-26A1513AA6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55529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F1F3-F0F9-4168-A499-A2393978FBA8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0996-9C01-459B-B2D5-26A1513AA6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5554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AD7F1F3-F0F9-4168-A499-A2393978FBA8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CF0996-9C01-459B-B2D5-26A1513AA6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0155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633E-58D5-40C4-BCE7-C51C4C5B9C33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BBD97-0C47-42ED-A0D3-4FD7F6F63F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10489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F1F3-F0F9-4168-A499-A2393978FBA8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0996-9C01-459B-B2D5-26A1513AA6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19424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F1F3-F0F9-4168-A499-A2393978FBA8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0996-9C01-459B-B2D5-26A1513AA6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5667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F1F3-F0F9-4168-A499-A2393978FBA8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0996-9C01-459B-B2D5-26A1513AA6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1679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633E-58D5-40C4-BCE7-C51C4C5B9C33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BBD97-0C47-42ED-A0D3-4FD7F6F63F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0751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633E-58D5-40C4-BCE7-C51C4C5B9C33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BBD97-0C47-42ED-A0D3-4FD7F6F63F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1278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633E-58D5-40C4-BCE7-C51C4C5B9C33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BBD97-0C47-42ED-A0D3-4FD7F6F63F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9105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633E-58D5-40C4-BCE7-C51C4C5B9C33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BBD97-0C47-42ED-A0D3-4FD7F6F63F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9950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633E-58D5-40C4-BCE7-C51C4C5B9C33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BBD97-0C47-42ED-A0D3-4FD7F6F63F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7215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633E-58D5-40C4-BCE7-C51C4C5B9C33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BBD97-0C47-42ED-A0D3-4FD7F6F63F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908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633E-58D5-40C4-BCE7-C51C4C5B9C33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BBD97-0C47-42ED-A0D3-4FD7F6F63F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677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6633E-58D5-40C4-BCE7-C51C4C5B9C33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BBD97-0C47-42ED-A0D3-4FD7F6F63F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523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AD7F1F3-F0F9-4168-A499-A2393978FBA8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CF0996-9C01-459B-B2D5-26A1513AA6C7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0092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6185" y="2361914"/>
            <a:ext cx="9260627" cy="2932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219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101278" y="133113"/>
            <a:ext cx="4361597" cy="1325563"/>
          </a:xfrm>
        </p:spPr>
        <p:txBody>
          <a:bodyPr>
            <a:normAutofit/>
          </a:bodyPr>
          <a:lstStyle/>
          <a:p>
            <a:r>
              <a:rPr lang="tr-TR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İletişim türleri</a:t>
            </a:r>
            <a:endParaRPr lang="tr-TR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4278698" y="3841103"/>
            <a:ext cx="3634604" cy="267765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tr-TR" sz="2400" b="1" u="sng" dirty="0" smtClean="0"/>
          </a:p>
          <a:p>
            <a:pPr algn="ctr"/>
            <a:r>
              <a:rPr lang="tr-TR" sz="2400" b="1" u="sng" dirty="0" smtClean="0"/>
              <a:t>Toplumsal ilişkiler sistemi</a:t>
            </a:r>
          </a:p>
          <a:p>
            <a:pPr algn="ctr"/>
            <a:r>
              <a:rPr lang="tr-TR" sz="2400" dirty="0" smtClean="0"/>
              <a:t>-Bireyler arası</a:t>
            </a:r>
          </a:p>
          <a:p>
            <a:pPr algn="ctr"/>
            <a:r>
              <a:rPr lang="tr-TR" sz="2400" dirty="0" smtClean="0"/>
              <a:t>-Grup</a:t>
            </a:r>
          </a:p>
          <a:p>
            <a:pPr algn="ctr"/>
            <a:r>
              <a:rPr lang="tr-TR" sz="2400" dirty="0" smtClean="0"/>
              <a:t>-Örgüt</a:t>
            </a:r>
          </a:p>
          <a:p>
            <a:pPr algn="ctr"/>
            <a:r>
              <a:rPr lang="tr-TR" sz="2400" dirty="0" smtClean="0"/>
              <a:t>-Toplumsal</a:t>
            </a:r>
          </a:p>
          <a:p>
            <a:pPr algn="ctr"/>
            <a:endParaRPr lang="tr-TR" sz="2400" dirty="0"/>
          </a:p>
        </p:txBody>
      </p:sp>
      <p:sp>
        <p:nvSpPr>
          <p:cNvPr id="6" name="Metin kutusu 5"/>
          <p:cNvSpPr txBox="1"/>
          <p:nvPr/>
        </p:nvSpPr>
        <p:spPr>
          <a:xfrm>
            <a:off x="416384" y="1579871"/>
            <a:ext cx="3684894" cy="267765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tr-TR" sz="2400" b="1" u="sng" dirty="0" smtClean="0"/>
          </a:p>
          <a:p>
            <a:pPr algn="ctr"/>
            <a:r>
              <a:rPr lang="tr-TR" sz="2400" b="1" u="sng" dirty="0" smtClean="0"/>
              <a:t>Kullanılan kanallar </a:t>
            </a:r>
          </a:p>
          <a:p>
            <a:pPr algn="ctr"/>
            <a:r>
              <a:rPr lang="tr-TR" sz="2400" b="1" u="sng" dirty="0" smtClean="0"/>
              <a:t>ve araçlar</a:t>
            </a:r>
          </a:p>
          <a:p>
            <a:pPr algn="ctr"/>
            <a:r>
              <a:rPr lang="tr-TR" sz="2400" dirty="0" smtClean="0"/>
              <a:t>-Görsel ve işitsel</a:t>
            </a:r>
          </a:p>
          <a:p>
            <a:pPr algn="ctr"/>
            <a:r>
              <a:rPr lang="tr-TR" sz="2400" dirty="0" smtClean="0"/>
              <a:t>-Dokunma ile</a:t>
            </a:r>
          </a:p>
          <a:p>
            <a:pPr algn="ctr"/>
            <a:r>
              <a:rPr lang="tr-TR" sz="2400" dirty="0" smtClean="0"/>
              <a:t>-Kitle</a:t>
            </a:r>
          </a:p>
          <a:p>
            <a:pPr algn="ctr"/>
            <a:endParaRPr lang="tr-TR" sz="2400" dirty="0" smtClean="0"/>
          </a:p>
        </p:txBody>
      </p:sp>
      <p:sp>
        <p:nvSpPr>
          <p:cNvPr id="7" name="Metin kutusu 6"/>
          <p:cNvSpPr txBox="1"/>
          <p:nvPr/>
        </p:nvSpPr>
        <p:spPr>
          <a:xfrm>
            <a:off x="8090722" y="1641160"/>
            <a:ext cx="3551880" cy="267765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tr-TR" sz="2400" b="1" u="sng" dirty="0" smtClean="0"/>
          </a:p>
          <a:p>
            <a:pPr algn="ctr"/>
            <a:r>
              <a:rPr lang="tr-TR" sz="2400" b="1" u="sng" dirty="0" smtClean="0"/>
              <a:t>Kullanılan kodlar</a:t>
            </a:r>
          </a:p>
          <a:p>
            <a:pPr algn="ctr"/>
            <a:r>
              <a:rPr lang="tr-TR" sz="2400" dirty="0" smtClean="0"/>
              <a:t>-Sözlü</a:t>
            </a:r>
          </a:p>
          <a:p>
            <a:pPr algn="ctr"/>
            <a:r>
              <a:rPr lang="tr-TR" sz="2400" dirty="0" smtClean="0"/>
              <a:t>-Yazılı</a:t>
            </a:r>
          </a:p>
          <a:p>
            <a:pPr algn="ctr"/>
            <a:r>
              <a:rPr lang="tr-TR" sz="2400" dirty="0" smtClean="0"/>
              <a:t>-Sözsüz</a:t>
            </a:r>
          </a:p>
          <a:p>
            <a:pPr algn="ctr"/>
            <a:endParaRPr lang="tr-TR" sz="2400" dirty="0" smtClean="0"/>
          </a:p>
          <a:p>
            <a:pPr algn="ctr"/>
            <a:endParaRPr lang="tr-TR" sz="2400" dirty="0"/>
          </a:p>
        </p:txBody>
      </p:sp>
      <p:sp>
        <p:nvSpPr>
          <p:cNvPr id="8" name="Metin kutusu 7"/>
          <p:cNvSpPr txBox="1"/>
          <p:nvPr/>
        </p:nvSpPr>
        <p:spPr>
          <a:xfrm>
            <a:off x="9511633" y="6243942"/>
            <a:ext cx="36843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/>
              <a:t>(Zıllıoğlu, 2014; Güven, 2016)</a:t>
            </a:r>
            <a:endParaRPr lang="tr-TR" sz="1400" dirty="0"/>
          </a:p>
        </p:txBody>
      </p:sp>
      <p:sp>
        <p:nvSpPr>
          <p:cNvPr id="3" name="7-Noktalı Yıldız 2"/>
          <p:cNvSpPr/>
          <p:nvPr/>
        </p:nvSpPr>
        <p:spPr>
          <a:xfrm>
            <a:off x="5393140" y="1987973"/>
            <a:ext cx="1405720" cy="1323832"/>
          </a:xfrm>
          <a:prstGeom prst="star7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9102970" y="6518759"/>
            <a:ext cx="2743200" cy="365125"/>
          </a:xfrm>
        </p:spPr>
        <p:txBody>
          <a:bodyPr/>
          <a:lstStyle/>
          <a:p>
            <a:fld id="{F015D85F-EF89-403F-9787-6C51DF9AAA82}" type="slidenum">
              <a:rPr lang="tr-TR" smtClean="0"/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982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2244970" y="234720"/>
            <a:ext cx="30831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>
                <a:solidFill>
                  <a:srgbClr val="C00000"/>
                </a:solidFill>
              </a:rPr>
              <a:t>Sözsüz İletişim</a:t>
            </a:r>
            <a:endParaRPr lang="tr-TR" sz="2800" dirty="0">
              <a:solidFill>
                <a:srgbClr val="C00000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8340968" y="301768"/>
            <a:ext cx="2368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>
                <a:solidFill>
                  <a:srgbClr val="C00000"/>
                </a:solidFill>
              </a:rPr>
              <a:t>Sözlü İletişim</a:t>
            </a:r>
            <a:endParaRPr lang="tr-TR" sz="2800" dirty="0">
              <a:solidFill>
                <a:srgbClr val="C00000"/>
              </a:solidFill>
            </a:endParaRPr>
          </a:p>
        </p:txBody>
      </p:sp>
      <p:sp>
        <p:nvSpPr>
          <p:cNvPr id="6" name="Patlama 1 5"/>
          <p:cNvSpPr/>
          <p:nvPr/>
        </p:nvSpPr>
        <p:spPr>
          <a:xfrm>
            <a:off x="7930661" y="869180"/>
            <a:ext cx="3188677" cy="3409743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8985739" y="2389385"/>
            <a:ext cx="1348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Sözcükler</a:t>
            </a:r>
            <a:endParaRPr lang="tr-TR" dirty="0"/>
          </a:p>
        </p:txBody>
      </p:sp>
      <p:sp>
        <p:nvSpPr>
          <p:cNvPr id="8" name="Patlama 1 7"/>
          <p:cNvSpPr/>
          <p:nvPr/>
        </p:nvSpPr>
        <p:spPr>
          <a:xfrm>
            <a:off x="718039" y="832337"/>
            <a:ext cx="5251938" cy="588913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Metin kutusu 8"/>
          <p:cNvSpPr txBox="1"/>
          <p:nvPr/>
        </p:nvSpPr>
        <p:spPr>
          <a:xfrm>
            <a:off x="2532186" y="2583311"/>
            <a:ext cx="25087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Sesin tonu</a:t>
            </a:r>
          </a:p>
          <a:p>
            <a:r>
              <a:rPr lang="tr-TR" dirty="0" smtClean="0"/>
              <a:t>Sesin yüksekliği</a:t>
            </a:r>
          </a:p>
          <a:p>
            <a:r>
              <a:rPr lang="tr-TR" dirty="0" smtClean="0"/>
              <a:t>Sesteki vurgular</a:t>
            </a:r>
          </a:p>
          <a:p>
            <a:r>
              <a:rPr lang="tr-TR" dirty="0" smtClean="0"/>
              <a:t>Jestler ve mimikler</a:t>
            </a:r>
          </a:p>
          <a:p>
            <a:r>
              <a:rPr lang="tr-TR" dirty="0" smtClean="0"/>
              <a:t>Duygular, hisler</a:t>
            </a:r>
          </a:p>
          <a:p>
            <a:r>
              <a:rPr lang="tr-TR" dirty="0" smtClean="0"/>
              <a:t>Tat, koku</a:t>
            </a:r>
          </a:p>
          <a:p>
            <a:r>
              <a:rPr lang="tr-TR" dirty="0" smtClean="0"/>
              <a:t>Dokunma, hissetme </a:t>
            </a:r>
            <a:endParaRPr lang="tr-TR" dirty="0"/>
          </a:p>
        </p:txBody>
      </p:sp>
      <p:sp>
        <p:nvSpPr>
          <p:cNvPr id="10" name="Metin kutusu 9"/>
          <p:cNvSpPr txBox="1"/>
          <p:nvPr/>
        </p:nvSpPr>
        <p:spPr>
          <a:xfrm>
            <a:off x="6717323" y="5009558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B</a:t>
            </a:r>
            <a:r>
              <a:rPr lang="tr-TR" dirty="0" smtClean="0"/>
              <a:t>ir mesajın algılanması söz konusu olduğunda; sözsüz iletişim,</a:t>
            </a:r>
            <a:r>
              <a:rPr lang="tr-TR" dirty="0"/>
              <a:t> </a:t>
            </a:r>
            <a:r>
              <a:rPr lang="tr-TR" dirty="0" smtClean="0"/>
              <a:t>sözlü iletişime göre beş kat daha etkilidir.</a:t>
            </a:r>
            <a:endParaRPr lang="tr-TR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9659816" y="6488668"/>
            <a:ext cx="2895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(</a:t>
            </a:r>
            <a:r>
              <a:rPr lang="tr-TR" sz="1200" dirty="0" err="1" smtClean="0"/>
              <a:t>Kirwan</a:t>
            </a:r>
            <a:r>
              <a:rPr lang="tr-TR" sz="1200" dirty="0" smtClean="0"/>
              <a:t>; 2010)</a:t>
            </a:r>
            <a:endParaRPr lang="tr-TR" sz="1200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>
          <a:xfrm>
            <a:off x="9132277" y="6356350"/>
            <a:ext cx="2743200" cy="365125"/>
          </a:xfrm>
        </p:spPr>
        <p:txBody>
          <a:bodyPr/>
          <a:lstStyle/>
          <a:p>
            <a:fld id="{F015D85F-EF89-403F-9787-6C51DF9AAA82}" type="slidenum">
              <a:rPr lang="tr-TR" smtClean="0"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269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4</a:t>
            </a:fld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596756" y="3364652"/>
            <a:ext cx="332975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9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%7-15</a:t>
            </a:r>
          </a:p>
        </p:txBody>
      </p:sp>
      <p:sp>
        <p:nvSpPr>
          <p:cNvPr id="7" name="Dikdörtgen 6"/>
          <p:cNvSpPr/>
          <p:nvPr/>
        </p:nvSpPr>
        <p:spPr>
          <a:xfrm>
            <a:off x="4146138" y="459324"/>
            <a:ext cx="232948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9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%30</a:t>
            </a:r>
            <a:endParaRPr lang="tr-TR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7688422" y="3060951"/>
            <a:ext cx="232948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9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%55</a:t>
            </a:r>
            <a:endParaRPr lang="tr-TR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838200" y="4791251"/>
            <a:ext cx="28468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sözcükler</a:t>
            </a:r>
            <a:endParaRPr lang="tr-TR" sz="54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2345830" y="1842738"/>
            <a:ext cx="56902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s</a:t>
            </a:r>
            <a:r>
              <a:rPr lang="tr-TR" sz="54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es tonu ve niteliği </a:t>
            </a:r>
            <a:endParaRPr lang="tr-TR" sz="5400" b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6475623" y="4674675"/>
            <a:ext cx="47550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j</a:t>
            </a:r>
            <a:r>
              <a:rPr lang="tr-TR" sz="5400" b="1" cap="none" spc="0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est ve mimikler</a:t>
            </a:r>
            <a:endParaRPr lang="tr-TR" sz="54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9648092" y="6400412"/>
            <a:ext cx="15826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(</a:t>
            </a:r>
            <a:r>
              <a:rPr lang="tr-TR" sz="1200" dirty="0" err="1" smtClean="0"/>
              <a:t>Kocasavaş</a:t>
            </a:r>
            <a:r>
              <a:rPr lang="tr-TR" sz="1200" dirty="0" smtClean="0"/>
              <a:t>, 2007)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154533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654" y="216877"/>
            <a:ext cx="4639100" cy="6349024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820" y="128954"/>
            <a:ext cx="4270917" cy="6424246"/>
          </a:xfrm>
          <a:prstGeom prst="rect">
            <a:avLst/>
          </a:prstGeom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158262" y="6492875"/>
            <a:ext cx="2743200" cy="365125"/>
          </a:xfrm>
        </p:spPr>
        <p:txBody>
          <a:bodyPr/>
          <a:lstStyle/>
          <a:p>
            <a:fld id="{50B2B9EB-E027-4BF9-9703-4C9291069355}" type="datetime1">
              <a:rPr lang="tr-TR" smtClean="0"/>
              <a:t>29.12.2019</a:t>
            </a:fld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>
          <a:xfrm>
            <a:off x="9448800" y="6553200"/>
            <a:ext cx="2743200" cy="365125"/>
          </a:xfrm>
        </p:spPr>
        <p:txBody>
          <a:bodyPr/>
          <a:lstStyle/>
          <a:p>
            <a:fld id="{F015D85F-EF89-403F-9787-6C51DF9AAA82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064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03" y="98180"/>
            <a:ext cx="6001776" cy="3367333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33"/>
          <a:stretch/>
        </p:blipFill>
        <p:spPr>
          <a:xfrm>
            <a:off x="6353907" y="2965938"/>
            <a:ext cx="5685692" cy="3786554"/>
          </a:xfrm>
          <a:prstGeom prst="rect">
            <a:avLst/>
          </a:prstGeom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2D53-4CAB-4CE9-A24E-98A370230D66}" type="datetime1">
              <a:rPr lang="tr-TR" smtClean="0"/>
              <a:t>29.12.2019</a:t>
            </a:fld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074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116</Words>
  <Application>Microsoft Office PowerPoint</Application>
  <PresentationFormat>Geniş ekran</PresentationFormat>
  <Paragraphs>45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Office Teması</vt:lpstr>
      <vt:lpstr>Geçmişe bakış</vt:lpstr>
      <vt:lpstr>PowerPoint Sunusu</vt:lpstr>
      <vt:lpstr>İletişim türleri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Nigar</dc:creator>
  <cp:lastModifiedBy>Nigar</cp:lastModifiedBy>
  <cp:revision>2</cp:revision>
  <dcterms:created xsi:type="dcterms:W3CDTF">2019-12-29T19:54:04Z</dcterms:created>
  <dcterms:modified xsi:type="dcterms:W3CDTF">2019-12-29T19:58:15Z</dcterms:modified>
</cp:coreProperties>
</file>