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568" r:id="rId3"/>
    <p:sldId id="257" r:id="rId4"/>
    <p:sldId id="546" r:id="rId5"/>
    <p:sldId id="547" r:id="rId6"/>
    <p:sldId id="258" r:id="rId7"/>
    <p:sldId id="489" r:id="rId8"/>
    <p:sldId id="502" r:id="rId9"/>
    <p:sldId id="616" r:id="rId10"/>
    <p:sldId id="590" r:id="rId11"/>
    <p:sldId id="540" r:id="rId12"/>
    <p:sldId id="541" r:id="rId13"/>
    <p:sldId id="503" r:id="rId14"/>
    <p:sldId id="589" r:id="rId15"/>
    <p:sldId id="588" r:id="rId16"/>
    <p:sldId id="586" r:id="rId17"/>
    <p:sldId id="539" r:id="rId18"/>
    <p:sldId id="572" r:id="rId19"/>
    <p:sldId id="573" r:id="rId20"/>
    <p:sldId id="515" r:id="rId21"/>
    <p:sldId id="498" r:id="rId22"/>
    <p:sldId id="499" r:id="rId23"/>
    <p:sldId id="599" r:id="rId24"/>
    <p:sldId id="600" r:id="rId25"/>
    <p:sldId id="268" r:id="rId26"/>
    <p:sldId id="570" r:id="rId27"/>
    <p:sldId id="571" r:id="rId28"/>
    <p:sldId id="601" r:id="rId29"/>
    <p:sldId id="602" r:id="rId30"/>
    <p:sldId id="603" r:id="rId31"/>
    <p:sldId id="604" r:id="rId32"/>
    <p:sldId id="605" r:id="rId33"/>
    <p:sldId id="606" r:id="rId34"/>
    <p:sldId id="612" r:id="rId35"/>
    <p:sldId id="613" r:id="rId36"/>
    <p:sldId id="608" r:id="rId37"/>
    <p:sldId id="609" r:id="rId38"/>
    <p:sldId id="614" r:id="rId39"/>
    <p:sldId id="610" r:id="rId40"/>
    <p:sldId id="542" r:id="rId41"/>
    <p:sldId id="611" r:id="rId42"/>
    <p:sldId id="543" r:id="rId43"/>
    <p:sldId id="587" r:id="rId44"/>
    <p:sldId id="550" r:id="rId45"/>
    <p:sldId id="545" r:id="rId46"/>
    <p:sldId id="551" r:id="rId47"/>
    <p:sldId id="552" r:id="rId48"/>
    <p:sldId id="553" r:id="rId49"/>
    <p:sldId id="554" r:id="rId50"/>
    <p:sldId id="555" r:id="rId51"/>
    <p:sldId id="556" r:id="rId52"/>
    <p:sldId id="557" r:id="rId53"/>
    <p:sldId id="575" r:id="rId54"/>
    <p:sldId id="576" r:id="rId55"/>
    <p:sldId id="561" r:id="rId56"/>
    <p:sldId id="564" r:id="rId57"/>
    <p:sldId id="565" r:id="rId58"/>
    <p:sldId id="574" r:id="rId59"/>
    <p:sldId id="566" r:id="rId60"/>
    <p:sldId id="567" r:id="rId61"/>
    <p:sldId id="615"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8E6"/>
    <a:srgbClr val="8D1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8403" autoAdjust="0"/>
  </p:normalViewPr>
  <p:slideViewPr>
    <p:cSldViewPr>
      <p:cViewPr>
        <p:scale>
          <a:sx n="100" d="100"/>
          <a:sy n="100" d="100"/>
        </p:scale>
        <p:origin x="29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3CD34-95C5-403B-BFFE-752D4E77C4AC}" type="datetimeFigureOut">
              <a:rPr lang="tr-TR" smtClean="0"/>
              <a:pPr/>
              <a:t>26.04.2016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964A8-97D1-4988-93E5-3C6E3DA5EC02}" type="slidenum">
              <a:rPr lang="tr-TR" smtClean="0"/>
              <a:pPr/>
              <a:t>‹#›</a:t>
            </a:fld>
            <a:endParaRPr lang="tr-TR"/>
          </a:p>
        </p:txBody>
      </p:sp>
    </p:spTree>
    <p:extLst>
      <p:ext uri="{BB962C8B-B14F-4D97-AF65-F5344CB8AC3E}">
        <p14:creationId xmlns:p14="http://schemas.microsoft.com/office/powerpoint/2010/main" val="178123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60923D2-3BD8-4313-B212-97851AFE25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517525" y="547688"/>
            <a:ext cx="8596313" cy="747712"/>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1066800" y="2057400"/>
            <a:ext cx="7772400" cy="4114800"/>
          </a:xfrm>
        </p:spPr>
        <p:txBody>
          <a:bodyPr/>
          <a:lstStyle/>
          <a:p>
            <a:endParaRPr lang="tr-TR"/>
          </a:p>
        </p:txBody>
      </p:sp>
      <p:sp>
        <p:nvSpPr>
          <p:cNvPr id="4" name="Veri Yer Tutucusu 3"/>
          <p:cNvSpPr>
            <a:spLocks noGrp="1"/>
          </p:cNvSpPr>
          <p:nvPr>
            <p:ph type="dt" sz="half" idx="10"/>
          </p:nvPr>
        </p:nvSpPr>
        <p:spPr>
          <a:xfrm>
            <a:off x="1066800" y="6324600"/>
            <a:ext cx="1905000" cy="457200"/>
          </a:xfrm>
        </p:spPr>
        <p:txBody>
          <a:bodyPr/>
          <a:lstStyle>
            <a:lvl1pPr>
              <a:defRPr/>
            </a:lvl1pPr>
          </a:lstStyle>
          <a:p>
            <a:endParaRPr lang="tr-TR"/>
          </a:p>
        </p:txBody>
      </p:sp>
      <p:sp>
        <p:nvSpPr>
          <p:cNvPr id="5" name="Altbilgi Yer Tutucusu 4"/>
          <p:cNvSpPr>
            <a:spLocks noGrp="1"/>
          </p:cNvSpPr>
          <p:nvPr>
            <p:ph type="ftr" sz="quarter" idx="11"/>
          </p:nvPr>
        </p:nvSpPr>
        <p:spPr>
          <a:xfrm>
            <a:off x="3505200" y="6324600"/>
            <a:ext cx="2895600" cy="457200"/>
          </a:xfrm>
        </p:spPr>
        <p:txBody>
          <a:bodyPr/>
          <a:lstStyle>
            <a:lvl1pPr>
              <a:defRPr/>
            </a:lvl1pPr>
          </a:lstStyle>
          <a:p>
            <a:endParaRPr lang="tr-TR"/>
          </a:p>
        </p:txBody>
      </p:sp>
      <p:sp>
        <p:nvSpPr>
          <p:cNvPr id="6" name="Slayt Numarası Yer Tutucusu 5"/>
          <p:cNvSpPr>
            <a:spLocks noGrp="1"/>
          </p:cNvSpPr>
          <p:nvPr>
            <p:ph type="sldNum" sz="quarter" idx="12"/>
          </p:nvPr>
        </p:nvSpPr>
        <p:spPr>
          <a:xfrm>
            <a:off x="6934200" y="6324600"/>
            <a:ext cx="1905000" cy="457200"/>
          </a:xfrm>
        </p:spPr>
        <p:txBody>
          <a:bodyPr/>
          <a:lstStyle>
            <a:lvl1pPr>
              <a:defRPr/>
            </a:lvl1pPr>
          </a:lstStyle>
          <a:p>
            <a:fld id="{B06CAE07-BAC5-489B-91FD-087E2CB59D61}" type="slidenum">
              <a:rPr lang="tr-TR"/>
              <a:pPr/>
              <a:t>‹#›</a:t>
            </a:fld>
            <a:endParaRPr lang="tr-TR"/>
          </a:p>
        </p:txBody>
      </p:sp>
    </p:spTree>
    <p:extLst>
      <p:ext uri="{BB962C8B-B14F-4D97-AF65-F5344CB8AC3E}">
        <p14:creationId xmlns:p14="http://schemas.microsoft.com/office/powerpoint/2010/main" val="30609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923D2-3BD8-4313-B212-97851AFE253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0923D2-3BD8-4313-B212-97851AFE253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3F6A8E-8079-4E5F-9277-267E110467FD}" type="datetimeFigureOut">
              <a:rPr lang="tr-TR" smtClean="0"/>
              <a:pPr/>
              <a:t>26.04.2016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60923D2-3BD8-4313-B212-97851AFE2530}"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3F6A8E-8079-4E5F-9277-267E110467FD}" type="datetimeFigureOut">
              <a:rPr lang="tr-TR" smtClean="0"/>
              <a:pPr/>
              <a:t>26.04.2016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60923D2-3BD8-4313-B212-97851AFE2530}"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628800"/>
            <a:ext cx="7999040" cy="2921496"/>
          </a:xfrm>
        </p:spPr>
        <p:txBody>
          <a:bodyPr/>
          <a:lstStyle/>
          <a:p>
            <a:r>
              <a:rPr lang="tr-TR" dirty="0" smtClean="0">
                <a:latin typeface="Comic Sans MS" pitchFamily="66" charset="0"/>
              </a:rPr>
              <a:t>Vücut Sıvıları</a:t>
            </a:r>
            <a:endParaRPr lang="tr-TR" dirty="0">
              <a:latin typeface="Comic Sans MS" pitchFamily="66" charset="0"/>
            </a:endParaRPr>
          </a:p>
        </p:txBody>
      </p:sp>
    </p:spTree>
    <p:extLst>
      <p:ext uri="{BB962C8B-B14F-4D97-AF65-F5344CB8AC3E}">
        <p14:creationId xmlns:p14="http://schemas.microsoft.com/office/powerpoint/2010/main" val="823268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3136"/>
            <a:ext cx="8708124" cy="653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50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4"/>
          <p:cNvSpPr>
            <a:spLocks noGrp="1" noChangeArrowheads="1"/>
          </p:cNvSpPr>
          <p:nvPr>
            <p:ph type="title"/>
          </p:nvPr>
        </p:nvSpPr>
        <p:spPr bwMode="auto">
          <a:xfrm>
            <a:off x="107504" y="548680"/>
            <a:ext cx="813690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tr-TR"/>
            </a:defPPr>
            <a:lvl1pPr algn="l" rtl="0" fontAlgn="base">
              <a:spcBef>
                <a:spcPct val="0"/>
              </a:spcBef>
              <a:spcAft>
                <a:spcPct val="0"/>
              </a:spcAft>
              <a:defRPr kumimoji="1" sz="2800" b="1" kern="1200">
                <a:solidFill>
                  <a:schemeClr val="tx1"/>
                </a:solidFill>
                <a:latin typeface="Tahoma" pitchFamily="34" charset="0"/>
                <a:ea typeface="+mn-ea"/>
                <a:cs typeface="+mn-cs"/>
              </a:defRPr>
            </a:lvl1pPr>
            <a:lvl2pPr marL="457200" algn="l" rtl="0" fontAlgn="base">
              <a:spcBef>
                <a:spcPct val="0"/>
              </a:spcBef>
              <a:spcAft>
                <a:spcPct val="0"/>
              </a:spcAft>
              <a:defRPr kumimoji="1" sz="2800" b="1" kern="1200">
                <a:solidFill>
                  <a:schemeClr val="tx1"/>
                </a:solidFill>
                <a:latin typeface="Tahoma" pitchFamily="34" charset="0"/>
                <a:ea typeface="+mn-ea"/>
                <a:cs typeface="+mn-cs"/>
              </a:defRPr>
            </a:lvl2pPr>
            <a:lvl3pPr marL="914400" algn="l" rtl="0" fontAlgn="base">
              <a:spcBef>
                <a:spcPct val="0"/>
              </a:spcBef>
              <a:spcAft>
                <a:spcPct val="0"/>
              </a:spcAft>
              <a:defRPr kumimoji="1" sz="2800" b="1" kern="1200">
                <a:solidFill>
                  <a:schemeClr val="tx1"/>
                </a:solidFill>
                <a:latin typeface="Tahoma" pitchFamily="34" charset="0"/>
                <a:ea typeface="+mn-ea"/>
                <a:cs typeface="+mn-cs"/>
              </a:defRPr>
            </a:lvl3pPr>
            <a:lvl4pPr marL="1371600" algn="l" rtl="0" fontAlgn="base">
              <a:spcBef>
                <a:spcPct val="0"/>
              </a:spcBef>
              <a:spcAft>
                <a:spcPct val="0"/>
              </a:spcAft>
              <a:defRPr kumimoji="1" sz="2800" b="1" kern="1200">
                <a:solidFill>
                  <a:schemeClr val="tx1"/>
                </a:solidFill>
                <a:latin typeface="Tahoma" pitchFamily="34" charset="0"/>
                <a:ea typeface="+mn-ea"/>
                <a:cs typeface="+mn-cs"/>
              </a:defRPr>
            </a:lvl4pPr>
            <a:lvl5pPr marL="1828800" algn="l" rtl="0" fontAlgn="base">
              <a:spcBef>
                <a:spcPct val="0"/>
              </a:spcBef>
              <a:spcAft>
                <a:spcPct val="0"/>
              </a:spcAft>
              <a:defRPr kumimoji="1" sz="2800" b="1" kern="1200">
                <a:solidFill>
                  <a:schemeClr val="tx1"/>
                </a:solidFill>
                <a:latin typeface="Tahoma" pitchFamily="34" charset="0"/>
                <a:ea typeface="+mn-ea"/>
                <a:cs typeface="+mn-cs"/>
              </a:defRPr>
            </a:lvl5pPr>
            <a:lvl6pPr marL="2286000" algn="l" defTabSz="914400" rtl="0" eaLnBrk="1" latinLnBrk="0" hangingPunct="1">
              <a:defRPr kumimoji="1" sz="2800" b="1" kern="1200">
                <a:solidFill>
                  <a:schemeClr val="tx1"/>
                </a:solidFill>
                <a:latin typeface="Tahoma" pitchFamily="34" charset="0"/>
                <a:ea typeface="+mn-ea"/>
                <a:cs typeface="+mn-cs"/>
              </a:defRPr>
            </a:lvl6pPr>
            <a:lvl7pPr marL="2743200" algn="l" defTabSz="914400" rtl="0" eaLnBrk="1" latinLnBrk="0" hangingPunct="1">
              <a:defRPr kumimoji="1" sz="2800" b="1" kern="1200">
                <a:solidFill>
                  <a:schemeClr val="tx1"/>
                </a:solidFill>
                <a:latin typeface="Tahoma" pitchFamily="34" charset="0"/>
                <a:ea typeface="+mn-ea"/>
                <a:cs typeface="+mn-cs"/>
              </a:defRPr>
            </a:lvl7pPr>
            <a:lvl8pPr marL="3200400" algn="l" defTabSz="914400" rtl="0" eaLnBrk="1" latinLnBrk="0" hangingPunct="1">
              <a:defRPr kumimoji="1" sz="2800" b="1" kern="1200">
                <a:solidFill>
                  <a:schemeClr val="tx1"/>
                </a:solidFill>
                <a:latin typeface="Tahoma" pitchFamily="34" charset="0"/>
                <a:ea typeface="+mn-ea"/>
                <a:cs typeface="+mn-cs"/>
              </a:defRPr>
            </a:lvl8pPr>
            <a:lvl9pPr marL="3657600" algn="l" defTabSz="914400" rtl="0" eaLnBrk="1" latinLnBrk="0" hangingPunct="1">
              <a:defRPr kumimoji="1" sz="2800" b="1" kern="1200">
                <a:solidFill>
                  <a:schemeClr val="tx1"/>
                </a:solidFill>
                <a:latin typeface="Tahoma" pitchFamily="34" charset="0"/>
                <a:ea typeface="+mn-ea"/>
                <a:cs typeface="+mn-cs"/>
              </a:defRPr>
            </a:lvl9pPr>
          </a:lstStyle>
          <a:p>
            <a:r>
              <a:rPr kumimoji="0" lang="tr-TR" sz="2400" dirty="0" err="1">
                <a:solidFill>
                  <a:srgbClr val="FF3300"/>
                </a:solidFill>
                <a:latin typeface="Comic Sans MS" pitchFamily="66" charset="0"/>
              </a:rPr>
              <a:t>Ekstrasellüler</a:t>
            </a:r>
            <a:r>
              <a:rPr kumimoji="0" lang="tr-TR" sz="2400" dirty="0">
                <a:solidFill>
                  <a:srgbClr val="FF3300"/>
                </a:solidFill>
                <a:latin typeface="Comic Sans MS" pitchFamily="66" charset="0"/>
              </a:rPr>
              <a:t> Sıvıların Dağılımı</a:t>
            </a:r>
          </a:p>
        </p:txBody>
      </p:sp>
      <p:sp>
        <p:nvSpPr>
          <p:cNvPr id="5" name="Rectangle 35"/>
          <p:cNvSpPr>
            <a:spLocks noGrp="1" noChangeArrowheads="1"/>
          </p:cNvSpPr>
          <p:nvPr>
            <p:ph idx="1"/>
          </p:nvPr>
        </p:nvSpPr>
        <p:spPr bwMode="auto">
          <a:xfrm>
            <a:off x="179512" y="1412776"/>
            <a:ext cx="871296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85000" lnSpcReduction="20000"/>
          </a:bodyPr>
          <a:lstStyle/>
          <a:p>
            <a:pPr marL="342900" indent="-342900">
              <a:lnSpc>
                <a:spcPct val="90000"/>
              </a:lnSpc>
              <a:spcBef>
                <a:spcPct val="20000"/>
              </a:spcBef>
              <a:buClr>
                <a:srgbClr val="A50021"/>
              </a:buClr>
              <a:buSzPct val="75000"/>
              <a:buFont typeface="Wingdings" pitchFamily="2" charset="2"/>
              <a:buNone/>
            </a:pPr>
            <a:r>
              <a:rPr kumimoji="0" lang="tr-TR" sz="2400" b="0" dirty="0" err="1">
                <a:solidFill>
                  <a:srgbClr val="0000FF"/>
                </a:solidFill>
                <a:latin typeface="Comic Sans MS" pitchFamily="66" charset="0"/>
              </a:rPr>
              <a:t>Ekstrasellüler</a:t>
            </a:r>
            <a:r>
              <a:rPr kumimoji="0" lang="tr-TR" sz="2400" b="0" dirty="0">
                <a:solidFill>
                  <a:srgbClr val="0000FF"/>
                </a:solidFill>
                <a:latin typeface="Comic Sans MS" pitchFamily="66" charset="0"/>
              </a:rPr>
              <a:t> sıvılar 3 ayrı </a:t>
            </a:r>
            <a:r>
              <a:rPr kumimoji="0" lang="tr-TR" sz="2400" b="0" dirty="0" err="1">
                <a:solidFill>
                  <a:srgbClr val="0000FF"/>
                </a:solidFill>
                <a:latin typeface="Comic Sans MS" pitchFamily="66" charset="0"/>
              </a:rPr>
              <a:t>kompartmanda</a:t>
            </a:r>
            <a:r>
              <a:rPr kumimoji="0" lang="tr-TR" sz="2400" b="0" dirty="0">
                <a:solidFill>
                  <a:srgbClr val="0000FF"/>
                </a:solidFill>
                <a:latin typeface="Comic Sans MS" pitchFamily="66" charset="0"/>
              </a:rPr>
              <a:t> yer alırlar</a:t>
            </a:r>
            <a:r>
              <a:rPr kumimoji="0" lang="tr-TR" sz="1800" b="0" dirty="0">
                <a:solidFill>
                  <a:srgbClr val="0000FF"/>
                </a:solidFill>
                <a:latin typeface="Comic Sans MS" pitchFamily="66" charset="0"/>
              </a:rPr>
              <a:t> </a:t>
            </a:r>
          </a:p>
          <a:p>
            <a:pPr marL="342900" indent="-342900">
              <a:lnSpc>
                <a:spcPct val="150000"/>
              </a:lnSpc>
              <a:spcBef>
                <a:spcPct val="20000"/>
              </a:spcBef>
              <a:buClr>
                <a:srgbClr val="A50021"/>
              </a:buClr>
              <a:buSzPct val="75000"/>
              <a:buFont typeface="Wingdings" pitchFamily="2" charset="2"/>
              <a:buNone/>
            </a:pPr>
            <a:endParaRPr kumimoji="0" lang="tr-TR" sz="1800" b="0" dirty="0">
              <a:solidFill>
                <a:srgbClr val="FF0000"/>
              </a:solidFill>
              <a:latin typeface="Comic Sans MS" pitchFamily="66" charset="0"/>
            </a:endParaRPr>
          </a:p>
          <a:p>
            <a:pPr marL="342900" indent="-342900">
              <a:lnSpc>
                <a:spcPct val="150000"/>
              </a:lnSpc>
              <a:spcBef>
                <a:spcPct val="20000"/>
              </a:spcBef>
              <a:buClr>
                <a:srgbClr val="A50021"/>
              </a:buClr>
              <a:buSzPct val="75000"/>
              <a:buFont typeface="Wingdings" pitchFamily="2" charset="2"/>
              <a:buNone/>
            </a:pPr>
            <a:r>
              <a:rPr kumimoji="0" lang="tr-TR" dirty="0">
                <a:solidFill>
                  <a:srgbClr val="FF0000"/>
                </a:solidFill>
                <a:latin typeface="Comic Sans MS" pitchFamily="66" charset="0"/>
              </a:rPr>
              <a:t>1. </a:t>
            </a:r>
            <a:r>
              <a:rPr kumimoji="0" lang="tr-TR" dirty="0" err="1">
                <a:solidFill>
                  <a:srgbClr val="FF0000"/>
                </a:solidFill>
                <a:latin typeface="Comic Sans MS" pitchFamily="66" charset="0"/>
              </a:rPr>
              <a:t>İntravasküler</a:t>
            </a:r>
            <a:r>
              <a:rPr kumimoji="0" lang="tr-TR" dirty="0">
                <a:solidFill>
                  <a:srgbClr val="FF0000"/>
                </a:solidFill>
                <a:latin typeface="Comic Sans MS" pitchFamily="66" charset="0"/>
              </a:rPr>
              <a:t> Sıvılar.</a:t>
            </a:r>
            <a:r>
              <a:rPr kumimoji="0" lang="tr-TR" b="0" dirty="0">
                <a:solidFill>
                  <a:srgbClr val="FF0000"/>
                </a:solidFill>
                <a:latin typeface="Comic Sans MS" pitchFamily="66" charset="0"/>
              </a:rPr>
              <a:t> </a:t>
            </a:r>
          </a:p>
          <a:p>
            <a:pPr marL="342900" indent="-342900" algn="just">
              <a:lnSpc>
                <a:spcPct val="150000"/>
              </a:lnSpc>
              <a:spcBef>
                <a:spcPct val="20000"/>
              </a:spcBef>
              <a:buClr>
                <a:srgbClr val="A50021"/>
              </a:buClr>
              <a:buSzPct val="75000"/>
              <a:buFont typeface="Wingdings" pitchFamily="2" charset="2"/>
              <a:buNone/>
            </a:pPr>
            <a:r>
              <a:rPr kumimoji="0" lang="tr-TR" b="0" dirty="0">
                <a:solidFill>
                  <a:srgbClr val="000000"/>
                </a:solidFill>
                <a:latin typeface="Comic Sans MS" pitchFamily="66" charset="0"/>
              </a:rPr>
              <a:t>    </a:t>
            </a:r>
            <a:r>
              <a:rPr kumimoji="0" lang="tr-TR" sz="2400" b="0" dirty="0">
                <a:solidFill>
                  <a:schemeClr val="accent1">
                    <a:lumMod val="75000"/>
                  </a:schemeClr>
                </a:solidFill>
                <a:latin typeface="Comic Sans MS" pitchFamily="66" charset="0"/>
              </a:rPr>
              <a:t>Kan ve Lenfa.</a:t>
            </a:r>
          </a:p>
          <a:p>
            <a:pPr marL="342900" indent="-342900">
              <a:lnSpc>
                <a:spcPct val="150000"/>
              </a:lnSpc>
              <a:spcBef>
                <a:spcPct val="20000"/>
              </a:spcBef>
              <a:buClr>
                <a:srgbClr val="A50021"/>
              </a:buClr>
              <a:buSzPct val="75000"/>
              <a:buFont typeface="Wingdings" pitchFamily="2" charset="2"/>
              <a:buNone/>
            </a:pPr>
            <a:endParaRPr kumimoji="0" lang="tr-TR" sz="1000" b="0" dirty="0">
              <a:solidFill>
                <a:srgbClr val="000000"/>
              </a:solidFill>
              <a:latin typeface="Comic Sans MS" pitchFamily="66" charset="0"/>
            </a:endParaRPr>
          </a:p>
          <a:p>
            <a:pPr marL="342900" indent="-342900">
              <a:lnSpc>
                <a:spcPct val="150000"/>
              </a:lnSpc>
              <a:spcBef>
                <a:spcPct val="20000"/>
              </a:spcBef>
              <a:buClr>
                <a:srgbClr val="A50021"/>
              </a:buClr>
              <a:buSzPct val="75000"/>
              <a:buFont typeface="Wingdings" pitchFamily="2" charset="2"/>
              <a:buNone/>
            </a:pPr>
            <a:r>
              <a:rPr kumimoji="0" lang="tr-TR" dirty="0">
                <a:solidFill>
                  <a:srgbClr val="FF0000"/>
                </a:solidFill>
                <a:latin typeface="Comic Sans MS" pitchFamily="66" charset="0"/>
              </a:rPr>
              <a:t>2. </a:t>
            </a:r>
            <a:r>
              <a:rPr kumimoji="0" lang="tr-TR" dirty="0" err="1">
                <a:solidFill>
                  <a:srgbClr val="FF0000"/>
                </a:solidFill>
                <a:latin typeface="Comic Sans MS" pitchFamily="66" charset="0"/>
              </a:rPr>
              <a:t>İnterstisyel</a:t>
            </a:r>
            <a:r>
              <a:rPr kumimoji="0" lang="tr-TR" dirty="0">
                <a:solidFill>
                  <a:srgbClr val="FF0000"/>
                </a:solidFill>
                <a:latin typeface="Comic Sans MS" pitchFamily="66" charset="0"/>
              </a:rPr>
              <a:t> Sıvılar.</a:t>
            </a:r>
            <a:endParaRPr kumimoji="0" lang="tr-TR" b="0" dirty="0">
              <a:solidFill>
                <a:srgbClr val="FF0000"/>
              </a:solidFill>
              <a:latin typeface="Comic Sans MS" pitchFamily="66" charset="0"/>
            </a:endParaRPr>
          </a:p>
          <a:p>
            <a:pPr marL="342900" indent="-342900">
              <a:lnSpc>
                <a:spcPct val="150000"/>
              </a:lnSpc>
              <a:spcBef>
                <a:spcPct val="20000"/>
              </a:spcBef>
              <a:buClr>
                <a:srgbClr val="A50021"/>
              </a:buClr>
              <a:buSzPct val="75000"/>
              <a:buFont typeface="Wingdings" pitchFamily="2" charset="2"/>
              <a:buNone/>
            </a:pPr>
            <a:r>
              <a:rPr kumimoji="0" lang="tr-TR" b="0" dirty="0">
                <a:solidFill>
                  <a:srgbClr val="000000"/>
                </a:solidFill>
                <a:latin typeface="Comic Sans MS" pitchFamily="66" charset="0"/>
              </a:rPr>
              <a:t>    </a:t>
            </a:r>
            <a:r>
              <a:rPr kumimoji="0" lang="tr-TR" sz="2400" b="0" dirty="0">
                <a:solidFill>
                  <a:schemeClr val="accent1">
                    <a:lumMod val="75000"/>
                  </a:schemeClr>
                </a:solidFill>
                <a:latin typeface="Comic Sans MS" pitchFamily="66" charset="0"/>
              </a:rPr>
              <a:t>Hücreler arası boşlukları dolduran doku suyu. </a:t>
            </a:r>
          </a:p>
          <a:p>
            <a:pPr marL="342900" indent="-342900">
              <a:lnSpc>
                <a:spcPct val="150000"/>
              </a:lnSpc>
              <a:spcBef>
                <a:spcPct val="20000"/>
              </a:spcBef>
              <a:buClr>
                <a:srgbClr val="A50021"/>
              </a:buClr>
              <a:buSzPct val="75000"/>
              <a:buFont typeface="Wingdings" pitchFamily="2" charset="2"/>
              <a:buNone/>
            </a:pPr>
            <a:endParaRPr kumimoji="0" lang="tr-TR" sz="1000" b="0" dirty="0">
              <a:solidFill>
                <a:srgbClr val="FF0000"/>
              </a:solidFill>
              <a:latin typeface="Comic Sans MS" pitchFamily="66" charset="0"/>
            </a:endParaRPr>
          </a:p>
          <a:p>
            <a:pPr marL="342900" indent="-342900">
              <a:lnSpc>
                <a:spcPct val="150000"/>
              </a:lnSpc>
              <a:spcBef>
                <a:spcPct val="20000"/>
              </a:spcBef>
              <a:buClr>
                <a:srgbClr val="A50021"/>
              </a:buClr>
              <a:buSzPct val="75000"/>
              <a:buFont typeface="Wingdings" pitchFamily="2" charset="2"/>
              <a:buNone/>
            </a:pPr>
            <a:r>
              <a:rPr kumimoji="0" lang="tr-TR" dirty="0">
                <a:solidFill>
                  <a:srgbClr val="FF0000"/>
                </a:solidFill>
                <a:latin typeface="Comic Sans MS" pitchFamily="66" charset="0"/>
              </a:rPr>
              <a:t>3. Özel veya </a:t>
            </a:r>
            <a:r>
              <a:rPr kumimoji="0" lang="tr-TR" dirty="0" err="1">
                <a:solidFill>
                  <a:srgbClr val="FF0000"/>
                </a:solidFill>
                <a:latin typeface="Comic Sans MS" pitchFamily="66" charset="0"/>
              </a:rPr>
              <a:t>Transsellüler</a:t>
            </a:r>
            <a:r>
              <a:rPr kumimoji="0" lang="tr-TR" dirty="0">
                <a:solidFill>
                  <a:srgbClr val="FF0000"/>
                </a:solidFill>
                <a:latin typeface="Comic Sans MS" pitchFamily="66" charset="0"/>
              </a:rPr>
              <a:t> Sıvılar.</a:t>
            </a:r>
          </a:p>
          <a:p>
            <a:pPr marL="342900" indent="-342900" algn="just">
              <a:lnSpc>
                <a:spcPct val="150000"/>
              </a:lnSpc>
              <a:spcBef>
                <a:spcPct val="20000"/>
              </a:spcBef>
              <a:buClr>
                <a:srgbClr val="A50021"/>
              </a:buClr>
              <a:buSzPct val="75000"/>
              <a:buFont typeface="Wingdings" pitchFamily="2" charset="2"/>
              <a:buNone/>
            </a:pPr>
            <a:r>
              <a:rPr kumimoji="0" lang="tr-TR" b="0" dirty="0">
                <a:solidFill>
                  <a:srgbClr val="000000"/>
                </a:solidFill>
                <a:latin typeface="Comic Sans MS" pitchFamily="66" charset="0"/>
              </a:rPr>
              <a:t>    </a:t>
            </a:r>
            <a:r>
              <a:rPr kumimoji="0" lang="tr-TR" sz="2400" b="0" dirty="0">
                <a:solidFill>
                  <a:schemeClr val="accent1">
                    <a:lumMod val="75000"/>
                  </a:schemeClr>
                </a:solidFill>
                <a:latin typeface="Comic Sans MS" pitchFamily="66" charset="0"/>
              </a:rPr>
              <a:t>Damar </a:t>
            </a:r>
            <a:r>
              <a:rPr kumimoji="0" lang="tr-TR" sz="2400" b="0" dirty="0" err="1">
                <a:solidFill>
                  <a:schemeClr val="accent1">
                    <a:lumMod val="75000"/>
                  </a:schemeClr>
                </a:solidFill>
                <a:latin typeface="Comic Sans MS" pitchFamily="66" charset="0"/>
              </a:rPr>
              <a:t>endotelinden</a:t>
            </a:r>
            <a:r>
              <a:rPr kumimoji="0" lang="tr-TR" sz="2400" b="0" dirty="0">
                <a:solidFill>
                  <a:schemeClr val="accent1">
                    <a:lumMod val="75000"/>
                  </a:schemeClr>
                </a:solidFill>
                <a:latin typeface="Comic Sans MS" pitchFamily="66" charset="0"/>
              </a:rPr>
              <a:t> başka </a:t>
            </a:r>
            <a:r>
              <a:rPr kumimoji="0" lang="tr-TR" sz="2400" b="0" dirty="0">
                <a:solidFill>
                  <a:srgbClr val="FF0066"/>
                </a:solidFill>
                <a:latin typeface="Comic Sans MS" pitchFamily="66" charset="0"/>
              </a:rPr>
              <a:t>“</a:t>
            </a:r>
            <a:r>
              <a:rPr kumimoji="0" lang="tr-TR" sz="2400" b="0" dirty="0" err="1">
                <a:solidFill>
                  <a:srgbClr val="FF0066"/>
                </a:solidFill>
                <a:latin typeface="Comic Sans MS" pitchFamily="66" charset="0"/>
              </a:rPr>
              <a:t>epitellerin</a:t>
            </a:r>
            <a:r>
              <a:rPr kumimoji="0" lang="tr-TR" sz="2400" b="0" dirty="0">
                <a:solidFill>
                  <a:srgbClr val="FF0066"/>
                </a:solidFill>
                <a:latin typeface="Comic Sans MS" pitchFamily="66" charset="0"/>
              </a:rPr>
              <a:t>”</a:t>
            </a:r>
            <a:r>
              <a:rPr kumimoji="0" lang="tr-TR" sz="2400" b="0" dirty="0">
                <a:solidFill>
                  <a:srgbClr val="000000"/>
                </a:solidFill>
                <a:latin typeface="Comic Sans MS" pitchFamily="66" charset="0"/>
              </a:rPr>
              <a:t>  </a:t>
            </a:r>
            <a:r>
              <a:rPr kumimoji="0" lang="tr-TR" sz="2400" b="0" dirty="0" smtClean="0">
                <a:solidFill>
                  <a:schemeClr val="accent1">
                    <a:lumMod val="75000"/>
                  </a:schemeClr>
                </a:solidFill>
                <a:latin typeface="Comic Sans MS" pitchFamily="66" charset="0"/>
              </a:rPr>
              <a:t>çevirdiği boşluklarda </a:t>
            </a:r>
            <a:r>
              <a:rPr kumimoji="0" lang="tr-TR" sz="2400" b="0" dirty="0">
                <a:solidFill>
                  <a:schemeClr val="accent1">
                    <a:lumMod val="75000"/>
                  </a:schemeClr>
                </a:solidFill>
                <a:latin typeface="Comic Sans MS" pitchFamily="66" charset="0"/>
              </a:rPr>
              <a:t>bulunan sıvılardır.</a:t>
            </a:r>
          </a:p>
        </p:txBody>
      </p:sp>
    </p:spTree>
    <p:extLst>
      <p:ext uri="{BB962C8B-B14F-4D97-AF65-F5344CB8AC3E}">
        <p14:creationId xmlns:p14="http://schemas.microsoft.com/office/powerpoint/2010/main" val="3641172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95536" y="764704"/>
            <a:ext cx="8229600" cy="917456"/>
          </a:xfrm>
        </p:spPr>
        <p:txBody>
          <a:bodyPr anchor="ctr" anchorCtr="1">
            <a:normAutofit/>
          </a:bodyPr>
          <a:lstStyle/>
          <a:p>
            <a:r>
              <a:rPr lang="tr-TR" sz="2400" dirty="0" smtClean="0">
                <a:solidFill>
                  <a:srgbClr val="FF0000"/>
                </a:solidFill>
                <a:effectLst>
                  <a:outerShdw blurRad="38100" dist="38100" dir="2700000" algn="tl">
                    <a:srgbClr val="C0C0C0"/>
                  </a:outerShdw>
                </a:effectLst>
                <a:latin typeface="Comic Sans MS" pitchFamily="66" charset="0"/>
              </a:rPr>
              <a:t>Özel </a:t>
            </a:r>
            <a:r>
              <a:rPr lang="tr-TR" sz="2400" dirty="0">
                <a:solidFill>
                  <a:srgbClr val="FF0000"/>
                </a:solidFill>
                <a:effectLst>
                  <a:outerShdw blurRad="38100" dist="38100" dir="2700000" algn="tl">
                    <a:srgbClr val="C0C0C0"/>
                  </a:outerShdw>
                </a:effectLst>
                <a:latin typeface="Comic Sans MS" pitchFamily="66" charset="0"/>
              </a:rPr>
              <a:t>veya </a:t>
            </a:r>
            <a:r>
              <a:rPr lang="tr-TR" sz="2400" dirty="0" err="1">
                <a:solidFill>
                  <a:srgbClr val="FF0000"/>
                </a:solidFill>
                <a:effectLst>
                  <a:outerShdw blurRad="38100" dist="38100" dir="2700000" algn="tl">
                    <a:srgbClr val="C0C0C0"/>
                  </a:outerShdw>
                </a:effectLst>
                <a:latin typeface="Comic Sans MS" pitchFamily="66" charset="0"/>
              </a:rPr>
              <a:t>Transsellüler</a:t>
            </a:r>
            <a:r>
              <a:rPr lang="tr-TR" sz="2400" dirty="0">
                <a:solidFill>
                  <a:srgbClr val="FF0000"/>
                </a:solidFill>
                <a:effectLst>
                  <a:outerShdw blurRad="38100" dist="38100" dir="2700000" algn="tl">
                    <a:srgbClr val="C0C0C0"/>
                  </a:outerShdw>
                </a:effectLst>
                <a:latin typeface="Comic Sans MS" pitchFamily="66" charset="0"/>
              </a:rPr>
              <a:t> Sıvılar </a:t>
            </a:r>
          </a:p>
        </p:txBody>
      </p:sp>
      <p:sp>
        <p:nvSpPr>
          <p:cNvPr id="5" name="Rectangle 3"/>
          <p:cNvSpPr txBox="1">
            <a:spLocks noChangeArrowheads="1"/>
          </p:cNvSpPr>
          <p:nvPr/>
        </p:nvSpPr>
        <p:spPr>
          <a:xfrm>
            <a:off x="323528" y="1892300"/>
            <a:ext cx="8639497" cy="4418013"/>
          </a:xfrm>
          <a:prstGeom prst="rect">
            <a:avLst/>
          </a:prstGeom>
        </p:spPr>
        <p:txBody>
          <a:bodyPr vert="horz">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50000"/>
              </a:lnSpc>
              <a:buClr>
                <a:schemeClr val="accent2">
                  <a:lumMod val="60000"/>
                  <a:lumOff val="40000"/>
                </a:schemeClr>
              </a:buClr>
              <a:buSzTx/>
            </a:pPr>
            <a:r>
              <a:rPr lang="tr-TR" dirty="0" smtClean="0">
                <a:solidFill>
                  <a:schemeClr val="accent1">
                    <a:lumMod val="75000"/>
                  </a:schemeClr>
                </a:solidFill>
                <a:latin typeface="Comic Sans MS" pitchFamily="66" charset="0"/>
              </a:rPr>
              <a:t>Sindirim Salgıları</a:t>
            </a:r>
          </a:p>
          <a:p>
            <a:pPr>
              <a:lnSpc>
                <a:spcPct val="150000"/>
              </a:lnSpc>
              <a:buClr>
                <a:schemeClr val="accent2">
                  <a:lumMod val="60000"/>
                  <a:lumOff val="40000"/>
                </a:schemeClr>
              </a:buClr>
              <a:buSzTx/>
            </a:pPr>
            <a:r>
              <a:rPr lang="tr-TR" dirty="0" err="1" smtClean="0">
                <a:solidFill>
                  <a:schemeClr val="accent1">
                    <a:lumMod val="75000"/>
                  </a:schemeClr>
                </a:solidFill>
                <a:latin typeface="Comic Sans MS" pitchFamily="66" charset="0"/>
              </a:rPr>
              <a:t>Serebro</a:t>
            </a:r>
            <a:r>
              <a:rPr lang="tr-TR" dirty="0" smtClean="0">
                <a:solidFill>
                  <a:schemeClr val="accent1">
                    <a:lumMod val="75000"/>
                  </a:schemeClr>
                </a:solidFill>
                <a:latin typeface="Comic Sans MS" pitchFamily="66" charset="0"/>
              </a:rPr>
              <a:t> </a:t>
            </a:r>
            <a:r>
              <a:rPr lang="tr-TR" dirty="0" err="1" smtClean="0">
                <a:solidFill>
                  <a:schemeClr val="accent1">
                    <a:lumMod val="75000"/>
                  </a:schemeClr>
                </a:solidFill>
                <a:latin typeface="Comic Sans MS" pitchFamily="66" charset="0"/>
              </a:rPr>
              <a:t>spinal</a:t>
            </a:r>
            <a:r>
              <a:rPr lang="tr-TR" dirty="0" smtClean="0">
                <a:solidFill>
                  <a:schemeClr val="accent1">
                    <a:lumMod val="75000"/>
                  </a:schemeClr>
                </a:solidFill>
                <a:latin typeface="Comic Sans MS" pitchFamily="66" charset="0"/>
              </a:rPr>
              <a:t> sıvı </a:t>
            </a:r>
          </a:p>
          <a:p>
            <a:pPr>
              <a:lnSpc>
                <a:spcPct val="150000"/>
              </a:lnSpc>
              <a:buClr>
                <a:schemeClr val="accent2">
                  <a:lumMod val="60000"/>
                  <a:lumOff val="40000"/>
                </a:schemeClr>
              </a:buClr>
              <a:buSzTx/>
            </a:pPr>
            <a:r>
              <a:rPr lang="tr-TR" dirty="0" smtClean="0">
                <a:solidFill>
                  <a:schemeClr val="accent1">
                    <a:lumMod val="75000"/>
                  </a:schemeClr>
                </a:solidFill>
                <a:latin typeface="Comic Sans MS" pitchFamily="66" charset="0"/>
              </a:rPr>
              <a:t>Böbrek kanallarında bulunan ilkel idrar</a:t>
            </a:r>
          </a:p>
          <a:p>
            <a:pPr>
              <a:lnSpc>
                <a:spcPct val="150000"/>
              </a:lnSpc>
              <a:buClr>
                <a:schemeClr val="accent2">
                  <a:lumMod val="60000"/>
                  <a:lumOff val="40000"/>
                </a:schemeClr>
              </a:buClr>
              <a:buSzTx/>
            </a:pPr>
            <a:r>
              <a:rPr lang="tr-TR" dirty="0" err="1" smtClean="0">
                <a:solidFill>
                  <a:schemeClr val="accent1">
                    <a:lumMod val="75000"/>
                  </a:schemeClr>
                </a:solidFill>
                <a:latin typeface="Comic Sans MS" pitchFamily="66" charset="0"/>
              </a:rPr>
              <a:t>Hümör</a:t>
            </a:r>
            <a:r>
              <a:rPr lang="tr-TR" dirty="0" smtClean="0">
                <a:solidFill>
                  <a:schemeClr val="accent1">
                    <a:lumMod val="75000"/>
                  </a:schemeClr>
                </a:solidFill>
                <a:latin typeface="Comic Sans MS" pitchFamily="66" charset="0"/>
              </a:rPr>
              <a:t> </a:t>
            </a:r>
            <a:r>
              <a:rPr lang="tr-TR" dirty="0" err="1" smtClean="0">
                <a:solidFill>
                  <a:schemeClr val="accent1">
                    <a:lumMod val="75000"/>
                  </a:schemeClr>
                </a:solidFill>
                <a:latin typeface="Comic Sans MS" pitchFamily="66" charset="0"/>
              </a:rPr>
              <a:t>aköz</a:t>
            </a:r>
            <a:r>
              <a:rPr lang="tr-TR" dirty="0" smtClean="0">
                <a:solidFill>
                  <a:schemeClr val="accent1">
                    <a:lumMod val="75000"/>
                  </a:schemeClr>
                </a:solidFill>
                <a:latin typeface="Comic Sans MS" pitchFamily="66" charset="0"/>
              </a:rPr>
              <a:t> (gözün ön kısmını dolduran şeffaf sıvı)</a:t>
            </a:r>
          </a:p>
          <a:p>
            <a:pPr>
              <a:lnSpc>
                <a:spcPct val="150000"/>
              </a:lnSpc>
              <a:buClr>
                <a:schemeClr val="accent2">
                  <a:lumMod val="60000"/>
                  <a:lumOff val="40000"/>
                </a:schemeClr>
              </a:buClr>
              <a:buSzTx/>
            </a:pPr>
            <a:r>
              <a:rPr lang="tr-TR" dirty="0" err="1" smtClean="0">
                <a:solidFill>
                  <a:schemeClr val="accent1">
                    <a:lumMod val="75000"/>
                  </a:schemeClr>
                </a:solidFill>
                <a:latin typeface="Comic Sans MS" pitchFamily="66" charset="0"/>
              </a:rPr>
              <a:t>Sinovyal</a:t>
            </a:r>
            <a:r>
              <a:rPr lang="tr-TR" dirty="0" smtClean="0">
                <a:solidFill>
                  <a:schemeClr val="accent1">
                    <a:lumMod val="75000"/>
                  </a:schemeClr>
                </a:solidFill>
                <a:latin typeface="Comic Sans MS" pitchFamily="66" charset="0"/>
              </a:rPr>
              <a:t> sıvılar</a:t>
            </a:r>
          </a:p>
          <a:p>
            <a:pPr>
              <a:lnSpc>
                <a:spcPct val="150000"/>
              </a:lnSpc>
              <a:buClr>
                <a:schemeClr val="accent2">
                  <a:lumMod val="60000"/>
                  <a:lumOff val="40000"/>
                </a:schemeClr>
              </a:buClr>
              <a:buSzTx/>
            </a:pPr>
            <a:r>
              <a:rPr lang="tr-TR" dirty="0" err="1" smtClean="0">
                <a:solidFill>
                  <a:schemeClr val="accent1">
                    <a:lumMod val="75000"/>
                  </a:schemeClr>
                </a:solidFill>
                <a:latin typeface="Comic Sans MS" pitchFamily="66" charset="0"/>
              </a:rPr>
              <a:t>İntraperitonial</a:t>
            </a:r>
            <a:r>
              <a:rPr lang="tr-TR" dirty="0" smtClean="0">
                <a:solidFill>
                  <a:schemeClr val="accent1">
                    <a:lumMod val="75000"/>
                  </a:schemeClr>
                </a:solidFill>
                <a:latin typeface="Comic Sans MS" pitchFamily="66" charset="0"/>
              </a:rPr>
              <a:t> sıvılar</a:t>
            </a:r>
          </a:p>
          <a:p>
            <a:pPr>
              <a:lnSpc>
                <a:spcPct val="150000"/>
              </a:lnSpc>
              <a:buClr>
                <a:schemeClr val="accent2">
                  <a:lumMod val="60000"/>
                  <a:lumOff val="40000"/>
                </a:schemeClr>
              </a:buClr>
              <a:buSzTx/>
            </a:pPr>
            <a:r>
              <a:rPr lang="tr-TR" dirty="0" err="1" smtClean="0">
                <a:solidFill>
                  <a:schemeClr val="accent1">
                    <a:lumMod val="75000"/>
                  </a:schemeClr>
                </a:solidFill>
                <a:latin typeface="Comic Sans MS" pitchFamily="66" charset="0"/>
              </a:rPr>
              <a:t>İntraplevral</a:t>
            </a:r>
            <a:r>
              <a:rPr lang="tr-TR" dirty="0" smtClean="0">
                <a:solidFill>
                  <a:schemeClr val="accent1">
                    <a:lumMod val="75000"/>
                  </a:schemeClr>
                </a:solidFill>
                <a:latin typeface="Comic Sans MS" pitchFamily="66" charset="0"/>
              </a:rPr>
              <a:t> sıvılar gibi </a:t>
            </a:r>
            <a:r>
              <a:rPr lang="tr-TR" dirty="0" err="1" smtClean="0">
                <a:solidFill>
                  <a:schemeClr val="accent1">
                    <a:lumMod val="75000"/>
                  </a:schemeClr>
                </a:solidFill>
                <a:latin typeface="Comic Sans MS" pitchFamily="66" charset="0"/>
              </a:rPr>
              <a:t>seröz</a:t>
            </a:r>
            <a:r>
              <a:rPr lang="tr-TR" dirty="0" smtClean="0">
                <a:solidFill>
                  <a:schemeClr val="accent1">
                    <a:lumMod val="75000"/>
                  </a:schemeClr>
                </a:solidFill>
                <a:latin typeface="Comic Sans MS" pitchFamily="66" charset="0"/>
              </a:rPr>
              <a:t> boşlukları dolduran sıvılardır</a:t>
            </a:r>
            <a:endParaRPr lang="tr-TR"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200964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5668" y="35113"/>
            <a:ext cx="6070508"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tr-TR" sz="2000" dirty="0">
                <a:solidFill>
                  <a:schemeClr val="accent1">
                    <a:lumMod val="75000"/>
                  </a:schemeClr>
                </a:solidFill>
                <a:latin typeface="Comic Sans MS" pitchFamily="66" charset="0"/>
                <a:cs typeface="Arial" charset="0"/>
              </a:rPr>
              <a:t>Hem hücre dışı sıvının </a:t>
            </a:r>
            <a:r>
              <a:rPr lang="tr-TR" sz="2000" dirty="0" smtClean="0">
                <a:solidFill>
                  <a:schemeClr val="accent1">
                    <a:lumMod val="75000"/>
                  </a:schemeClr>
                </a:solidFill>
                <a:latin typeface="Comic Sans MS" pitchFamily="66" charset="0"/>
                <a:cs typeface="Arial" charset="0"/>
              </a:rPr>
              <a:t>kompartımanları </a:t>
            </a:r>
            <a:r>
              <a:rPr lang="tr-TR" sz="2000" dirty="0">
                <a:solidFill>
                  <a:schemeClr val="accent1">
                    <a:lumMod val="75000"/>
                  </a:schemeClr>
                </a:solidFill>
                <a:latin typeface="Comic Sans MS" pitchFamily="66" charset="0"/>
                <a:cs typeface="Arial" charset="0"/>
              </a:rPr>
              <a:t>arasında hem de hücre içi sıvısı ile hücre dışı sıvısı arasında bir dengelenme söz konusudur. Organizma, suyun dengelenmesinde başlıca iki mekanizmadan yararlanır. </a:t>
            </a:r>
            <a:r>
              <a:rPr lang="tr-TR" sz="2000" dirty="0">
                <a:solidFill>
                  <a:srgbClr val="FF0000"/>
                </a:solidFill>
                <a:latin typeface="Comic Sans MS" pitchFamily="66" charset="0"/>
                <a:cs typeface="Arial" charset="0"/>
              </a:rPr>
              <a:t>Susama</a:t>
            </a:r>
            <a:r>
              <a:rPr lang="tr-TR" sz="2000" dirty="0">
                <a:solidFill>
                  <a:schemeClr val="accent1">
                    <a:lumMod val="75000"/>
                  </a:schemeClr>
                </a:solidFill>
                <a:latin typeface="Comic Sans MS" pitchFamily="66" charset="0"/>
                <a:cs typeface="Arial" charset="0"/>
              </a:rPr>
              <a:t> ve </a:t>
            </a:r>
            <a:r>
              <a:rPr lang="tr-TR" sz="2000" dirty="0">
                <a:solidFill>
                  <a:srgbClr val="FF0000"/>
                </a:solidFill>
                <a:latin typeface="Comic Sans MS" pitchFamily="66" charset="0"/>
                <a:cs typeface="Arial" charset="0"/>
              </a:rPr>
              <a:t>idrar çıkarma. </a:t>
            </a:r>
            <a:endParaRPr lang="tr-TR" sz="2000" dirty="0" smtClean="0">
              <a:solidFill>
                <a:srgbClr val="FF0000"/>
              </a:solidFill>
              <a:latin typeface="Comic Sans MS" pitchFamily="66" charset="0"/>
              <a:cs typeface="Arial" charset="0"/>
            </a:endParaRPr>
          </a:p>
          <a:p>
            <a:pPr algn="just" eaLnBrk="1" hangingPunct="1">
              <a:lnSpc>
                <a:spcPct val="150000"/>
              </a:lnSpc>
              <a:spcBef>
                <a:spcPct val="50000"/>
              </a:spcBef>
            </a:pPr>
            <a:r>
              <a:rPr lang="tr-TR" sz="2000" dirty="0" smtClean="0">
                <a:solidFill>
                  <a:schemeClr val="accent1">
                    <a:lumMod val="75000"/>
                  </a:schemeClr>
                </a:solidFill>
                <a:latin typeface="Comic Sans MS" pitchFamily="66" charset="0"/>
                <a:cs typeface="Arial" charset="0"/>
              </a:rPr>
              <a:t>Su </a:t>
            </a:r>
            <a:r>
              <a:rPr lang="tr-TR" sz="2000" dirty="0">
                <a:solidFill>
                  <a:schemeClr val="accent1">
                    <a:lumMod val="75000"/>
                  </a:schemeClr>
                </a:solidFill>
                <a:latin typeface="Comic Sans MS" pitchFamily="66" charset="0"/>
                <a:cs typeface="Arial" charset="0"/>
              </a:rPr>
              <a:t>organizmayı başlıca </a:t>
            </a:r>
            <a:r>
              <a:rPr lang="tr-TR" sz="2000" dirty="0">
                <a:solidFill>
                  <a:srgbClr val="FF0000"/>
                </a:solidFill>
                <a:latin typeface="Comic Sans MS" pitchFamily="66" charset="0"/>
                <a:cs typeface="Arial" charset="0"/>
              </a:rPr>
              <a:t>idrar</a:t>
            </a:r>
            <a:r>
              <a:rPr lang="tr-TR" sz="2000" dirty="0">
                <a:solidFill>
                  <a:schemeClr val="accent1">
                    <a:lumMod val="75000"/>
                  </a:schemeClr>
                </a:solidFill>
                <a:latin typeface="Comic Sans MS" pitchFamily="66" charset="0"/>
                <a:cs typeface="Arial" charset="0"/>
              </a:rPr>
              <a:t> ile terk eder. Ayrıca dışkı, tükürük, burun salgıları, gözyaşı ve </a:t>
            </a:r>
            <a:r>
              <a:rPr lang="tr-TR" sz="2000" dirty="0" err="1">
                <a:solidFill>
                  <a:schemeClr val="accent1">
                    <a:lumMod val="75000"/>
                  </a:schemeClr>
                </a:solidFill>
                <a:latin typeface="Comic Sans MS" pitchFamily="66" charset="0"/>
                <a:cs typeface="Arial" charset="0"/>
              </a:rPr>
              <a:t>genital</a:t>
            </a:r>
            <a:r>
              <a:rPr lang="tr-TR" sz="2000" dirty="0">
                <a:solidFill>
                  <a:schemeClr val="accent1">
                    <a:lumMod val="75000"/>
                  </a:schemeClr>
                </a:solidFill>
                <a:latin typeface="Comic Sans MS" pitchFamily="66" charset="0"/>
                <a:cs typeface="Arial" charset="0"/>
              </a:rPr>
              <a:t> </a:t>
            </a:r>
            <a:r>
              <a:rPr lang="tr-TR" sz="2000" dirty="0" smtClean="0">
                <a:solidFill>
                  <a:schemeClr val="accent1">
                    <a:lumMod val="75000"/>
                  </a:schemeClr>
                </a:solidFill>
                <a:latin typeface="Comic Sans MS" pitchFamily="66" charset="0"/>
                <a:cs typeface="Arial" charset="0"/>
              </a:rPr>
              <a:t>salgılar da </a:t>
            </a:r>
            <a:r>
              <a:rPr lang="tr-TR" sz="2000" dirty="0">
                <a:solidFill>
                  <a:schemeClr val="accent1">
                    <a:lumMod val="75000"/>
                  </a:schemeClr>
                </a:solidFill>
                <a:latin typeface="Comic Sans MS" pitchFamily="66" charset="0"/>
                <a:cs typeface="Arial" charset="0"/>
              </a:rPr>
              <a:t>sıvı halde çıkarılır. Sıvı halde başka bir atılım yolu da süttür. Özellikle </a:t>
            </a:r>
            <a:r>
              <a:rPr lang="tr-TR" sz="2000" dirty="0" smtClean="0">
                <a:solidFill>
                  <a:schemeClr val="accent1">
                    <a:lumMod val="75000"/>
                  </a:schemeClr>
                </a:solidFill>
                <a:latin typeface="Comic Sans MS" pitchFamily="66" charset="0"/>
                <a:cs typeface="Arial" charset="0"/>
              </a:rPr>
              <a:t> </a:t>
            </a:r>
            <a:r>
              <a:rPr lang="tr-TR" sz="2000" dirty="0">
                <a:solidFill>
                  <a:schemeClr val="accent1">
                    <a:lumMod val="75000"/>
                  </a:schemeClr>
                </a:solidFill>
                <a:latin typeface="Comic Sans MS" pitchFamily="66" charset="0"/>
                <a:cs typeface="Arial" charset="0"/>
              </a:rPr>
              <a:t>süt veren kadınlar bu yolla önemli ölçüde su kaybederler. Su, su buharı halinde de </a:t>
            </a:r>
            <a:r>
              <a:rPr lang="tr-TR" sz="2000" dirty="0" smtClean="0">
                <a:solidFill>
                  <a:schemeClr val="accent1">
                    <a:lumMod val="75000"/>
                  </a:schemeClr>
                </a:solidFill>
                <a:latin typeface="Comic Sans MS" pitchFamily="66" charset="0"/>
                <a:cs typeface="Arial" charset="0"/>
              </a:rPr>
              <a:t>atılır. </a:t>
            </a:r>
            <a:r>
              <a:rPr lang="tr-TR" sz="2000" dirty="0">
                <a:solidFill>
                  <a:schemeClr val="accent1">
                    <a:lumMod val="75000"/>
                  </a:schemeClr>
                </a:solidFill>
                <a:latin typeface="Comic Sans MS" pitchFamily="66" charset="0"/>
                <a:cs typeface="Arial" charset="0"/>
              </a:rPr>
              <a:t>Deriden fark edilmeyen terleme ile ve akciğerlerden </a:t>
            </a:r>
            <a:r>
              <a:rPr lang="tr-TR" sz="2000" dirty="0" err="1">
                <a:solidFill>
                  <a:schemeClr val="accent1">
                    <a:lumMod val="75000"/>
                  </a:schemeClr>
                </a:solidFill>
                <a:latin typeface="Comic Sans MS" pitchFamily="66" charset="0"/>
                <a:cs typeface="Arial" charset="0"/>
              </a:rPr>
              <a:t>ekspirasyon</a:t>
            </a:r>
            <a:r>
              <a:rPr lang="tr-TR" sz="2000" dirty="0">
                <a:solidFill>
                  <a:schemeClr val="accent1">
                    <a:lumMod val="75000"/>
                  </a:schemeClr>
                </a:solidFill>
                <a:latin typeface="Comic Sans MS" pitchFamily="66" charset="0"/>
                <a:cs typeface="Arial" charset="0"/>
              </a:rPr>
              <a:t> havası ile !!! </a:t>
            </a:r>
            <a:endParaRPr lang="tr-TR" sz="2000" dirty="0">
              <a:solidFill>
                <a:schemeClr val="accent1">
                  <a:lumMod val="75000"/>
                </a:schemeClr>
              </a:solidFill>
              <a:latin typeface="Comic Sans MS" pitchFamily="66" charset="0"/>
              <a:cs typeface="Times New Roman" pitchFamily="18" charset="0"/>
            </a:endParaRPr>
          </a:p>
          <a:p>
            <a:pPr eaLnBrk="1" hangingPunct="1">
              <a:lnSpc>
                <a:spcPct val="150000"/>
              </a:lnSpc>
              <a:spcBef>
                <a:spcPct val="50000"/>
              </a:spcBef>
            </a:pPr>
            <a:endParaRPr lang="tr-TR" sz="2000" dirty="0">
              <a:solidFill>
                <a:schemeClr val="accent1">
                  <a:lumMod val="75000"/>
                </a:schemeClr>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3501008"/>
            <a:ext cx="2880319" cy="261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44" y="35113"/>
            <a:ext cx="2667360" cy="377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78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3088"/>
            <a:ext cx="8871060" cy="666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38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27216"/>
            <a:ext cx="8703257" cy="654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7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6156" y="332656"/>
            <a:ext cx="4567852" cy="7155805"/>
          </a:xfrm>
          <a:prstGeom prst="rect">
            <a:avLst/>
          </a:prstGeom>
          <a:noFill/>
        </p:spPr>
        <p:txBody>
          <a:bodyPr wrap="square" rtlCol="0">
            <a:spAutoFit/>
          </a:bodyPr>
          <a:lstStyle/>
          <a:p>
            <a:pPr>
              <a:lnSpc>
                <a:spcPct val="150000"/>
              </a:lnSpc>
            </a:pPr>
            <a:r>
              <a:rPr lang="tr-TR" dirty="0" smtClean="0">
                <a:solidFill>
                  <a:schemeClr val="accent1">
                    <a:lumMod val="75000"/>
                  </a:schemeClr>
                </a:solidFill>
                <a:latin typeface="Comic Sans MS" pitchFamily="66" charset="0"/>
              </a:rPr>
              <a:t>-</a:t>
            </a:r>
            <a:r>
              <a:rPr lang="tr-TR" dirty="0" smtClean="0">
                <a:solidFill>
                  <a:srgbClr val="FF0000"/>
                </a:solidFill>
                <a:latin typeface="Comic Sans MS" pitchFamily="66" charset="0"/>
              </a:rPr>
              <a:t>Günlük sıvı alımı 2500 </a:t>
            </a:r>
            <a:r>
              <a:rPr lang="tr-TR" dirty="0" err="1" smtClean="0">
                <a:solidFill>
                  <a:srgbClr val="FF0000"/>
                </a:solidFill>
                <a:latin typeface="Comic Sans MS" pitchFamily="66" charset="0"/>
              </a:rPr>
              <a:t>mL</a:t>
            </a:r>
            <a:endParaRPr lang="tr-TR" dirty="0" smtClean="0">
              <a:solidFill>
                <a:srgbClr val="FF0000"/>
              </a:solidFill>
              <a:latin typeface="Comic Sans MS" pitchFamily="66" charset="0"/>
            </a:endParaRP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1.5 L içilen sıvılar</a:t>
            </a: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0.8 L alınan katı gıdaların bileşimindeki sıvılar</a:t>
            </a: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0.2 L </a:t>
            </a:r>
            <a:r>
              <a:rPr lang="tr-TR" dirty="0" err="1" smtClean="0">
                <a:solidFill>
                  <a:schemeClr val="accent1">
                    <a:lumMod val="75000"/>
                  </a:schemeClr>
                </a:solidFill>
                <a:latin typeface="Comic Sans MS" pitchFamily="66" charset="0"/>
              </a:rPr>
              <a:t>metabolik</a:t>
            </a:r>
            <a:r>
              <a:rPr lang="tr-TR" dirty="0" smtClean="0">
                <a:solidFill>
                  <a:schemeClr val="accent1">
                    <a:lumMod val="75000"/>
                  </a:schemeClr>
                </a:solidFill>
                <a:latin typeface="Comic Sans MS" pitchFamily="66" charset="0"/>
              </a:rPr>
              <a:t> </a:t>
            </a:r>
            <a:r>
              <a:rPr lang="tr-TR" dirty="0" err="1" smtClean="0">
                <a:solidFill>
                  <a:schemeClr val="accent1">
                    <a:lumMod val="75000"/>
                  </a:schemeClr>
                </a:solidFill>
                <a:latin typeface="Comic Sans MS" pitchFamily="66" charset="0"/>
              </a:rPr>
              <a:t>oksidasyonlar</a:t>
            </a:r>
            <a:r>
              <a:rPr lang="tr-TR" dirty="0" smtClean="0">
                <a:solidFill>
                  <a:schemeClr val="accent1">
                    <a:lumMod val="75000"/>
                  </a:schemeClr>
                </a:solidFill>
                <a:latin typeface="Comic Sans MS" pitchFamily="66" charset="0"/>
              </a:rPr>
              <a:t> ile oluşan sıvılar</a:t>
            </a:r>
          </a:p>
          <a:p>
            <a:pPr>
              <a:lnSpc>
                <a:spcPct val="150000"/>
              </a:lnSpc>
              <a:buClr>
                <a:schemeClr val="accent1">
                  <a:lumMod val="75000"/>
                </a:schemeClr>
              </a:buClr>
            </a:pPr>
            <a:endParaRPr lang="tr-TR" dirty="0" smtClean="0">
              <a:solidFill>
                <a:schemeClr val="accent1">
                  <a:lumMod val="75000"/>
                </a:schemeClr>
              </a:solidFill>
              <a:latin typeface="Comic Sans MS" pitchFamily="66" charset="0"/>
            </a:endParaRPr>
          </a:p>
          <a:p>
            <a:pPr>
              <a:lnSpc>
                <a:spcPct val="150000"/>
              </a:lnSpc>
              <a:buClr>
                <a:schemeClr val="accent1">
                  <a:lumMod val="75000"/>
                </a:schemeClr>
              </a:buClr>
            </a:pPr>
            <a:r>
              <a:rPr lang="tr-TR" dirty="0" smtClean="0">
                <a:solidFill>
                  <a:schemeClr val="accent1">
                    <a:lumMod val="75000"/>
                  </a:schemeClr>
                </a:solidFill>
                <a:latin typeface="Comic Sans MS" pitchFamily="66" charset="0"/>
              </a:rPr>
              <a:t>-</a:t>
            </a:r>
            <a:r>
              <a:rPr lang="tr-TR" dirty="0" smtClean="0">
                <a:solidFill>
                  <a:srgbClr val="FF0000"/>
                </a:solidFill>
                <a:latin typeface="Comic Sans MS" pitchFamily="66" charset="0"/>
              </a:rPr>
              <a:t>Günlük (hissedilebilen veya hissedilemeyen) sıvı kaybı 2500 </a:t>
            </a:r>
            <a:r>
              <a:rPr lang="tr-TR" dirty="0" err="1" smtClean="0">
                <a:solidFill>
                  <a:srgbClr val="FF0000"/>
                </a:solidFill>
                <a:latin typeface="Comic Sans MS" pitchFamily="66" charset="0"/>
              </a:rPr>
              <a:t>mL</a:t>
            </a:r>
            <a:endParaRPr lang="tr-TR" dirty="0" smtClean="0">
              <a:solidFill>
                <a:srgbClr val="FF0000"/>
              </a:solidFill>
              <a:latin typeface="Comic Sans MS" pitchFamily="66" charset="0"/>
            </a:endParaRP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Böbreklerden (1-2 L) 1.4 L idrar ile</a:t>
            </a: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Akciğerlerden buharlaşma 0.325 L</a:t>
            </a:r>
          </a:p>
          <a:p>
            <a:pPr marL="285750" indent="-285750">
              <a:lnSpc>
                <a:spcPct val="150000"/>
              </a:lnSpc>
              <a:buClr>
                <a:schemeClr val="accent1">
                  <a:lumMod val="75000"/>
                </a:schemeClr>
              </a:buClr>
              <a:buFont typeface="Arial" pitchFamily="34" charset="0"/>
              <a:buChar char="•"/>
            </a:pPr>
            <a:r>
              <a:rPr lang="tr-TR" dirty="0" smtClean="0">
                <a:solidFill>
                  <a:schemeClr val="accent1">
                    <a:lumMod val="75000"/>
                  </a:schemeClr>
                </a:solidFill>
                <a:latin typeface="Comic Sans MS" pitchFamily="66" charset="0"/>
              </a:rPr>
              <a:t>Deriden terleme (0.25 L) ve buharlaşma (0.325) ile</a:t>
            </a:r>
          </a:p>
          <a:p>
            <a:pPr marL="285750" indent="-285750">
              <a:lnSpc>
                <a:spcPct val="150000"/>
              </a:lnSpc>
              <a:buClr>
                <a:schemeClr val="accent1">
                  <a:lumMod val="75000"/>
                </a:schemeClr>
              </a:buClr>
              <a:buFont typeface="Arial" pitchFamily="34" charset="0"/>
              <a:buChar char="•"/>
            </a:pPr>
            <a:r>
              <a:rPr lang="tr-TR" dirty="0" err="1" smtClean="0">
                <a:solidFill>
                  <a:schemeClr val="accent1">
                    <a:lumMod val="75000"/>
                  </a:schemeClr>
                </a:solidFill>
                <a:latin typeface="Comic Sans MS" pitchFamily="66" charset="0"/>
              </a:rPr>
              <a:t>Gastrointestinal</a:t>
            </a:r>
            <a:r>
              <a:rPr lang="tr-TR" dirty="0" smtClean="0">
                <a:solidFill>
                  <a:schemeClr val="accent1">
                    <a:lumMod val="75000"/>
                  </a:schemeClr>
                </a:solidFill>
                <a:latin typeface="Comic Sans MS" pitchFamily="66" charset="0"/>
              </a:rPr>
              <a:t> sistemden 0.1 L </a:t>
            </a:r>
            <a:r>
              <a:rPr lang="tr-TR" dirty="0" err="1" smtClean="0">
                <a:solidFill>
                  <a:schemeClr val="accent1">
                    <a:lumMod val="75000"/>
                  </a:schemeClr>
                </a:solidFill>
                <a:latin typeface="Comic Sans MS" pitchFamily="66" charset="0"/>
              </a:rPr>
              <a:t>feçes</a:t>
            </a:r>
            <a:r>
              <a:rPr lang="tr-TR" dirty="0" smtClean="0">
                <a:solidFill>
                  <a:schemeClr val="accent1">
                    <a:lumMod val="75000"/>
                  </a:schemeClr>
                </a:solidFill>
                <a:latin typeface="Comic Sans MS" pitchFamily="66" charset="0"/>
              </a:rPr>
              <a:t> ile </a:t>
            </a:r>
          </a:p>
          <a:p>
            <a:pPr marL="285750" indent="-285750">
              <a:lnSpc>
                <a:spcPct val="150000"/>
              </a:lnSpc>
              <a:buClr>
                <a:schemeClr val="accent1">
                  <a:lumMod val="75000"/>
                </a:schemeClr>
              </a:buClr>
              <a:buFont typeface="Arial" pitchFamily="34" charset="0"/>
              <a:buChar char="•"/>
            </a:pPr>
            <a:endParaRPr lang="tr-TR" dirty="0" smtClean="0">
              <a:solidFill>
                <a:schemeClr val="accent1">
                  <a:lumMod val="75000"/>
                </a:schemeClr>
              </a:solidFill>
              <a:latin typeface="Comic Sans MS" pitchFamily="66" charset="0"/>
            </a:endParaRPr>
          </a:p>
          <a:p>
            <a:pPr>
              <a:lnSpc>
                <a:spcPct val="150000"/>
              </a:lnSpc>
            </a:pP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63228"/>
            <a:ext cx="4586287" cy="37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987824" y="71046"/>
            <a:ext cx="4176464" cy="523220"/>
          </a:xfrm>
          <a:prstGeom prst="rect">
            <a:avLst/>
          </a:prstGeom>
          <a:noFill/>
        </p:spPr>
        <p:txBody>
          <a:bodyPr wrap="square" rtlCol="0">
            <a:spAutoFit/>
          </a:bodyPr>
          <a:lstStyle/>
          <a:p>
            <a:r>
              <a:rPr lang="tr-TR" sz="2800" dirty="0" smtClean="0">
                <a:solidFill>
                  <a:srgbClr val="FF0000"/>
                </a:solidFill>
                <a:latin typeface="Comic Sans MS" pitchFamily="66" charset="0"/>
              </a:rPr>
              <a:t>SU DENGESİ</a:t>
            </a:r>
            <a:endParaRPr lang="tr-TR" sz="2800" dirty="0">
              <a:solidFill>
                <a:srgbClr val="FF0000"/>
              </a:solidFill>
              <a:latin typeface="Comic Sans MS" pitchFamily="66" charset="0"/>
            </a:endParaRPr>
          </a:p>
        </p:txBody>
      </p:sp>
    </p:spTree>
    <p:extLst>
      <p:ext uri="{BB962C8B-B14F-4D97-AF65-F5344CB8AC3E}">
        <p14:creationId xmlns:p14="http://schemas.microsoft.com/office/powerpoint/2010/main" val="92515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323528" y="692696"/>
            <a:ext cx="8352928" cy="5760492"/>
          </a:xfrm>
        </p:spPr>
        <p:txBody>
          <a:bodyPr>
            <a:normAutofit/>
          </a:bodyPr>
          <a:lstStyle/>
          <a:p>
            <a:pPr algn="just">
              <a:lnSpc>
                <a:spcPct val="150000"/>
              </a:lnSpc>
              <a:spcBef>
                <a:spcPct val="30000"/>
              </a:spcBef>
              <a:spcAft>
                <a:spcPct val="30000"/>
              </a:spcAft>
              <a:buFont typeface="Wingdings" pitchFamily="2" charset="2"/>
              <a:buChar char="Ø"/>
            </a:pPr>
            <a:r>
              <a:rPr lang="tr-TR" sz="2000" dirty="0">
                <a:solidFill>
                  <a:schemeClr val="accent1">
                    <a:lumMod val="75000"/>
                  </a:schemeClr>
                </a:solidFill>
                <a:latin typeface="Comic Sans MS" pitchFamily="66" charset="0"/>
              </a:rPr>
              <a:t>Bir organizmanın çeşitli dokularındaki su miktarı ile </a:t>
            </a:r>
            <a:r>
              <a:rPr lang="tr-TR" sz="2000" dirty="0" err="1">
                <a:solidFill>
                  <a:schemeClr val="accent1">
                    <a:lumMod val="75000"/>
                  </a:schemeClr>
                </a:solidFill>
                <a:latin typeface="Comic Sans MS" pitchFamily="66" charset="0"/>
              </a:rPr>
              <a:t>metabolik</a:t>
            </a:r>
            <a:r>
              <a:rPr lang="tr-TR" sz="2000" dirty="0">
                <a:solidFill>
                  <a:schemeClr val="accent1">
                    <a:lumMod val="75000"/>
                  </a:schemeClr>
                </a:solidFill>
                <a:latin typeface="Comic Sans MS" pitchFamily="66" charset="0"/>
              </a:rPr>
              <a:t> aktivitesi arasında bir ilgi vardır. </a:t>
            </a:r>
          </a:p>
          <a:p>
            <a:pPr algn="just">
              <a:lnSpc>
                <a:spcPct val="150000"/>
              </a:lnSpc>
              <a:spcBef>
                <a:spcPct val="55000"/>
              </a:spcBef>
              <a:spcAft>
                <a:spcPct val="30000"/>
              </a:spcAft>
              <a:buFont typeface="Wingdings" pitchFamily="2" charset="2"/>
              <a:buChar char="Ø"/>
            </a:pPr>
            <a:r>
              <a:rPr lang="tr-TR" sz="2000" dirty="0" smtClean="0">
                <a:solidFill>
                  <a:schemeClr val="accent1">
                    <a:lumMod val="75000"/>
                  </a:schemeClr>
                </a:solidFill>
                <a:latin typeface="Comic Sans MS" pitchFamily="66" charset="0"/>
              </a:rPr>
              <a:t>Organizmadaki </a:t>
            </a:r>
            <a:r>
              <a:rPr lang="tr-TR" sz="2000" dirty="0">
                <a:solidFill>
                  <a:schemeClr val="accent1">
                    <a:lumMod val="75000"/>
                  </a:schemeClr>
                </a:solidFill>
                <a:latin typeface="Comic Sans MS" pitchFamily="66" charset="0"/>
              </a:rPr>
              <a:t>su miktarı organizmanın yaşına da </a:t>
            </a:r>
            <a:r>
              <a:rPr lang="tr-TR" sz="2000" dirty="0" smtClean="0">
                <a:solidFill>
                  <a:schemeClr val="accent1">
                    <a:lumMod val="75000"/>
                  </a:schemeClr>
                </a:solidFill>
                <a:latin typeface="Comic Sans MS" pitchFamily="66" charset="0"/>
              </a:rPr>
              <a:t>bağlıdır. Genel </a:t>
            </a:r>
            <a:r>
              <a:rPr lang="tr-TR" sz="2000" dirty="0">
                <a:solidFill>
                  <a:schemeClr val="accent1">
                    <a:lumMod val="75000"/>
                  </a:schemeClr>
                </a:solidFill>
                <a:latin typeface="Comic Sans MS" pitchFamily="66" charset="0"/>
              </a:rPr>
              <a:t>olarak embriyoda en yüksek oranda olan su miktarı (% 90-95) erginde ve yaşlılıkta gittikçe azalır. Meselâ yeni doğmuş bir farenin beyninde % 90 olan su miktarı ergin fertte % 78'e düşer</a:t>
            </a:r>
            <a:r>
              <a:rPr lang="tr-TR" sz="2000" dirty="0" smtClean="0">
                <a:solidFill>
                  <a:schemeClr val="accent1">
                    <a:lumMod val="75000"/>
                  </a:schemeClr>
                </a:solidFill>
                <a:latin typeface="Comic Sans MS" pitchFamily="66" charset="0"/>
              </a:rPr>
              <a:t>.</a:t>
            </a: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2044346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316" name="Group 532"/>
          <p:cNvGraphicFramePr>
            <a:graphicFrameLocks noGrp="1"/>
          </p:cNvGraphicFramePr>
          <p:nvPr>
            <p:extLst>
              <p:ext uri="{D42A27DB-BD31-4B8C-83A1-F6EECF244321}">
                <p14:modId xmlns:p14="http://schemas.microsoft.com/office/powerpoint/2010/main" val="1094681282"/>
              </p:ext>
            </p:extLst>
          </p:nvPr>
        </p:nvGraphicFramePr>
        <p:xfrm>
          <a:off x="793750" y="1966913"/>
          <a:ext cx="7969250" cy="4710692"/>
        </p:xfrm>
        <a:graphic>
          <a:graphicData uri="http://schemas.openxmlformats.org/drawingml/2006/table">
            <a:tbl>
              <a:tblPr/>
              <a:tblGrid>
                <a:gridCol w="1652588"/>
                <a:gridCol w="4868862"/>
                <a:gridCol w="1447800"/>
              </a:tblGrid>
              <a:tr h="368300">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15 Gün</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Embriyo</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91.5</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30 Gün</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Embriyo</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79.4</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n-US"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endParaRP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Yenidoğan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77.0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 9 Gün   </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Bebek</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76.0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14 Gün</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Bebek</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73.0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3 Ay</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dirty="0" smtClean="0">
                          <a:ln>
                            <a:noFill/>
                          </a:ln>
                          <a:solidFill>
                            <a:srgbClr val="FF3300"/>
                          </a:solidFill>
                          <a:effectLst>
                            <a:outerShdw blurRad="38100" dist="38100" dir="2700000" algn="tl">
                              <a:srgbClr val="C0C0C0"/>
                            </a:outerShdw>
                          </a:effectLst>
                          <a:latin typeface="Comic Sans MS" pitchFamily="66" charset="0"/>
                        </a:rPr>
                        <a:t>Bebek</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66.0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10-18 yaş</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Genç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59.0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18-40 yaş</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Erişkin</a:t>
                      </a:r>
                      <a:r>
                        <a:rPr kumimoji="0" lang="tr-TR" sz="2000" b="0"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 </a:t>
                      </a:r>
                      <a:r>
                        <a:rPr kumimoji="0" lang="tr-TR" sz="1600" b="0"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(Kas gelişimi  arttığı için, yağ oranı azalır)</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61.0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40-60 yaş   </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Erişkin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FF"/>
                          </a:solidFill>
                          <a:effectLst>
                            <a:outerShdw blurRad="38100" dist="38100" dir="2700000" algn="tl">
                              <a:srgbClr val="C0C0C0"/>
                            </a:outerShdw>
                          </a:effectLst>
                          <a:latin typeface="Comic Sans MS" pitchFamily="66" charset="0"/>
                        </a:rPr>
                        <a:t>55.0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000000"/>
                          </a:solidFill>
                          <a:effectLst>
                            <a:outerShdw blurRad="38100" dist="38100" dir="2700000" algn="tl">
                              <a:srgbClr val="C0C0C0"/>
                            </a:outerShdw>
                          </a:effectLst>
                          <a:latin typeface="Comic Sans MS" pitchFamily="66" charset="0"/>
                        </a:rPr>
                        <a:t>60- yaş</a:t>
                      </a: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smtClean="0">
                          <a:ln>
                            <a:noFill/>
                          </a:ln>
                          <a:solidFill>
                            <a:srgbClr val="FF3300"/>
                          </a:solidFill>
                          <a:effectLst>
                            <a:outerShdw blurRad="38100" dist="38100" dir="2700000" algn="tl">
                              <a:srgbClr val="C0C0C0"/>
                            </a:outerShdw>
                          </a:effectLst>
                          <a:latin typeface="Comic Sans MS" pitchFamily="66" charset="0"/>
                        </a:rPr>
                        <a:t>Yaşlı</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tr-TR" sz="2000" b="1" i="1" u="none" strike="noStrike" cap="none" normalizeH="0" baseline="0" dirty="0" smtClean="0">
                          <a:ln>
                            <a:noFill/>
                          </a:ln>
                          <a:solidFill>
                            <a:srgbClr val="0000FF"/>
                          </a:solidFill>
                          <a:effectLst>
                            <a:outerShdw blurRad="38100" dist="38100" dir="2700000" algn="tl">
                              <a:srgbClr val="C0C0C0"/>
                            </a:outerShdw>
                          </a:effectLst>
                          <a:latin typeface="Comic Sans MS" pitchFamily="66" charset="0"/>
                        </a:rPr>
                        <a:t>52.0</a:t>
                      </a:r>
                    </a:p>
                  </a:txBody>
                  <a:tcPr marL="90000" marR="90000" marT="46800" marB="46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4916" name="Rectangle 132"/>
          <p:cNvSpPr>
            <a:spLocks noChangeArrowheads="1"/>
          </p:cNvSpPr>
          <p:nvPr/>
        </p:nvSpPr>
        <p:spPr bwMode="auto">
          <a:xfrm>
            <a:off x="1073150" y="835314"/>
            <a:ext cx="7367588" cy="9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nSpc>
                <a:spcPct val="150000"/>
              </a:lnSpc>
            </a:pPr>
            <a:r>
              <a:rPr kumimoji="0" lang="tr-TR" sz="2000" dirty="0">
                <a:solidFill>
                  <a:srgbClr val="FF3300"/>
                </a:solidFill>
                <a:latin typeface="Comic Sans MS" pitchFamily="66" charset="0"/>
              </a:rPr>
              <a:t>       Vücut Ağırlığına Göre          </a:t>
            </a:r>
            <a:br>
              <a:rPr kumimoji="0" lang="tr-TR" sz="2000" dirty="0">
                <a:solidFill>
                  <a:srgbClr val="FF3300"/>
                </a:solidFill>
                <a:latin typeface="Comic Sans MS" pitchFamily="66" charset="0"/>
              </a:rPr>
            </a:br>
            <a:r>
              <a:rPr kumimoji="0" lang="tr-TR" sz="2000" dirty="0">
                <a:solidFill>
                  <a:srgbClr val="FF3300"/>
                </a:solidFill>
                <a:latin typeface="Comic Sans MS" pitchFamily="66" charset="0"/>
              </a:rPr>
              <a:t>Su Oranının Yaş İle </a:t>
            </a:r>
            <a:r>
              <a:rPr kumimoji="0" lang="tr-TR" sz="2000" dirty="0" smtClean="0">
                <a:solidFill>
                  <a:srgbClr val="FF3300"/>
                </a:solidFill>
                <a:latin typeface="Comic Sans MS" pitchFamily="66" charset="0"/>
              </a:rPr>
              <a:t>Değişmesi </a:t>
            </a:r>
            <a:r>
              <a:rPr kumimoji="0" lang="tr-TR" sz="2000" b="0" dirty="0">
                <a:solidFill>
                  <a:srgbClr val="FF3300"/>
                </a:solidFill>
                <a:latin typeface="Comic Sans MS" pitchFamily="66" charset="0"/>
              </a:rPr>
              <a:t>%</a:t>
            </a:r>
          </a:p>
        </p:txBody>
      </p:sp>
    </p:spTree>
    <p:extLst>
      <p:ext uri="{BB962C8B-B14F-4D97-AF65-F5344CB8AC3E}">
        <p14:creationId xmlns:p14="http://schemas.microsoft.com/office/powerpoint/2010/main" val="7370645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33" name="Rectangle 141"/>
          <p:cNvSpPr>
            <a:spLocks noChangeArrowheads="1"/>
          </p:cNvSpPr>
          <p:nvPr/>
        </p:nvSpPr>
        <p:spPr bwMode="auto">
          <a:xfrm>
            <a:off x="1032382" y="167670"/>
            <a:ext cx="7434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tr-TR" sz="2800" dirty="0">
                <a:solidFill>
                  <a:srgbClr val="FF3300"/>
                </a:solidFill>
                <a:effectLst>
                  <a:outerShdw blurRad="38100" dist="38100" dir="2700000" algn="tl">
                    <a:srgbClr val="C0C0C0"/>
                  </a:outerShdw>
                </a:effectLst>
                <a:latin typeface="Comic Sans MS" pitchFamily="66" charset="0"/>
              </a:rPr>
              <a:t> Çeşitli Dokularda Su Oranı </a:t>
            </a:r>
            <a:r>
              <a:rPr kumimoji="0" lang="tr-TR" sz="2800" b="0" dirty="0" smtClean="0">
                <a:solidFill>
                  <a:srgbClr val="FF3300"/>
                </a:solidFill>
                <a:effectLst>
                  <a:outerShdw blurRad="38100" dist="38100" dir="2700000" algn="tl">
                    <a:srgbClr val="C0C0C0"/>
                  </a:outerShdw>
                </a:effectLst>
                <a:latin typeface="Comic Sans MS" pitchFamily="66" charset="0"/>
              </a:rPr>
              <a:t>%</a:t>
            </a:r>
            <a:endParaRPr kumimoji="0" lang="tr-TR" sz="2800" b="0" dirty="0">
              <a:solidFill>
                <a:srgbClr val="FF3300"/>
              </a:solidFill>
              <a:effectLst>
                <a:outerShdw blurRad="38100" dist="38100" dir="2700000" algn="tl">
                  <a:srgbClr val="C0C0C0"/>
                </a:outerShdw>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59336"/>
            <a:ext cx="4248472" cy="577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234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036496" cy="4533136"/>
          </a:xfrm>
        </p:spPr>
        <p:txBody>
          <a:bodyPr>
            <a:noAutofit/>
          </a:bodyPr>
          <a:lstStyle/>
          <a:p>
            <a:pPr algn="just">
              <a:lnSpc>
                <a:spcPct val="150000"/>
              </a:lnSpc>
            </a:pPr>
            <a:r>
              <a:rPr lang="tr-TR" sz="2000" dirty="0">
                <a:solidFill>
                  <a:schemeClr val="accent1">
                    <a:lumMod val="75000"/>
                  </a:schemeClr>
                </a:solidFill>
                <a:latin typeface="Comic Sans MS" pitchFamily="66" charset="0"/>
              </a:rPr>
              <a:t>Hücrenin </a:t>
            </a:r>
            <a:r>
              <a:rPr lang="tr-TR" sz="2000" dirty="0" smtClean="0">
                <a:solidFill>
                  <a:schemeClr val="accent1">
                    <a:lumMod val="75000"/>
                  </a:schemeClr>
                </a:solidFill>
                <a:latin typeface="Comic Sans MS" pitchFamily="66" charset="0"/>
              </a:rPr>
              <a:t>yapısı </a:t>
            </a:r>
            <a:r>
              <a:rPr lang="tr-TR" sz="2000" dirty="0">
                <a:solidFill>
                  <a:srgbClr val="FF0000"/>
                </a:solidFill>
                <a:latin typeface="Comic Sans MS" pitchFamily="66" charset="0"/>
              </a:rPr>
              <a:t>organik</a:t>
            </a:r>
            <a:r>
              <a:rPr lang="tr-TR" sz="2000" dirty="0">
                <a:solidFill>
                  <a:schemeClr val="accent1">
                    <a:lumMod val="75000"/>
                  </a:schemeClr>
                </a:solidFill>
                <a:latin typeface="Comic Sans MS" pitchFamily="66" charset="0"/>
              </a:rPr>
              <a:t> ve </a:t>
            </a:r>
            <a:r>
              <a:rPr lang="tr-TR" sz="2000" dirty="0">
                <a:solidFill>
                  <a:srgbClr val="FF0000"/>
                </a:solidFill>
                <a:latin typeface="Comic Sans MS" pitchFamily="66" charset="0"/>
              </a:rPr>
              <a:t>inorganik</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bileşiklerden şekillenmiştir</a:t>
            </a:r>
            <a:r>
              <a:rPr lang="tr-TR" sz="2000" dirty="0">
                <a:solidFill>
                  <a:schemeClr val="accent1">
                    <a:lumMod val="75000"/>
                  </a:schemeClr>
                </a:solidFill>
                <a:latin typeface="Comic Sans MS" pitchFamily="66" charset="0"/>
              </a:rPr>
              <a:t>. </a:t>
            </a:r>
            <a:endParaRPr lang="tr-TR" sz="2000" dirty="0" smtClean="0">
              <a:solidFill>
                <a:schemeClr val="accent1">
                  <a:lumMod val="75000"/>
                </a:schemeClr>
              </a:solidFill>
              <a:latin typeface="Comic Sans MS" pitchFamily="66" charset="0"/>
            </a:endParaRP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endParaRPr lang="tr-TR" sz="2000" dirty="0">
              <a:solidFill>
                <a:schemeClr val="accent1">
                  <a:lumMod val="75000"/>
                </a:schemeClr>
              </a:solidFill>
              <a:latin typeface="Comic Sans MS" pitchFamily="66" charset="0"/>
            </a:endParaRP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endParaRPr lang="tr-TR" sz="2000" dirty="0">
              <a:solidFill>
                <a:schemeClr val="accent1">
                  <a:lumMod val="75000"/>
                </a:schemeClr>
              </a:solidFill>
              <a:latin typeface="Comic Sans MS" pitchFamily="66" charset="0"/>
            </a:endParaRP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endParaRPr lang="tr-TR" sz="2000" dirty="0">
              <a:solidFill>
                <a:schemeClr val="accent1">
                  <a:lumMod val="75000"/>
                </a:schemeClr>
              </a:solidFill>
              <a:latin typeface="Comic Sans MS" pitchFamily="66" charset="0"/>
            </a:endParaRP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r>
              <a:rPr lang="tr-TR" sz="1800" dirty="0" smtClean="0">
                <a:solidFill>
                  <a:schemeClr val="accent1">
                    <a:lumMod val="75000"/>
                  </a:schemeClr>
                </a:solidFill>
                <a:latin typeface="Comic Sans MS" pitchFamily="66" charset="0"/>
              </a:rPr>
              <a:t>Hücre </a:t>
            </a:r>
            <a:r>
              <a:rPr lang="tr-TR" sz="1800" dirty="0">
                <a:solidFill>
                  <a:schemeClr val="accent1">
                    <a:lumMod val="75000"/>
                  </a:schemeClr>
                </a:solidFill>
                <a:latin typeface="Comic Sans MS" pitchFamily="66" charset="0"/>
              </a:rPr>
              <a:t>içindeki </a:t>
            </a:r>
            <a:r>
              <a:rPr lang="tr-TR" sz="1800" dirty="0" err="1">
                <a:solidFill>
                  <a:schemeClr val="accent1">
                    <a:lumMod val="75000"/>
                  </a:schemeClr>
                </a:solidFill>
                <a:latin typeface="Comic Sans MS" pitchFamily="66" charset="0"/>
              </a:rPr>
              <a:t>monomer</a:t>
            </a:r>
            <a:r>
              <a:rPr lang="tr-TR" sz="1800" dirty="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ve polimerler başlıca </a:t>
            </a:r>
            <a:r>
              <a:rPr lang="tr-TR" sz="1800" dirty="0">
                <a:solidFill>
                  <a:schemeClr val="accent1">
                    <a:lumMod val="75000"/>
                  </a:schemeClr>
                </a:solidFill>
                <a:latin typeface="Comic Sans MS" pitchFamily="66" charset="0"/>
              </a:rPr>
              <a:t>karbon (C), hidrojen (H), azot (N), oksijen (O), kükürt (S) </a:t>
            </a:r>
            <a:r>
              <a:rPr lang="tr-TR" sz="1800" dirty="0" smtClean="0">
                <a:solidFill>
                  <a:schemeClr val="accent1">
                    <a:lumMod val="75000"/>
                  </a:schemeClr>
                </a:solidFill>
                <a:latin typeface="Comic Sans MS" pitchFamily="66" charset="0"/>
              </a:rPr>
              <a:t>ve fosfor </a:t>
            </a:r>
            <a:r>
              <a:rPr lang="tr-TR" sz="1800" dirty="0">
                <a:solidFill>
                  <a:schemeClr val="accent1">
                    <a:lumMod val="75000"/>
                  </a:schemeClr>
                </a:solidFill>
                <a:latin typeface="Comic Sans MS" pitchFamily="66" charset="0"/>
              </a:rPr>
              <a:t>(P) elementlerinden meydana </a:t>
            </a:r>
            <a:r>
              <a:rPr lang="tr-TR" sz="1800" dirty="0" smtClean="0">
                <a:solidFill>
                  <a:schemeClr val="accent1">
                    <a:lumMod val="75000"/>
                  </a:schemeClr>
                </a:solidFill>
                <a:latin typeface="Comic Sans MS" pitchFamily="66" charset="0"/>
              </a:rPr>
              <a:t>gelmiştir</a:t>
            </a:r>
            <a:r>
              <a:rPr lang="tr-TR" sz="1800" dirty="0">
                <a:solidFill>
                  <a:schemeClr val="accent1">
                    <a:lumMod val="75000"/>
                  </a:schemeClr>
                </a:solidFill>
                <a:latin typeface="Comic Sans MS" pitchFamily="66" charset="0"/>
              </a:rPr>
              <a:t>. Hayvan ve bitki hücrelerinin </a:t>
            </a:r>
            <a:r>
              <a:rPr lang="tr-TR" sz="1800" dirty="0" smtClean="0">
                <a:solidFill>
                  <a:schemeClr val="accent1">
                    <a:lumMod val="75000"/>
                  </a:schemeClr>
                </a:solidFill>
                <a:latin typeface="Comic Sans MS" pitchFamily="66" charset="0"/>
              </a:rPr>
              <a:t>yapısında </a:t>
            </a:r>
            <a:r>
              <a:rPr lang="tr-TR" sz="1800" dirty="0">
                <a:solidFill>
                  <a:schemeClr val="accent1">
                    <a:lumMod val="75000"/>
                  </a:schemeClr>
                </a:solidFill>
                <a:latin typeface="Comic Sans MS" pitchFamily="66" charset="0"/>
              </a:rPr>
              <a:t>genel olarak; %75-80 su, %10-20 protein, % 2-3 lipit, %1-2 karbonhidrat </a:t>
            </a:r>
            <a:r>
              <a:rPr lang="tr-TR" sz="1800" dirty="0" smtClean="0">
                <a:solidFill>
                  <a:schemeClr val="accent1">
                    <a:lumMod val="75000"/>
                  </a:schemeClr>
                </a:solidFill>
                <a:latin typeface="Comic Sans MS" pitchFamily="66" charset="0"/>
              </a:rPr>
              <a:t>ve %</a:t>
            </a:r>
            <a:r>
              <a:rPr lang="tr-TR" sz="1800" dirty="0">
                <a:solidFill>
                  <a:schemeClr val="accent1">
                    <a:lumMod val="75000"/>
                  </a:schemeClr>
                </a:solidFill>
                <a:latin typeface="Comic Sans MS" pitchFamily="66" charset="0"/>
              </a:rPr>
              <a:t>1 inorganik madde bulunur.</a:t>
            </a:r>
          </a:p>
        </p:txBody>
      </p:sp>
      <p:graphicFrame>
        <p:nvGraphicFramePr>
          <p:cNvPr id="4" name="Tablo 3"/>
          <p:cNvGraphicFramePr>
            <a:graphicFrameLocks noGrp="1"/>
          </p:cNvGraphicFramePr>
          <p:nvPr>
            <p:extLst>
              <p:ext uri="{D42A27DB-BD31-4B8C-83A1-F6EECF244321}">
                <p14:modId xmlns:p14="http://schemas.microsoft.com/office/powerpoint/2010/main" val="667167998"/>
              </p:ext>
            </p:extLst>
          </p:nvPr>
        </p:nvGraphicFramePr>
        <p:xfrm>
          <a:off x="1115616" y="692696"/>
          <a:ext cx="6767060" cy="3818502"/>
        </p:xfrm>
        <a:graphic>
          <a:graphicData uri="http://schemas.openxmlformats.org/drawingml/2006/table">
            <a:tbl>
              <a:tblPr firstRow="1" firstCol="1" bandRow="1"/>
              <a:tblGrid>
                <a:gridCol w="3454303"/>
                <a:gridCol w="3312757"/>
              </a:tblGrid>
              <a:tr h="618102">
                <a:tc>
                  <a:txBody>
                    <a:bodyPr/>
                    <a:lstStyle/>
                    <a:p>
                      <a:pPr>
                        <a:lnSpc>
                          <a:spcPct val="150000"/>
                        </a:lnSpc>
                        <a:spcAft>
                          <a:spcPts val="0"/>
                        </a:spcAft>
                      </a:pPr>
                      <a:r>
                        <a:rPr lang="tr-TR" sz="2000" b="1" dirty="0">
                          <a:solidFill>
                            <a:srgbClr val="FF0000"/>
                          </a:solidFill>
                          <a:effectLst/>
                          <a:latin typeface="Comic Sans MS" pitchFamily="66" charset="0"/>
                          <a:ea typeface="Calibri"/>
                          <a:cs typeface="Times New Roman"/>
                        </a:rPr>
                        <a:t>Organik </a:t>
                      </a:r>
                      <a:r>
                        <a:rPr lang="tr-TR" sz="2000" b="1" dirty="0" smtClean="0">
                          <a:solidFill>
                            <a:srgbClr val="FF0000"/>
                          </a:solidFill>
                          <a:effectLst/>
                          <a:latin typeface="Comic Sans MS" pitchFamily="66" charset="0"/>
                          <a:ea typeface="Calibri"/>
                          <a:cs typeface="Times New Roman"/>
                        </a:rPr>
                        <a:t>Bileşikler</a:t>
                      </a:r>
                      <a:endParaRPr lang="tr-TR" sz="2000" b="1" dirty="0">
                        <a:solidFill>
                          <a:srgbClr val="FF0000"/>
                        </a:solidFill>
                        <a:effectLst/>
                        <a:latin typeface="Comic Sans MS" pitchFamily="66" charset="0"/>
                        <a:ea typeface="Calibri"/>
                        <a:cs typeface="Times New Roman"/>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rgbClr val="FF0000"/>
                          </a:solidFill>
                          <a:effectLst/>
                          <a:latin typeface="Comic Sans MS" pitchFamily="66" charset="0"/>
                          <a:ea typeface="Calibri"/>
                          <a:cs typeface="Times New Roman"/>
                        </a:rPr>
                        <a:t>İnorganik Bileşikler</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Proteinler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Su</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r>
              <a:tr h="436329">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Karbonhidratlar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Elektrolitler</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a:solidFill>
                            <a:schemeClr val="accent1">
                              <a:lumMod val="75000"/>
                            </a:schemeClr>
                          </a:solidFill>
                          <a:effectLst/>
                          <a:latin typeface="Comic Sans MS" pitchFamily="66" charset="0"/>
                          <a:ea typeface="Calibri"/>
                          <a:cs typeface="Times New Roman"/>
                        </a:rPr>
                        <a:t>Yağlar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 </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a:solidFill>
                            <a:schemeClr val="accent1">
                              <a:lumMod val="75000"/>
                            </a:schemeClr>
                          </a:solidFill>
                          <a:effectLst/>
                          <a:latin typeface="Comic Sans MS" pitchFamily="66" charset="0"/>
                          <a:ea typeface="Calibri"/>
                          <a:cs typeface="Times New Roman"/>
                        </a:rPr>
                        <a:t>Nükleik asitler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 </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a:solidFill>
                            <a:schemeClr val="accent1">
                              <a:lumMod val="75000"/>
                            </a:schemeClr>
                          </a:solidFill>
                          <a:effectLst/>
                          <a:latin typeface="Comic Sans MS" pitchFamily="66" charset="0"/>
                          <a:ea typeface="Calibri"/>
                          <a:cs typeface="Times New Roman"/>
                        </a:rPr>
                        <a:t>Hormonlar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 </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Enzimler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 </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DDF4FF"/>
                    </a:solidFill>
                  </a:tcPr>
                </a:tc>
              </a:tr>
              <a:tr h="436329">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Vitaminler</a:t>
                      </a: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nSpc>
                          <a:spcPct val="150000"/>
                        </a:lnSpc>
                        <a:spcAft>
                          <a:spcPts val="0"/>
                        </a:spcAft>
                      </a:pPr>
                      <a:r>
                        <a:rPr lang="tr-TR" sz="2000" b="1" dirty="0">
                          <a:solidFill>
                            <a:schemeClr val="accent1">
                              <a:lumMod val="75000"/>
                            </a:schemeClr>
                          </a:solidFill>
                          <a:effectLst/>
                          <a:latin typeface="Comic Sans MS" pitchFamily="66" charset="0"/>
                          <a:ea typeface="Calibri"/>
                          <a:cs typeface="Times New Roman"/>
                        </a:rPr>
                        <a:t> </a:t>
                      </a:r>
                    </a:p>
                  </a:txBody>
                  <a:tcPr marL="68580" marR="68580" marT="0" marB="0">
                    <a:lnL w="28575"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68082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7544" y="620688"/>
            <a:ext cx="8229600" cy="648072"/>
          </a:xfrm>
        </p:spPr>
        <p:txBody>
          <a:bodyPr>
            <a:normAutofit/>
          </a:bodyPr>
          <a:lstStyle/>
          <a:p>
            <a:pPr algn="ctr" eaLnBrk="1" hangingPunct="1"/>
            <a:r>
              <a:rPr lang="tr-TR" sz="2400" dirty="0" smtClean="0">
                <a:solidFill>
                  <a:schemeClr val="accent1">
                    <a:lumMod val="75000"/>
                  </a:schemeClr>
                </a:solidFill>
                <a:latin typeface="Comic Sans MS" pitchFamily="66" charset="0"/>
              </a:rPr>
              <a:t>SU İKİ FORMDA BULUNUR</a:t>
            </a:r>
          </a:p>
        </p:txBody>
      </p:sp>
      <p:sp>
        <p:nvSpPr>
          <p:cNvPr id="65539" name="Line 3"/>
          <p:cNvSpPr>
            <a:spLocks noChangeShapeType="1"/>
          </p:cNvSpPr>
          <p:nvPr/>
        </p:nvSpPr>
        <p:spPr bwMode="auto">
          <a:xfrm flipH="1">
            <a:off x="2195513" y="1412875"/>
            <a:ext cx="1439862" cy="7921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0" name="Line 4"/>
          <p:cNvSpPr>
            <a:spLocks noChangeShapeType="1"/>
          </p:cNvSpPr>
          <p:nvPr/>
        </p:nvSpPr>
        <p:spPr bwMode="auto">
          <a:xfrm>
            <a:off x="4932363" y="1412875"/>
            <a:ext cx="1727200" cy="5762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1" name="Text Box 5"/>
          <p:cNvSpPr txBox="1">
            <a:spLocks noChangeArrowheads="1"/>
          </p:cNvSpPr>
          <p:nvPr/>
        </p:nvSpPr>
        <p:spPr bwMode="auto">
          <a:xfrm>
            <a:off x="1331913" y="2349500"/>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2800">
                <a:solidFill>
                  <a:srgbClr val="EC0000"/>
                </a:solidFill>
                <a:latin typeface="Comic Sans MS" pitchFamily="66" charset="0"/>
              </a:rPr>
              <a:t>BAĞLI SU</a:t>
            </a:r>
          </a:p>
        </p:txBody>
      </p:sp>
      <p:sp>
        <p:nvSpPr>
          <p:cNvPr id="65542" name="Text Box 6"/>
          <p:cNvSpPr txBox="1">
            <a:spLocks noChangeArrowheads="1"/>
          </p:cNvSpPr>
          <p:nvPr/>
        </p:nvSpPr>
        <p:spPr bwMode="auto">
          <a:xfrm>
            <a:off x="5494903" y="2328090"/>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2800" dirty="0">
                <a:solidFill>
                  <a:srgbClr val="00B050"/>
                </a:solidFill>
                <a:latin typeface="Comic Sans MS" pitchFamily="66" charset="0"/>
              </a:rPr>
              <a:t>SERBEST SU</a:t>
            </a:r>
          </a:p>
        </p:txBody>
      </p:sp>
      <p:sp>
        <p:nvSpPr>
          <p:cNvPr id="65543" name="Line 7"/>
          <p:cNvSpPr>
            <a:spLocks noChangeShapeType="1"/>
          </p:cNvSpPr>
          <p:nvPr/>
        </p:nvSpPr>
        <p:spPr bwMode="auto">
          <a:xfrm flipH="1">
            <a:off x="1042988" y="2924175"/>
            <a:ext cx="792162" cy="5762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4" name="Line 8"/>
          <p:cNvSpPr>
            <a:spLocks noChangeShapeType="1"/>
          </p:cNvSpPr>
          <p:nvPr/>
        </p:nvSpPr>
        <p:spPr bwMode="auto">
          <a:xfrm>
            <a:off x="2843213" y="2924175"/>
            <a:ext cx="719137" cy="5762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5" name="Text Box 9"/>
          <p:cNvSpPr txBox="1">
            <a:spLocks noChangeArrowheads="1"/>
          </p:cNvSpPr>
          <p:nvPr/>
        </p:nvSpPr>
        <p:spPr bwMode="auto">
          <a:xfrm>
            <a:off x="0" y="3644900"/>
            <a:ext cx="237648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1800" b="1" dirty="0">
                <a:solidFill>
                  <a:srgbClr val="0066FF"/>
                </a:solidFill>
                <a:latin typeface="Comic Sans MS" pitchFamily="66" charset="0"/>
              </a:rPr>
              <a:t>HİDRAT SUYU</a:t>
            </a:r>
          </a:p>
          <a:p>
            <a:pPr eaLnBrk="1" hangingPunct="1">
              <a:spcBef>
                <a:spcPct val="50000"/>
              </a:spcBef>
            </a:pPr>
            <a:r>
              <a:rPr lang="tr-TR" sz="1800" dirty="0">
                <a:solidFill>
                  <a:schemeClr val="accent1">
                    <a:lumMod val="75000"/>
                  </a:schemeClr>
                </a:solidFill>
                <a:latin typeface="Comic Sans MS" pitchFamily="66" charset="0"/>
              </a:rPr>
              <a:t>İyonlara, proteinlere, </a:t>
            </a:r>
            <a:r>
              <a:rPr lang="tr-TR" sz="1800" dirty="0" err="1">
                <a:solidFill>
                  <a:schemeClr val="accent1">
                    <a:lumMod val="75000"/>
                  </a:schemeClr>
                </a:solidFill>
                <a:latin typeface="Comic Sans MS" pitchFamily="66" charset="0"/>
              </a:rPr>
              <a:t>karbohidratlara</a:t>
            </a:r>
            <a:r>
              <a:rPr lang="tr-TR" sz="1800" dirty="0">
                <a:solidFill>
                  <a:schemeClr val="accent1">
                    <a:lumMod val="75000"/>
                  </a:schemeClr>
                </a:solidFill>
                <a:latin typeface="Comic Sans MS" pitchFamily="66" charset="0"/>
              </a:rPr>
              <a:t> vb. </a:t>
            </a:r>
            <a:r>
              <a:rPr lang="tr-TR" sz="1800" dirty="0" err="1">
                <a:solidFill>
                  <a:schemeClr val="accent1">
                    <a:lumMod val="75000"/>
                  </a:schemeClr>
                </a:solidFill>
                <a:latin typeface="Comic Sans MS" pitchFamily="66" charset="0"/>
              </a:rPr>
              <a:t>Makromoleküllere</a:t>
            </a:r>
            <a:r>
              <a:rPr lang="tr-TR" sz="1800" dirty="0">
                <a:solidFill>
                  <a:schemeClr val="accent1">
                    <a:lumMod val="75000"/>
                  </a:schemeClr>
                </a:solidFill>
                <a:latin typeface="Comic Sans MS" pitchFamily="66" charset="0"/>
              </a:rPr>
              <a:t> H köprüleriyle bağlı su</a:t>
            </a:r>
          </a:p>
        </p:txBody>
      </p:sp>
      <p:sp>
        <p:nvSpPr>
          <p:cNvPr id="65546" name="Text Box 10"/>
          <p:cNvSpPr txBox="1">
            <a:spLocks noChangeArrowheads="1"/>
          </p:cNvSpPr>
          <p:nvPr/>
        </p:nvSpPr>
        <p:spPr bwMode="auto">
          <a:xfrm>
            <a:off x="2555875" y="3716338"/>
            <a:ext cx="29527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tr-TR" sz="1800" b="1" dirty="0">
                <a:solidFill>
                  <a:srgbClr val="0066FF"/>
                </a:solidFill>
                <a:latin typeface="Comic Sans MS" pitchFamily="66" charset="0"/>
              </a:rPr>
              <a:t>İNTERMOLEKÜLER  SU</a:t>
            </a:r>
          </a:p>
          <a:p>
            <a:pPr eaLnBrk="1" hangingPunct="1">
              <a:spcBef>
                <a:spcPct val="50000"/>
              </a:spcBef>
            </a:pPr>
            <a:r>
              <a:rPr lang="tr-TR" sz="1800" dirty="0">
                <a:solidFill>
                  <a:schemeClr val="accent1">
                    <a:lumMod val="75000"/>
                  </a:schemeClr>
                </a:solidFill>
                <a:latin typeface="Comic Sans MS" pitchFamily="66" charset="0"/>
              </a:rPr>
              <a:t>Lifler, zarlar arasında kalmış, akıcılığını yitirmiş su</a:t>
            </a:r>
          </a:p>
        </p:txBody>
      </p:sp>
      <p:sp>
        <p:nvSpPr>
          <p:cNvPr id="65547" name="Text Box 11"/>
          <p:cNvSpPr txBox="1">
            <a:spLocks noChangeArrowheads="1"/>
          </p:cNvSpPr>
          <p:nvPr/>
        </p:nvSpPr>
        <p:spPr bwMode="auto">
          <a:xfrm>
            <a:off x="5580063" y="2924175"/>
            <a:ext cx="28083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tr-TR" sz="1800" dirty="0">
                <a:solidFill>
                  <a:schemeClr val="accent1">
                    <a:lumMod val="75000"/>
                  </a:schemeClr>
                </a:solidFill>
                <a:latin typeface="Comic Sans MS" pitchFamily="66" charset="0"/>
              </a:rPr>
              <a:t>Kan, lenf, omurilik sıvısı vb. vücut sıvılarındaki akışkan  su</a:t>
            </a:r>
          </a:p>
        </p:txBody>
      </p:sp>
      <p:sp>
        <p:nvSpPr>
          <p:cNvPr id="3" name="Metin kutusu 2"/>
          <p:cNvSpPr txBox="1"/>
          <p:nvPr/>
        </p:nvSpPr>
        <p:spPr>
          <a:xfrm>
            <a:off x="179512" y="5661248"/>
            <a:ext cx="8784976" cy="923330"/>
          </a:xfrm>
          <a:prstGeom prst="rect">
            <a:avLst/>
          </a:prstGeom>
          <a:noFill/>
        </p:spPr>
        <p:txBody>
          <a:bodyPr wrap="square" rtlCol="0">
            <a:spAutoFit/>
          </a:bodyPr>
          <a:lstStyle/>
          <a:p>
            <a:pPr algn="just"/>
            <a:r>
              <a:rPr lang="tr-TR" i="1" dirty="0" smtClean="0">
                <a:solidFill>
                  <a:schemeClr val="accent1">
                    <a:lumMod val="75000"/>
                  </a:schemeClr>
                </a:solidFill>
                <a:latin typeface="Comic Sans MS" pitchFamily="66" charset="0"/>
              </a:rPr>
              <a:t>Su hücrede serbest ve bağlı olmak üzere iki şekilde bulunur. Hücrede bulunan total suyun %95’i serbest olarak bulunur. Geri kalan %5’i ise hidrojen ve diğer bağlarla bağlı olarak bulunur.</a:t>
            </a:r>
            <a:endParaRPr lang="tr-TR" i="1"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1265016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0" y="2514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tr-TR" sz="4000" dirty="0">
              <a:solidFill>
                <a:schemeClr val="tx2"/>
              </a:solidFill>
              <a:latin typeface="Arial" charset="0"/>
            </a:endParaRPr>
          </a:p>
        </p:txBody>
      </p:sp>
      <p:sp>
        <p:nvSpPr>
          <p:cNvPr id="63493" name="Rectangle 5"/>
          <p:cNvSpPr>
            <a:spLocks noChangeArrowheads="1"/>
          </p:cNvSpPr>
          <p:nvPr/>
        </p:nvSpPr>
        <p:spPr bwMode="auto">
          <a:xfrm>
            <a:off x="533400" y="4953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tr-TR" sz="4800" dirty="0">
              <a:solidFill>
                <a:srgbClr val="0066FF"/>
              </a:solidFill>
              <a:latin typeface="Arial" charset="0"/>
            </a:endParaRPr>
          </a:p>
        </p:txBody>
      </p:sp>
      <p:sp>
        <p:nvSpPr>
          <p:cNvPr id="4" name="Metin kutusu 3"/>
          <p:cNvSpPr txBox="1"/>
          <p:nvPr/>
        </p:nvSpPr>
        <p:spPr>
          <a:xfrm>
            <a:off x="0" y="620688"/>
            <a:ext cx="9036496" cy="5632311"/>
          </a:xfrm>
          <a:prstGeom prst="rect">
            <a:avLst/>
          </a:prstGeom>
          <a:noFill/>
        </p:spPr>
        <p:txBody>
          <a:bodyPr wrap="square" rtlCol="0">
            <a:spAutoFit/>
          </a:bodyPr>
          <a:lstStyle/>
          <a:p>
            <a:pPr algn="ctr">
              <a:lnSpc>
                <a:spcPct val="150000"/>
              </a:lnSpc>
            </a:pPr>
            <a:r>
              <a:rPr lang="tr-TR" sz="2400" dirty="0">
                <a:solidFill>
                  <a:schemeClr val="accent1">
                    <a:lumMod val="75000"/>
                  </a:schemeClr>
                </a:solidFill>
                <a:latin typeface="Comic Sans MS" pitchFamily="66" charset="0"/>
              </a:rPr>
              <a:t>Organizma gereksinimi olan suyun çok büyük bir kısmını dışarıdan alır</a:t>
            </a:r>
            <a:r>
              <a:rPr lang="tr-TR" sz="2400" dirty="0" smtClean="0">
                <a:solidFill>
                  <a:schemeClr val="accent1">
                    <a:lumMod val="75000"/>
                  </a:schemeClr>
                </a:solidFill>
                <a:latin typeface="Comic Sans MS" pitchFamily="66" charset="0"/>
              </a:rPr>
              <a:t>:</a:t>
            </a:r>
          </a:p>
          <a:p>
            <a:pPr algn="ctr">
              <a:lnSpc>
                <a:spcPct val="150000"/>
              </a:lnSpc>
            </a:pPr>
            <a:endParaRPr lang="tr-TR" sz="2400" dirty="0" smtClean="0">
              <a:solidFill>
                <a:schemeClr val="accent1">
                  <a:lumMod val="75000"/>
                </a:schemeClr>
              </a:solidFill>
              <a:latin typeface="Comic Sans MS" pitchFamily="66" charset="0"/>
            </a:endParaRPr>
          </a:p>
          <a:p>
            <a:pPr algn="ctr">
              <a:lnSpc>
                <a:spcPct val="150000"/>
              </a:lnSpc>
            </a:pPr>
            <a:r>
              <a:rPr lang="tr-TR" sz="2400" dirty="0" smtClean="0">
                <a:solidFill>
                  <a:srgbClr val="FF0000"/>
                </a:solidFill>
                <a:latin typeface="Comic Sans MS" pitchFamily="66" charset="0"/>
              </a:rPr>
              <a:t>EKZOJEN </a:t>
            </a:r>
            <a:r>
              <a:rPr lang="tr-TR" sz="2400" dirty="0">
                <a:solidFill>
                  <a:srgbClr val="FF0000"/>
                </a:solidFill>
                <a:latin typeface="Comic Sans MS" pitchFamily="66" charset="0"/>
              </a:rPr>
              <a:t>SU !!!!! </a:t>
            </a:r>
            <a:endParaRPr lang="tr-TR" sz="2400" dirty="0" smtClean="0">
              <a:solidFill>
                <a:srgbClr val="FF0000"/>
              </a:solidFill>
              <a:latin typeface="Comic Sans MS" pitchFamily="66" charset="0"/>
            </a:endParaRPr>
          </a:p>
          <a:p>
            <a:pPr algn="ctr">
              <a:lnSpc>
                <a:spcPct val="150000"/>
              </a:lnSpc>
            </a:pPr>
            <a:endParaRPr lang="tr-TR" sz="2400" dirty="0" smtClean="0">
              <a:solidFill>
                <a:srgbClr val="FF0000"/>
              </a:solidFill>
              <a:latin typeface="Comic Sans MS" pitchFamily="66" charset="0"/>
            </a:endParaRPr>
          </a:p>
          <a:p>
            <a:pPr algn="ctr">
              <a:lnSpc>
                <a:spcPct val="150000"/>
              </a:lnSpc>
            </a:pPr>
            <a:r>
              <a:rPr lang="tr-TR" sz="2400" dirty="0" smtClean="0">
                <a:solidFill>
                  <a:schemeClr val="accent1">
                    <a:lumMod val="75000"/>
                  </a:schemeClr>
                </a:solidFill>
                <a:latin typeface="Comic Sans MS" pitchFamily="66" charset="0"/>
              </a:rPr>
              <a:t>Suyun </a:t>
            </a:r>
            <a:r>
              <a:rPr lang="tr-TR" sz="2400" dirty="0">
                <a:solidFill>
                  <a:schemeClr val="accent1">
                    <a:lumMod val="75000"/>
                  </a:schemeClr>
                </a:solidFill>
                <a:latin typeface="Comic Sans MS" pitchFamily="66" charset="0"/>
              </a:rPr>
              <a:t>bir kısmı da </a:t>
            </a:r>
            <a:r>
              <a:rPr lang="tr-TR" sz="2400" dirty="0" err="1">
                <a:solidFill>
                  <a:schemeClr val="accent1">
                    <a:lumMod val="75000"/>
                  </a:schemeClr>
                </a:solidFill>
                <a:latin typeface="Comic Sans MS" pitchFamily="66" charset="0"/>
              </a:rPr>
              <a:t>metabolik</a:t>
            </a:r>
            <a:r>
              <a:rPr lang="tr-TR" sz="2400" dirty="0">
                <a:solidFill>
                  <a:schemeClr val="accent1">
                    <a:lumMod val="75000"/>
                  </a:schemeClr>
                </a:solidFill>
                <a:latin typeface="Comic Sans MS" pitchFamily="66" charset="0"/>
              </a:rPr>
              <a:t> reaksiyonlar sırasında</a:t>
            </a:r>
            <a:br>
              <a:rPr lang="tr-TR" sz="2400" dirty="0">
                <a:solidFill>
                  <a:schemeClr val="accent1">
                    <a:lumMod val="75000"/>
                  </a:schemeClr>
                </a:solidFill>
                <a:latin typeface="Comic Sans MS" pitchFamily="66" charset="0"/>
              </a:rPr>
            </a:br>
            <a:r>
              <a:rPr lang="tr-TR" sz="2400" dirty="0">
                <a:solidFill>
                  <a:schemeClr val="accent1">
                    <a:lumMod val="75000"/>
                  </a:schemeClr>
                </a:solidFill>
                <a:latin typeface="Comic Sans MS" pitchFamily="66" charset="0"/>
              </a:rPr>
              <a:t>(özellikle organik moleküllerdeki H2 </a:t>
            </a:r>
            <a:r>
              <a:rPr lang="tr-TR" sz="2400" dirty="0" err="1">
                <a:solidFill>
                  <a:schemeClr val="accent1">
                    <a:lumMod val="75000"/>
                  </a:schemeClr>
                </a:solidFill>
                <a:latin typeface="Comic Sans MS" pitchFamily="66" charset="0"/>
              </a:rPr>
              <a:t>nin</a:t>
            </a:r>
            <a:r>
              <a:rPr lang="tr-TR" sz="2400" dirty="0">
                <a:solidFill>
                  <a:schemeClr val="accent1">
                    <a:lumMod val="75000"/>
                  </a:schemeClr>
                </a:solidFill>
                <a:latin typeface="Comic Sans MS" pitchFamily="66" charset="0"/>
              </a:rPr>
              <a:t> </a:t>
            </a:r>
            <a:endParaRPr lang="tr-TR" sz="2400" dirty="0" smtClean="0">
              <a:solidFill>
                <a:schemeClr val="accent1">
                  <a:lumMod val="75000"/>
                </a:schemeClr>
              </a:solidFill>
              <a:latin typeface="Comic Sans MS" pitchFamily="66" charset="0"/>
            </a:endParaRPr>
          </a:p>
          <a:p>
            <a:pPr algn="ctr">
              <a:lnSpc>
                <a:spcPct val="150000"/>
              </a:lnSpc>
            </a:pPr>
            <a:r>
              <a:rPr lang="tr-TR" sz="2400" dirty="0" smtClean="0">
                <a:solidFill>
                  <a:schemeClr val="accent1">
                    <a:lumMod val="75000"/>
                  </a:schemeClr>
                </a:solidFill>
                <a:latin typeface="Comic Sans MS" pitchFamily="66" charset="0"/>
              </a:rPr>
              <a:t>Oksitlenmesiyle</a:t>
            </a:r>
            <a:r>
              <a:rPr lang="tr-TR" sz="2400" dirty="0">
                <a:solidFill>
                  <a:schemeClr val="accent1">
                    <a:lumMod val="75000"/>
                  </a:schemeClr>
                </a:solidFill>
                <a:latin typeface="Comic Sans MS" pitchFamily="66" charset="0"/>
              </a:rPr>
              <a:t>) üretilir</a:t>
            </a:r>
            <a:r>
              <a:rPr lang="tr-TR" sz="2400" dirty="0" smtClean="0">
                <a:solidFill>
                  <a:schemeClr val="accent1">
                    <a:lumMod val="75000"/>
                  </a:schemeClr>
                </a:solidFill>
                <a:latin typeface="Comic Sans MS" pitchFamily="66" charset="0"/>
              </a:rPr>
              <a:t>:</a:t>
            </a:r>
          </a:p>
          <a:p>
            <a:pPr algn="ctr">
              <a:lnSpc>
                <a:spcPct val="150000"/>
              </a:lnSpc>
            </a:pPr>
            <a:endParaRPr lang="tr-TR" sz="2400" dirty="0" smtClean="0">
              <a:solidFill>
                <a:schemeClr val="accent1">
                  <a:lumMod val="75000"/>
                </a:schemeClr>
              </a:solidFill>
              <a:latin typeface="Comic Sans MS" pitchFamily="66" charset="0"/>
            </a:endParaRPr>
          </a:p>
          <a:p>
            <a:pPr algn="ctr">
              <a:lnSpc>
                <a:spcPct val="150000"/>
              </a:lnSpc>
            </a:pPr>
            <a:r>
              <a:rPr lang="tr-TR" sz="2400" dirty="0" smtClean="0">
                <a:solidFill>
                  <a:srgbClr val="FF0000"/>
                </a:solidFill>
                <a:latin typeface="Comic Sans MS" pitchFamily="66" charset="0"/>
              </a:rPr>
              <a:t>ENDOJEN </a:t>
            </a:r>
            <a:r>
              <a:rPr lang="tr-TR" sz="2400" dirty="0">
                <a:solidFill>
                  <a:srgbClr val="FF0000"/>
                </a:solidFill>
                <a:latin typeface="Comic Sans MS" pitchFamily="66" charset="0"/>
              </a:rPr>
              <a:t>SU !!!!! (METABOLİZMA SUYU)</a:t>
            </a:r>
          </a:p>
        </p:txBody>
      </p:sp>
    </p:spTree>
    <p:extLst>
      <p:ext uri="{BB962C8B-B14F-4D97-AF65-F5344CB8AC3E}">
        <p14:creationId xmlns:p14="http://schemas.microsoft.com/office/powerpoint/2010/main" val="2121790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9511" y="836712"/>
            <a:ext cx="84249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tr-TR" sz="2000" dirty="0" err="1">
                <a:solidFill>
                  <a:schemeClr val="accent1">
                    <a:lumMod val="75000"/>
                  </a:schemeClr>
                </a:solidFill>
                <a:latin typeface="Comic Sans MS" pitchFamily="66" charset="0"/>
                <a:cs typeface="Arial" charset="0"/>
              </a:rPr>
              <a:t>Endojen</a:t>
            </a:r>
            <a:r>
              <a:rPr lang="tr-TR" sz="2000" dirty="0">
                <a:solidFill>
                  <a:schemeClr val="accent1">
                    <a:lumMod val="75000"/>
                  </a:schemeClr>
                </a:solidFill>
                <a:latin typeface="Comic Sans MS" pitchFamily="66" charset="0"/>
                <a:cs typeface="Arial" charset="0"/>
              </a:rPr>
              <a:t> su yenilen gıda maddelerinin özelliğine bağlıdır.</a:t>
            </a:r>
            <a:endParaRPr lang="tr-TR" sz="2000" dirty="0">
              <a:solidFill>
                <a:schemeClr val="accent1">
                  <a:lumMod val="75000"/>
                </a:schemeClr>
              </a:solidFill>
              <a:latin typeface="Comic Sans MS" pitchFamily="66" charset="0"/>
            </a:endParaRPr>
          </a:p>
          <a:p>
            <a:pPr algn="just" eaLnBrk="1" hangingPunct="1">
              <a:lnSpc>
                <a:spcPct val="150000"/>
              </a:lnSpc>
              <a:spcBef>
                <a:spcPct val="50000"/>
              </a:spcBef>
            </a:pPr>
            <a:r>
              <a:rPr lang="tr-TR" sz="2000" dirty="0">
                <a:solidFill>
                  <a:schemeClr val="accent1">
                    <a:lumMod val="75000"/>
                  </a:schemeClr>
                </a:solidFill>
                <a:latin typeface="Comic Sans MS" pitchFamily="66" charset="0"/>
                <a:cs typeface="Arial" charset="0"/>
              </a:rPr>
              <a:t>Örneğin,</a:t>
            </a:r>
            <a:endParaRPr lang="tr-TR" sz="2000" dirty="0">
              <a:solidFill>
                <a:schemeClr val="accent1">
                  <a:lumMod val="75000"/>
                </a:schemeClr>
              </a:solidFill>
              <a:latin typeface="Comic Sans MS" pitchFamily="66" charset="0"/>
            </a:endParaRPr>
          </a:p>
          <a:p>
            <a:pPr algn="just" eaLnBrk="1" hangingPunct="1">
              <a:lnSpc>
                <a:spcPct val="150000"/>
              </a:lnSpc>
              <a:spcBef>
                <a:spcPct val="50000"/>
              </a:spcBef>
            </a:pPr>
            <a:r>
              <a:rPr lang="tr-TR" sz="2000" dirty="0">
                <a:solidFill>
                  <a:schemeClr val="accent1">
                    <a:lumMod val="75000"/>
                  </a:schemeClr>
                </a:solidFill>
                <a:latin typeface="Comic Sans MS" pitchFamily="66" charset="0"/>
                <a:cs typeface="Arial" charset="0"/>
              </a:rPr>
              <a:t>100 g proteinin </a:t>
            </a:r>
            <a:r>
              <a:rPr lang="tr-TR" sz="2000" dirty="0" err="1">
                <a:solidFill>
                  <a:schemeClr val="accent1">
                    <a:lumMod val="75000"/>
                  </a:schemeClr>
                </a:solidFill>
                <a:latin typeface="Comic Sans MS" pitchFamily="66" charset="0"/>
                <a:cs typeface="Arial" charset="0"/>
              </a:rPr>
              <a:t>oksidasyonundan</a:t>
            </a:r>
            <a:r>
              <a:rPr lang="tr-TR" sz="2000" dirty="0">
                <a:solidFill>
                  <a:schemeClr val="accent1">
                    <a:lumMod val="75000"/>
                  </a:schemeClr>
                </a:solidFill>
                <a:latin typeface="Comic Sans MS" pitchFamily="66" charset="0"/>
                <a:cs typeface="Arial" charset="0"/>
              </a:rPr>
              <a:t> ~34 g,</a:t>
            </a:r>
            <a:endParaRPr lang="tr-TR" sz="2000" dirty="0">
              <a:solidFill>
                <a:schemeClr val="accent1">
                  <a:lumMod val="75000"/>
                </a:schemeClr>
              </a:solidFill>
              <a:latin typeface="Comic Sans MS" pitchFamily="66" charset="0"/>
            </a:endParaRPr>
          </a:p>
          <a:p>
            <a:pPr algn="just" eaLnBrk="1" hangingPunct="1">
              <a:lnSpc>
                <a:spcPct val="150000"/>
              </a:lnSpc>
              <a:spcBef>
                <a:spcPct val="50000"/>
              </a:spcBef>
            </a:pPr>
            <a:r>
              <a:rPr lang="tr-TR" sz="2000" dirty="0">
                <a:solidFill>
                  <a:schemeClr val="accent1">
                    <a:lumMod val="75000"/>
                  </a:schemeClr>
                </a:solidFill>
                <a:latin typeface="Comic Sans MS" pitchFamily="66" charset="0"/>
              </a:rPr>
              <a:t>100 g</a:t>
            </a:r>
            <a:r>
              <a:rPr lang="tr-TR" sz="2000" dirty="0">
                <a:solidFill>
                  <a:schemeClr val="accent1">
                    <a:lumMod val="75000"/>
                  </a:schemeClr>
                </a:solidFill>
                <a:latin typeface="Comic Sans MS" pitchFamily="66" charset="0"/>
                <a:cs typeface="Arial" charset="0"/>
              </a:rPr>
              <a:t> </a:t>
            </a:r>
            <a:r>
              <a:rPr lang="tr-TR" sz="2000" dirty="0" err="1">
                <a:solidFill>
                  <a:schemeClr val="accent1">
                    <a:lumMod val="75000"/>
                  </a:schemeClr>
                </a:solidFill>
                <a:latin typeface="Comic Sans MS" pitchFamily="66" charset="0"/>
                <a:cs typeface="Arial" charset="0"/>
              </a:rPr>
              <a:t>karbohidrattan</a:t>
            </a:r>
            <a:r>
              <a:rPr lang="tr-TR" sz="2000" dirty="0">
                <a:solidFill>
                  <a:schemeClr val="accent1">
                    <a:lumMod val="75000"/>
                  </a:schemeClr>
                </a:solidFill>
                <a:latin typeface="Comic Sans MS" pitchFamily="66" charset="0"/>
                <a:cs typeface="Arial" charset="0"/>
              </a:rPr>
              <a:t> ~56 g,</a:t>
            </a:r>
            <a:endParaRPr lang="tr-TR" sz="2000" dirty="0">
              <a:solidFill>
                <a:schemeClr val="accent1">
                  <a:lumMod val="75000"/>
                </a:schemeClr>
              </a:solidFill>
              <a:latin typeface="Comic Sans MS" pitchFamily="66" charset="0"/>
            </a:endParaRPr>
          </a:p>
          <a:p>
            <a:pPr algn="just" eaLnBrk="1" hangingPunct="1">
              <a:lnSpc>
                <a:spcPct val="150000"/>
              </a:lnSpc>
              <a:spcBef>
                <a:spcPct val="50000"/>
              </a:spcBef>
            </a:pPr>
            <a:r>
              <a:rPr lang="tr-TR" sz="2000" dirty="0">
                <a:solidFill>
                  <a:schemeClr val="accent1">
                    <a:lumMod val="75000"/>
                  </a:schemeClr>
                </a:solidFill>
                <a:latin typeface="Comic Sans MS" pitchFamily="66" charset="0"/>
              </a:rPr>
              <a:t>100 g </a:t>
            </a:r>
            <a:r>
              <a:rPr lang="tr-TR" sz="2000" dirty="0">
                <a:solidFill>
                  <a:schemeClr val="accent1">
                    <a:lumMod val="75000"/>
                  </a:schemeClr>
                </a:solidFill>
                <a:latin typeface="Comic Sans MS" pitchFamily="66" charset="0"/>
                <a:cs typeface="Arial" charset="0"/>
              </a:rPr>
              <a:t>yağdan ise ~109 g su açığa çıkar. </a:t>
            </a:r>
            <a:endParaRPr lang="tr-TR" sz="2000" dirty="0">
              <a:solidFill>
                <a:schemeClr val="accent1">
                  <a:lumMod val="75000"/>
                </a:schemeClr>
              </a:solidFill>
              <a:latin typeface="Comic Sans MS" pitchFamily="66" charset="0"/>
            </a:endParaRPr>
          </a:p>
          <a:p>
            <a:pPr algn="just" eaLnBrk="1" hangingPunct="1">
              <a:lnSpc>
                <a:spcPct val="150000"/>
              </a:lnSpc>
              <a:spcBef>
                <a:spcPct val="50000"/>
              </a:spcBef>
            </a:pPr>
            <a:r>
              <a:rPr lang="tr-TR" sz="2000" dirty="0">
                <a:solidFill>
                  <a:schemeClr val="accent1">
                    <a:lumMod val="75000"/>
                  </a:schemeClr>
                </a:solidFill>
                <a:latin typeface="Comic Sans MS" pitchFamily="66" charset="0"/>
                <a:cs typeface="Arial" charset="0"/>
              </a:rPr>
              <a:t>Ortalama bir hesapla organizmadaki </a:t>
            </a:r>
            <a:r>
              <a:rPr lang="tr-TR" sz="2000" dirty="0" err="1">
                <a:solidFill>
                  <a:schemeClr val="accent1">
                    <a:lumMod val="75000"/>
                  </a:schemeClr>
                </a:solidFill>
                <a:latin typeface="Comic Sans MS" pitchFamily="66" charset="0"/>
                <a:cs typeface="Arial" charset="0"/>
              </a:rPr>
              <a:t>oksidasyonlar</a:t>
            </a:r>
            <a:r>
              <a:rPr lang="tr-TR" sz="2000" dirty="0">
                <a:solidFill>
                  <a:schemeClr val="accent1">
                    <a:lumMod val="75000"/>
                  </a:schemeClr>
                </a:solidFill>
                <a:latin typeface="Comic Sans MS" pitchFamily="66" charset="0"/>
                <a:cs typeface="Arial" charset="0"/>
              </a:rPr>
              <a:t> sırasında her </a:t>
            </a:r>
            <a:r>
              <a:rPr lang="tr-TR" sz="2000" dirty="0" smtClean="0">
                <a:solidFill>
                  <a:schemeClr val="accent1">
                    <a:lumMod val="75000"/>
                  </a:schemeClr>
                </a:solidFill>
                <a:latin typeface="Comic Sans MS" pitchFamily="66" charset="0"/>
                <a:cs typeface="Arial" charset="0"/>
              </a:rPr>
              <a:t>100 </a:t>
            </a:r>
            <a:r>
              <a:rPr lang="tr-TR" sz="2000" dirty="0">
                <a:solidFill>
                  <a:schemeClr val="accent1">
                    <a:lumMod val="75000"/>
                  </a:schemeClr>
                </a:solidFill>
                <a:latin typeface="Comic Sans MS" pitchFamily="66" charset="0"/>
                <a:cs typeface="Arial" charset="0"/>
              </a:rPr>
              <a:t>kaloriye karşılık 10-15 ml </a:t>
            </a:r>
            <a:r>
              <a:rPr lang="tr-TR" sz="2000" dirty="0" err="1">
                <a:solidFill>
                  <a:schemeClr val="accent1">
                    <a:lumMod val="75000"/>
                  </a:schemeClr>
                </a:solidFill>
                <a:latin typeface="Comic Sans MS" pitchFamily="66" charset="0"/>
                <a:cs typeface="Arial" charset="0"/>
              </a:rPr>
              <a:t>endojen</a:t>
            </a:r>
            <a:r>
              <a:rPr lang="tr-TR" sz="2000" dirty="0">
                <a:solidFill>
                  <a:schemeClr val="accent1">
                    <a:lumMod val="75000"/>
                  </a:schemeClr>
                </a:solidFill>
                <a:latin typeface="Comic Sans MS" pitchFamily="66" charset="0"/>
                <a:cs typeface="Arial" charset="0"/>
              </a:rPr>
              <a:t> su elde edildiği hesaplanmıştır.  </a:t>
            </a:r>
            <a:endParaRPr lang="tr-TR" sz="2000" dirty="0">
              <a:solidFill>
                <a:schemeClr val="accent1">
                  <a:lumMod val="75000"/>
                </a:schemeClr>
              </a:solidFill>
              <a:latin typeface="Arial" charset="0"/>
              <a:cs typeface="Times New Roman" pitchFamily="18" charset="0"/>
            </a:endParaRPr>
          </a:p>
        </p:txBody>
      </p:sp>
    </p:spTree>
    <p:extLst>
      <p:ext uri="{BB962C8B-B14F-4D97-AF65-F5344CB8AC3E}">
        <p14:creationId xmlns:p14="http://schemas.microsoft.com/office/powerpoint/2010/main" val="1088870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136904" cy="5930021"/>
          </a:xfrm>
          <a:prstGeom prst="rect">
            <a:avLst/>
          </a:prstGeom>
        </p:spPr>
        <p:txBody>
          <a:bodyPr wrap="square">
            <a:spAutoFit/>
          </a:bodyPr>
          <a:lstStyle/>
          <a:p>
            <a:pPr algn="just">
              <a:lnSpc>
                <a:spcPct val="200000"/>
              </a:lnSpc>
            </a:pPr>
            <a:r>
              <a:rPr lang="tr-TR" sz="1600" dirty="0" err="1">
                <a:solidFill>
                  <a:schemeClr val="accent1">
                    <a:lumMod val="75000"/>
                  </a:schemeClr>
                </a:solidFill>
                <a:latin typeface="Comic Sans MS" panose="030F0702030302020204" pitchFamily="66" charset="0"/>
              </a:rPr>
              <a:t>Sellüler</a:t>
            </a:r>
            <a:r>
              <a:rPr lang="tr-TR" sz="1600" dirty="0">
                <a:solidFill>
                  <a:schemeClr val="accent1">
                    <a:lumMod val="75000"/>
                  </a:schemeClr>
                </a:solidFill>
                <a:latin typeface="Comic Sans MS" panose="030F0702030302020204" pitchFamily="66" charset="0"/>
              </a:rPr>
              <a:t> metabolizma olayları, hücre plazma </a:t>
            </a:r>
            <a:r>
              <a:rPr lang="tr-TR" sz="1600" dirty="0" err="1">
                <a:solidFill>
                  <a:schemeClr val="accent1">
                    <a:lumMod val="75000"/>
                  </a:schemeClr>
                </a:solidFill>
                <a:latin typeface="Comic Sans MS" panose="030F0702030302020204" pitchFamily="66" charset="0"/>
              </a:rPr>
              <a:t>membranlarının</a:t>
            </a:r>
            <a:r>
              <a:rPr lang="tr-TR" sz="1600" dirty="0">
                <a:solidFill>
                  <a:schemeClr val="accent1">
                    <a:lumMod val="75000"/>
                  </a:schemeClr>
                </a:solidFill>
                <a:latin typeface="Comic Sans MS" panose="030F0702030302020204" pitchFamily="66" charset="0"/>
              </a:rPr>
              <a:t> seçici geçirgenliği ve aktif </a:t>
            </a:r>
            <a:r>
              <a:rPr lang="tr-TR" sz="1600" dirty="0" smtClean="0">
                <a:solidFill>
                  <a:schemeClr val="accent1">
                    <a:lumMod val="75000"/>
                  </a:schemeClr>
                </a:solidFill>
                <a:latin typeface="Comic Sans MS" panose="030F0702030302020204" pitchFamily="66" charset="0"/>
              </a:rPr>
              <a:t> transport </a:t>
            </a:r>
            <a:r>
              <a:rPr lang="tr-TR" sz="1600" dirty="0">
                <a:solidFill>
                  <a:schemeClr val="accent1">
                    <a:lumMod val="75000"/>
                  </a:schemeClr>
                </a:solidFill>
                <a:latin typeface="Comic Sans MS" panose="030F0702030302020204" pitchFamily="66" charset="0"/>
              </a:rPr>
              <a:t>olaylarının bir sonucu olarak </a:t>
            </a:r>
            <a:r>
              <a:rPr lang="tr-TR" sz="1600" dirty="0" err="1">
                <a:solidFill>
                  <a:schemeClr val="accent1">
                    <a:lumMod val="75000"/>
                  </a:schemeClr>
                </a:solidFill>
                <a:latin typeface="Comic Sans MS" panose="030F0702030302020204" pitchFamily="66" charset="0"/>
              </a:rPr>
              <a:t>intrasellüler</a:t>
            </a:r>
            <a:r>
              <a:rPr lang="tr-TR" sz="1600" dirty="0">
                <a:solidFill>
                  <a:schemeClr val="accent1">
                    <a:lumMod val="75000"/>
                  </a:schemeClr>
                </a:solidFill>
                <a:latin typeface="Comic Sans MS" panose="030F0702030302020204" pitchFamily="66" charset="0"/>
              </a:rPr>
              <a:t> ve </a:t>
            </a:r>
            <a:r>
              <a:rPr lang="tr-TR" sz="1600" dirty="0" err="1">
                <a:solidFill>
                  <a:schemeClr val="accent1">
                    <a:lumMod val="75000"/>
                  </a:schemeClr>
                </a:solidFill>
                <a:latin typeface="Comic Sans MS" panose="030F0702030302020204" pitchFamily="66" charset="0"/>
              </a:rPr>
              <a:t>ekstrasellüler</a:t>
            </a:r>
            <a:r>
              <a:rPr lang="tr-TR" sz="1600" dirty="0">
                <a:solidFill>
                  <a:schemeClr val="accent1">
                    <a:lumMod val="75000"/>
                  </a:schemeClr>
                </a:solidFill>
                <a:latin typeface="Comic Sans MS" panose="030F0702030302020204" pitchFamily="66" charset="0"/>
              </a:rPr>
              <a:t> sıvıların bileşimleri </a:t>
            </a:r>
            <a:r>
              <a:rPr lang="tr-TR" sz="1600" dirty="0" smtClean="0">
                <a:solidFill>
                  <a:schemeClr val="accent1">
                    <a:lumMod val="75000"/>
                  </a:schemeClr>
                </a:solidFill>
                <a:latin typeface="Comic Sans MS" panose="030F0702030302020204" pitchFamily="66" charset="0"/>
              </a:rPr>
              <a:t>birbirinden </a:t>
            </a:r>
            <a:r>
              <a:rPr lang="tr-TR" sz="1600" dirty="0">
                <a:solidFill>
                  <a:schemeClr val="accent1">
                    <a:lumMod val="75000"/>
                  </a:schemeClr>
                </a:solidFill>
                <a:latin typeface="Comic Sans MS" panose="030F0702030302020204" pitchFamily="66" charset="0"/>
              </a:rPr>
              <a:t>farklıdır: </a:t>
            </a:r>
            <a:endParaRPr lang="tr-TR" sz="1600" dirty="0" smtClean="0">
              <a:solidFill>
                <a:schemeClr val="accent1">
                  <a:lumMod val="75000"/>
                </a:schemeClr>
              </a:solidFill>
              <a:latin typeface="Comic Sans MS" panose="030F0702030302020204" pitchFamily="66" charset="0"/>
            </a:endParaRPr>
          </a:p>
          <a:p>
            <a:pPr algn="just">
              <a:lnSpc>
                <a:spcPct val="200000"/>
              </a:lnSpc>
            </a:pPr>
            <a:endParaRPr lang="tr-TR" sz="1600" dirty="0">
              <a:solidFill>
                <a:schemeClr val="accent1">
                  <a:lumMod val="75000"/>
                </a:schemeClr>
              </a:solidFill>
              <a:latin typeface="Comic Sans MS" panose="030F0702030302020204" pitchFamily="66" charset="0"/>
            </a:endParaRPr>
          </a:p>
          <a:p>
            <a:pPr algn="just">
              <a:lnSpc>
                <a:spcPct val="200000"/>
              </a:lnSpc>
            </a:pPr>
            <a:r>
              <a:rPr lang="tr-TR" sz="1600" dirty="0" err="1" smtClean="0">
                <a:solidFill>
                  <a:schemeClr val="accent1">
                    <a:lumMod val="75000"/>
                  </a:schemeClr>
                </a:solidFill>
                <a:latin typeface="Comic Sans MS" panose="030F0702030302020204" pitchFamily="66" charset="0"/>
              </a:rPr>
              <a:t>İntrasellüler</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sıvıda temel katyon </a:t>
            </a:r>
            <a:r>
              <a:rPr lang="tr-TR" sz="1600" dirty="0">
                <a:solidFill>
                  <a:srgbClr val="FF0000"/>
                </a:solidFill>
                <a:latin typeface="Comic Sans MS" panose="030F0702030302020204" pitchFamily="66" charset="0"/>
              </a:rPr>
              <a:t>potasyum</a:t>
            </a:r>
            <a:r>
              <a:rPr lang="tr-TR" sz="1600" dirty="0">
                <a:solidFill>
                  <a:schemeClr val="accent1">
                    <a:lumMod val="75000"/>
                  </a:schemeClr>
                </a:solidFill>
                <a:latin typeface="Comic Sans MS" panose="030F0702030302020204" pitchFamily="66" charset="0"/>
              </a:rPr>
              <a:t> ve temel anyon </a:t>
            </a:r>
            <a:r>
              <a:rPr lang="tr-TR" sz="1600" dirty="0">
                <a:solidFill>
                  <a:srgbClr val="FF0000"/>
                </a:solidFill>
                <a:latin typeface="Comic Sans MS" panose="030F0702030302020204" pitchFamily="66" charset="0"/>
              </a:rPr>
              <a:t>fosfat </a:t>
            </a:r>
            <a:r>
              <a:rPr lang="tr-TR" sz="1600" dirty="0">
                <a:solidFill>
                  <a:schemeClr val="accent1">
                    <a:lumMod val="75000"/>
                  </a:schemeClr>
                </a:solidFill>
                <a:latin typeface="Comic Sans MS" panose="030F0702030302020204" pitchFamily="66" charset="0"/>
              </a:rPr>
              <a:t>olduğu </a:t>
            </a:r>
            <a:r>
              <a:rPr lang="tr-TR" sz="1600" dirty="0" smtClean="0">
                <a:solidFill>
                  <a:schemeClr val="accent1">
                    <a:lumMod val="75000"/>
                  </a:schemeClr>
                </a:solidFill>
                <a:latin typeface="Comic Sans MS" panose="030F0702030302020204" pitchFamily="66" charset="0"/>
              </a:rPr>
              <a:t> halde </a:t>
            </a:r>
            <a:r>
              <a:rPr lang="tr-TR" sz="1600" dirty="0" err="1">
                <a:solidFill>
                  <a:schemeClr val="accent1">
                    <a:lumMod val="75000"/>
                  </a:schemeClr>
                </a:solidFill>
                <a:latin typeface="Comic Sans MS" panose="030F0702030302020204" pitchFamily="66" charset="0"/>
              </a:rPr>
              <a:t>ekstrasellüler</a:t>
            </a:r>
            <a:r>
              <a:rPr lang="tr-TR" sz="1600" dirty="0">
                <a:solidFill>
                  <a:schemeClr val="accent1">
                    <a:lumMod val="75000"/>
                  </a:schemeClr>
                </a:solidFill>
                <a:latin typeface="Comic Sans MS" panose="030F0702030302020204" pitchFamily="66" charset="0"/>
              </a:rPr>
              <a:t> sıvıda temel katyon </a:t>
            </a:r>
            <a:r>
              <a:rPr lang="tr-TR" sz="1600" dirty="0">
                <a:solidFill>
                  <a:srgbClr val="FF0000"/>
                </a:solidFill>
                <a:latin typeface="Comic Sans MS" panose="030F0702030302020204" pitchFamily="66" charset="0"/>
              </a:rPr>
              <a:t>sodyum</a:t>
            </a:r>
            <a:r>
              <a:rPr lang="tr-TR" sz="1600" dirty="0">
                <a:solidFill>
                  <a:schemeClr val="accent1">
                    <a:lumMod val="75000"/>
                  </a:schemeClr>
                </a:solidFill>
                <a:latin typeface="Comic Sans MS" panose="030F0702030302020204" pitchFamily="66" charset="0"/>
              </a:rPr>
              <a:t> ve temel anyon </a:t>
            </a:r>
            <a:r>
              <a:rPr lang="tr-TR" sz="1600" dirty="0">
                <a:solidFill>
                  <a:srgbClr val="FF0000"/>
                </a:solidFill>
                <a:latin typeface="Comic Sans MS" panose="030F0702030302020204" pitchFamily="66" charset="0"/>
              </a:rPr>
              <a:t>klorürdür</a:t>
            </a:r>
            <a:r>
              <a:rPr lang="tr-TR" sz="1600" dirty="0">
                <a:solidFill>
                  <a:schemeClr val="accent1">
                    <a:lumMod val="75000"/>
                  </a:schemeClr>
                </a:solidFill>
                <a:latin typeface="Comic Sans MS" panose="030F0702030302020204" pitchFamily="66" charset="0"/>
              </a:rPr>
              <a:t>; ayrıca </a:t>
            </a:r>
            <a:r>
              <a:rPr lang="tr-TR" sz="1600" dirty="0" err="1">
                <a:solidFill>
                  <a:schemeClr val="accent1">
                    <a:lumMod val="75000"/>
                  </a:schemeClr>
                </a:solidFill>
                <a:latin typeface="Comic Sans MS" panose="030F0702030302020204" pitchFamily="66" charset="0"/>
              </a:rPr>
              <a:t>intrasellüler</a:t>
            </a:r>
            <a:r>
              <a:rPr lang="tr-TR" sz="1600" dirty="0">
                <a:solidFill>
                  <a:schemeClr val="accent1">
                    <a:lumMod val="75000"/>
                  </a:schemeClr>
                </a:solidFill>
                <a:latin typeface="Comic Sans MS" panose="030F0702030302020204" pitchFamily="66" charset="0"/>
              </a:rPr>
              <a:t> </a:t>
            </a:r>
            <a:r>
              <a:rPr lang="tr-TR" sz="1600" dirty="0" smtClean="0">
                <a:solidFill>
                  <a:schemeClr val="accent1">
                    <a:lumMod val="75000"/>
                  </a:schemeClr>
                </a:solidFill>
                <a:latin typeface="Comic Sans MS" panose="030F0702030302020204" pitchFamily="66" charset="0"/>
              </a:rPr>
              <a:t>sıvıda </a:t>
            </a:r>
            <a:r>
              <a:rPr lang="tr-TR" sz="1600" dirty="0">
                <a:solidFill>
                  <a:schemeClr val="accent1">
                    <a:lumMod val="75000"/>
                  </a:schemeClr>
                </a:solidFill>
                <a:latin typeface="Comic Sans MS" panose="030F0702030302020204" pitchFamily="66" charset="0"/>
              </a:rPr>
              <a:t>protein konsantrasyonu, </a:t>
            </a:r>
            <a:r>
              <a:rPr lang="tr-TR" sz="1600" dirty="0" err="1">
                <a:solidFill>
                  <a:schemeClr val="accent1">
                    <a:lumMod val="75000"/>
                  </a:schemeClr>
                </a:solidFill>
                <a:latin typeface="Comic Sans MS" panose="030F0702030302020204" pitchFamily="66" charset="0"/>
              </a:rPr>
              <a:t>ekstrasellüler</a:t>
            </a:r>
            <a:r>
              <a:rPr lang="tr-TR" sz="1600" dirty="0">
                <a:solidFill>
                  <a:schemeClr val="accent1">
                    <a:lumMod val="75000"/>
                  </a:schemeClr>
                </a:solidFill>
                <a:latin typeface="Comic Sans MS" panose="030F0702030302020204" pitchFamily="66" charset="0"/>
              </a:rPr>
              <a:t> sıvıdakinden yüksektir. </a:t>
            </a:r>
            <a:endParaRPr lang="tr-TR" sz="1600" dirty="0" smtClean="0">
              <a:solidFill>
                <a:schemeClr val="accent1">
                  <a:lumMod val="75000"/>
                </a:schemeClr>
              </a:solidFill>
              <a:latin typeface="Comic Sans MS" panose="030F0702030302020204" pitchFamily="66" charset="0"/>
            </a:endParaRPr>
          </a:p>
          <a:p>
            <a:pPr algn="just">
              <a:lnSpc>
                <a:spcPct val="200000"/>
              </a:lnSpc>
            </a:pPr>
            <a:endParaRPr lang="tr-TR" sz="1600" dirty="0">
              <a:solidFill>
                <a:schemeClr val="accent1">
                  <a:lumMod val="75000"/>
                </a:schemeClr>
              </a:solidFill>
              <a:latin typeface="Comic Sans MS" panose="030F0702030302020204" pitchFamily="66" charset="0"/>
            </a:endParaRPr>
          </a:p>
          <a:p>
            <a:pPr algn="just">
              <a:lnSpc>
                <a:spcPct val="200000"/>
              </a:lnSpc>
            </a:pPr>
            <a:r>
              <a:rPr lang="tr-TR" sz="1600" dirty="0" err="1" smtClean="0">
                <a:solidFill>
                  <a:schemeClr val="accent1">
                    <a:lumMod val="75000"/>
                  </a:schemeClr>
                </a:solidFill>
                <a:latin typeface="Comic Sans MS" panose="030F0702030302020204" pitchFamily="66" charset="0"/>
              </a:rPr>
              <a:t>Na</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K</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pompasının </a:t>
            </a:r>
            <a:r>
              <a:rPr lang="tr-TR" sz="1600" dirty="0" smtClean="0">
                <a:solidFill>
                  <a:schemeClr val="accent1">
                    <a:lumMod val="75000"/>
                  </a:schemeClr>
                </a:solidFill>
                <a:latin typeface="Comic Sans MS" panose="030F0702030302020204" pitchFamily="66" charset="0"/>
              </a:rPr>
              <a:t>işlerliği </a:t>
            </a:r>
            <a:r>
              <a:rPr lang="tr-TR" sz="1600" dirty="0">
                <a:solidFill>
                  <a:schemeClr val="accent1">
                    <a:lumMod val="75000"/>
                  </a:schemeClr>
                </a:solidFill>
                <a:latin typeface="Comic Sans MS" panose="030F0702030302020204" pitchFamily="66" charset="0"/>
              </a:rPr>
              <a:t>ile, </a:t>
            </a:r>
            <a:r>
              <a:rPr lang="tr-TR" sz="1600" dirty="0" err="1">
                <a:solidFill>
                  <a:schemeClr val="accent1">
                    <a:lumMod val="75000"/>
                  </a:schemeClr>
                </a:solidFill>
                <a:latin typeface="Comic Sans MS" panose="030F0702030302020204" pitchFamily="66" charset="0"/>
              </a:rPr>
              <a:t>ATP’nin</a:t>
            </a:r>
            <a:r>
              <a:rPr lang="tr-TR" sz="1600" dirty="0">
                <a:solidFill>
                  <a:schemeClr val="accent1">
                    <a:lumMod val="75000"/>
                  </a:schemeClr>
                </a:solidFill>
                <a:latin typeface="Comic Sans MS" panose="030F0702030302020204" pitchFamily="66" charset="0"/>
              </a:rPr>
              <a:t> hidrolizinden sağlanan enerji kullanılarak </a:t>
            </a:r>
            <a:r>
              <a:rPr lang="tr-TR" sz="1600" dirty="0" err="1">
                <a:solidFill>
                  <a:schemeClr val="accent1">
                    <a:lumMod val="75000"/>
                  </a:schemeClr>
                </a:solidFill>
                <a:latin typeface="Comic Sans MS" panose="030F0702030302020204" pitchFamily="66" charset="0"/>
              </a:rPr>
              <a:t>intrasellülerden</a:t>
            </a:r>
            <a:r>
              <a:rPr lang="tr-TR" sz="1600" dirty="0">
                <a:solidFill>
                  <a:schemeClr val="accent1">
                    <a:lumMod val="75000"/>
                  </a:schemeClr>
                </a:solidFill>
                <a:latin typeface="Comic Sans MS" panose="030F0702030302020204" pitchFamily="66" charset="0"/>
              </a:rPr>
              <a:t> </a:t>
            </a:r>
            <a:r>
              <a:rPr lang="tr-TR" sz="1600" dirty="0" smtClean="0">
                <a:solidFill>
                  <a:schemeClr val="accent1">
                    <a:lumMod val="75000"/>
                  </a:schemeClr>
                </a:solidFill>
                <a:latin typeface="Comic Sans MS" panose="030F0702030302020204" pitchFamily="66" charset="0"/>
              </a:rPr>
              <a:t> </a:t>
            </a:r>
            <a:r>
              <a:rPr lang="tr-TR" sz="1600" dirty="0" err="1" smtClean="0">
                <a:solidFill>
                  <a:schemeClr val="accent1">
                    <a:lumMod val="75000"/>
                  </a:schemeClr>
                </a:solidFill>
                <a:latin typeface="Comic Sans MS" panose="030F0702030302020204" pitchFamily="66" charset="0"/>
              </a:rPr>
              <a:t>ekstrasellülere</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3Na</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iyonu pompalanırken </a:t>
            </a:r>
            <a:r>
              <a:rPr lang="tr-TR" sz="1600" dirty="0" err="1">
                <a:solidFill>
                  <a:schemeClr val="accent1">
                    <a:lumMod val="75000"/>
                  </a:schemeClr>
                </a:solidFill>
                <a:latin typeface="Comic Sans MS" panose="030F0702030302020204" pitchFamily="66" charset="0"/>
              </a:rPr>
              <a:t>ekstrasellülerden</a:t>
            </a:r>
            <a:r>
              <a:rPr lang="tr-TR" sz="1600" dirty="0">
                <a:solidFill>
                  <a:schemeClr val="accent1">
                    <a:lumMod val="75000"/>
                  </a:schemeClr>
                </a:solidFill>
                <a:latin typeface="Comic Sans MS" panose="030F0702030302020204" pitchFamily="66" charset="0"/>
              </a:rPr>
              <a:t> </a:t>
            </a:r>
            <a:r>
              <a:rPr lang="tr-TR" sz="1600" dirty="0" err="1">
                <a:solidFill>
                  <a:schemeClr val="accent1">
                    <a:lumMod val="75000"/>
                  </a:schemeClr>
                </a:solidFill>
                <a:latin typeface="Comic Sans MS" panose="030F0702030302020204" pitchFamily="66" charset="0"/>
              </a:rPr>
              <a:t>intrasellülere</a:t>
            </a:r>
            <a:r>
              <a:rPr lang="tr-TR" sz="1600" dirty="0">
                <a:solidFill>
                  <a:schemeClr val="accent1">
                    <a:lumMod val="75000"/>
                  </a:schemeClr>
                </a:solidFill>
                <a:latin typeface="Comic Sans MS" panose="030F0702030302020204" pitchFamily="66" charset="0"/>
              </a:rPr>
              <a:t> de 2K</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geçirilir </a:t>
            </a:r>
            <a:r>
              <a:rPr lang="tr-TR" sz="1600" dirty="0" smtClean="0">
                <a:solidFill>
                  <a:schemeClr val="accent1">
                    <a:lumMod val="75000"/>
                  </a:schemeClr>
                </a:solidFill>
                <a:latin typeface="Comic Sans MS" panose="030F0702030302020204" pitchFamily="66" charset="0"/>
              </a:rPr>
              <a:t>ki bu</a:t>
            </a:r>
            <a:r>
              <a:rPr lang="tr-TR" sz="1600" dirty="0">
                <a:solidFill>
                  <a:schemeClr val="accent1">
                    <a:lumMod val="75000"/>
                  </a:schemeClr>
                </a:solidFill>
                <a:latin typeface="Comic Sans MS" panose="030F0702030302020204" pitchFamily="66" charset="0"/>
              </a:rPr>
              <a:t>, </a:t>
            </a:r>
            <a:r>
              <a:rPr lang="tr-TR" sz="1600" dirty="0" err="1">
                <a:solidFill>
                  <a:schemeClr val="accent1">
                    <a:lumMod val="75000"/>
                  </a:schemeClr>
                </a:solidFill>
                <a:latin typeface="Comic Sans MS" panose="030F0702030302020204" pitchFamily="66" charset="0"/>
              </a:rPr>
              <a:t>ekstrasellülerde</a:t>
            </a:r>
            <a:r>
              <a:rPr lang="tr-TR" sz="1600" dirty="0">
                <a:solidFill>
                  <a:schemeClr val="accent1">
                    <a:lumMod val="75000"/>
                  </a:schemeClr>
                </a:solidFill>
                <a:latin typeface="Comic Sans MS" panose="030F0702030302020204" pitchFamily="66" charset="0"/>
              </a:rPr>
              <a:t> </a:t>
            </a:r>
            <a:r>
              <a:rPr lang="tr-TR" sz="1600" dirty="0" err="1">
                <a:solidFill>
                  <a:schemeClr val="accent1">
                    <a:lumMod val="75000"/>
                  </a:schemeClr>
                </a:solidFill>
                <a:latin typeface="Comic Sans MS" panose="030F0702030302020204" pitchFamily="66" charset="0"/>
              </a:rPr>
              <a:t>Na</a:t>
            </a:r>
            <a:r>
              <a:rPr lang="tr-TR" sz="1600" dirty="0" smtClean="0">
                <a:solidFill>
                  <a:schemeClr val="accent1">
                    <a:lumMod val="75000"/>
                  </a:schemeClr>
                </a:solidFill>
                <a:latin typeface="Comic Sans MS" panose="030F0702030302020204" pitchFamily="66" charset="0"/>
              </a:rPr>
              <a:t>+  </a:t>
            </a:r>
            <a:r>
              <a:rPr lang="tr-TR" sz="1600" dirty="0">
                <a:solidFill>
                  <a:schemeClr val="accent1">
                    <a:lumMod val="75000"/>
                  </a:schemeClr>
                </a:solidFill>
                <a:latin typeface="Comic Sans MS" panose="030F0702030302020204" pitchFamily="66" charset="0"/>
              </a:rPr>
              <a:t>iyonunun </a:t>
            </a:r>
            <a:r>
              <a:rPr lang="tr-TR" sz="1600" dirty="0" err="1">
                <a:solidFill>
                  <a:schemeClr val="accent1">
                    <a:lumMod val="75000"/>
                  </a:schemeClr>
                </a:solidFill>
                <a:latin typeface="Comic Sans MS" panose="030F0702030302020204" pitchFamily="66" charset="0"/>
              </a:rPr>
              <a:t>intrasellülerde</a:t>
            </a:r>
            <a:r>
              <a:rPr lang="tr-TR" sz="1600" dirty="0">
                <a:solidFill>
                  <a:schemeClr val="accent1">
                    <a:lumMod val="75000"/>
                  </a:schemeClr>
                </a:solidFill>
                <a:latin typeface="Comic Sans MS" panose="030F0702030302020204" pitchFamily="66" charset="0"/>
              </a:rPr>
              <a:t> K</a:t>
            </a:r>
            <a:r>
              <a:rPr lang="tr-TR" sz="1600" dirty="0" smtClean="0">
                <a:solidFill>
                  <a:schemeClr val="accent1">
                    <a:lumMod val="75000"/>
                  </a:schemeClr>
                </a:solidFill>
                <a:latin typeface="Comic Sans MS" panose="030F0702030302020204" pitchFamily="66" charset="0"/>
              </a:rPr>
              <a:t>+ iyonunun </a:t>
            </a:r>
            <a:r>
              <a:rPr lang="tr-TR" sz="1600" dirty="0">
                <a:solidFill>
                  <a:schemeClr val="accent1">
                    <a:lumMod val="75000"/>
                  </a:schemeClr>
                </a:solidFill>
                <a:latin typeface="Comic Sans MS" panose="030F0702030302020204" pitchFamily="66" charset="0"/>
              </a:rPr>
              <a:t>yüksek oluşunun nedenini </a:t>
            </a:r>
            <a:r>
              <a:rPr lang="tr-TR" sz="1600" dirty="0" smtClean="0">
                <a:solidFill>
                  <a:schemeClr val="accent1">
                    <a:lumMod val="75000"/>
                  </a:schemeClr>
                </a:solidFill>
                <a:latin typeface="Comic Sans MS" panose="030F0702030302020204" pitchFamily="66" charset="0"/>
              </a:rPr>
              <a:t> açıklar</a:t>
            </a:r>
            <a:r>
              <a:rPr lang="tr-TR" sz="1600" dirty="0">
                <a:solidFill>
                  <a:schemeClr val="accent1">
                    <a:lumMod val="75000"/>
                  </a:schemeClr>
                </a:solidFill>
                <a:latin typeface="Comic Sans MS" panose="030F0702030302020204" pitchFamily="66" charset="0"/>
              </a:rPr>
              <a:t>. </a:t>
            </a:r>
          </a:p>
        </p:txBody>
      </p:sp>
    </p:spTree>
    <p:extLst>
      <p:ext uri="{BB962C8B-B14F-4D97-AF65-F5344CB8AC3E}">
        <p14:creationId xmlns:p14="http://schemas.microsoft.com/office/powerpoint/2010/main" val="399403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20694"/>
            <a:ext cx="8496944" cy="625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98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92696"/>
            <a:ext cx="8496944" cy="4536504"/>
          </a:xfrm>
        </p:spPr>
        <p:txBody>
          <a:bodyPr>
            <a:normAutofit/>
          </a:bodyPr>
          <a:lstStyle/>
          <a:p>
            <a:pPr algn="just">
              <a:lnSpc>
                <a:spcPct val="150000"/>
              </a:lnSpc>
            </a:pPr>
            <a:r>
              <a:rPr lang="tr-TR" sz="2000" dirty="0">
                <a:solidFill>
                  <a:schemeClr val="tx2">
                    <a:lumMod val="75000"/>
                  </a:schemeClr>
                </a:solidFill>
                <a:latin typeface="Comic Sans MS" pitchFamily="66" charset="0"/>
              </a:rPr>
              <a:t>Hücre içi ve hücreler arası sıvının iyon bileşimleri farklı ancak </a:t>
            </a:r>
            <a:r>
              <a:rPr lang="tr-TR" sz="2000" dirty="0" err="1">
                <a:solidFill>
                  <a:schemeClr val="tx2">
                    <a:lumMod val="75000"/>
                  </a:schemeClr>
                </a:solidFill>
                <a:latin typeface="Comic Sans MS" pitchFamily="66" charset="0"/>
              </a:rPr>
              <a:t>ozmolaritesi</a:t>
            </a:r>
            <a:r>
              <a:rPr lang="tr-TR" sz="2000" dirty="0">
                <a:solidFill>
                  <a:schemeClr val="tx2">
                    <a:lumMod val="75000"/>
                  </a:schemeClr>
                </a:solidFill>
                <a:latin typeface="Comic Sans MS" pitchFamily="66" charset="0"/>
              </a:rPr>
              <a:t> aynıdır. Hücre içi sıvıda bulunan en önemli katyonlar </a:t>
            </a:r>
            <a:r>
              <a:rPr lang="tr-TR" sz="2000" dirty="0">
                <a:solidFill>
                  <a:srgbClr val="FF0000"/>
                </a:solidFill>
                <a:latin typeface="Comic Sans MS" pitchFamily="66" charset="0"/>
              </a:rPr>
              <a:t>potasyum, magnezyumdur</a:t>
            </a:r>
            <a:r>
              <a:rPr lang="tr-TR" sz="2000" dirty="0">
                <a:solidFill>
                  <a:schemeClr val="tx2">
                    <a:lumMod val="75000"/>
                  </a:schemeClr>
                </a:solidFill>
                <a:latin typeface="Comic Sans MS" pitchFamily="66" charset="0"/>
              </a:rPr>
              <a:t>. Anyonlar ise </a:t>
            </a:r>
            <a:r>
              <a:rPr lang="tr-TR" sz="2000" dirty="0">
                <a:solidFill>
                  <a:srgbClr val="FF0000"/>
                </a:solidFill>
                <a:latin typeface="Comic Sans MS" pitchFamily="66" charset="0"/>
              </a:rPr>
              <a:t>proteinler, organik fosfatlar</a:t>
            </a:r>
            <a:r>
              <a:rPr lang="tr-TR" sz="2000" dirty="0">
                <a:solidFill>
                  <a:schemeClr val="tx2">
                    <a:lumMod val="75000"/>
                  </a:schemeClr>
                </a:solidFill>
                <a:latin typeface="Comic Sans MS" pitchFamily="66" charset="0"/>
              </a:rPr>
              <a:t> ve az da olsa </a:t>
            </a:r>
            <a:r>
              <a:rPr lang="tr-TR" sz="2000" dirty="0">
                <a:solidFill>
                  <a:srgbClr val="FF0000"/>
                </a:solidFill>
                <a:latin typeface="Comic Sans MS" pitchFamily="66" charset="0"/>
              </a:rPr>
              <a:t>klorür ve bikarbonattır</a:t>
            </a:r>
            <a:r>
              <a:rPr lang="tr-TR" sz="2000" dirty="0">
                <a:solidFill>
                  <a:schemeClr val="tx2">
                    <a:lumMod val="75000"/>
                  </a:schemeClr>
                </a:solidFill>
                <a:latin typeface="Comic Sans MS" pitchFamily="66" charset="0"/>
              </a:rPr>
              <a:t>.</a:t>
            </a:r>
          </a:p>
          <a:p>
            <a:pPr algn="just">
              <a:lnSpc>
                <a:spcPct val="150000"/>
              </a:lnSpc>
            </a:pPr>
            <a:endParaRPr lang="tr-TR" sz="2000" dirty="0" smtClean="0">
              <a:solidFill>
                <a:schemeClr val="tx2">
                  <a:lumMod val="75000"/>
                </a:schemeClr>
              </a:solidFill>
              <a:latin typeface="Comic Sans MS" pitchFamily="66" charset="0"/>
            </a:endParaRPr>
          </a:p>
          <a:p>
            <a:pPr algn="just">
              <a:lnSpc>
                <a:spcPct val="150000"/>
              </a:lnSpc>
            </a:pPr>
            <a:r>
              <a:rPr lang="tr-TR" sz="2000" dirty="0" smtClean="0">
                <a:solidFill>
                  <a:schemeClr val="tx2">
                    <a:lumMod val="75000"/>
                  </a:schemeClr>
                </a:solidFill>
                <a:latin typeface="Comic Sans MS" pitchFamily="66" charset="0"/>
              </a:rPr>
              <a:t>Hücreler </a:t>
            </a:r>
            <a:r>
              <a:rPr lang="tr-TR" sz="2000" dirty="0">
                <a:solidFill>
                  <a:schemeClr val="tx2">
                    <a:lumMod val="75000"/>
                  </a:schemeClr>
                </a:solidFill>
                <a:latin typeface="Comic Sans MS" pitchFamily="66" charset="0"/>
              </a:rPr>
              <a:t>arası sıvının ise en önemli katyonu </a:t>
            </a:r>
            <a:r>
              <a:rPr lang="tr-TR" sz="2000" dirty="0">
                <a:solidFill>
                  <a:srgbClr val="FF0000"/>
                </a:solidFill>
                <a:latin typeface="Comic Sans MS" pitchFamily="66" charset="0"/>
              </a:rPr>
              <a:t>sodyum</a:t>
            </a:r>
            <a:r>
              <a:rPr lang="tr-TR" sz="2000" dirty="0">
                <a:solidFill>
                  <a:schemeClr val="tx2">
                    <a:lumMod val="75000"/>
                  </a:schemeClr>
                </a:solidFill>
                <a:latin typeface="Comic Sans MS" pitchFamily="66" charset="0"/>
              </a:rPr>
              <a:t>, anyonları ise </a:t>
            </a:r>
            <a:r>
              <a:rPr lang="tr-TR" sz="2000" dirty="0">
                <a:solidFill>
                  <a:srgbClr val="FF0000"/>
                </a:solidFill>
                <a:latin typeface="Comic Sans MS" pitchFamily="66" charset="0"/>
              </a:rPr>
              <a:t>klorür ve bikarbonattır</a:t>
            </a:r>
            <a:r>
              <a:rPr lang="tr-TR" sz="2000" dirty="0">
                <a:solidFill>
                  <a:schemeClr val="tx2">
                    <a:lumMod val="75000"/>
                  </a:schemeClr>
                </a:solidFill>
                <a:latin typeface="Comic Sans MS" pitchFamily="66" charset="0"/>
              </a:rPr>
              <a:t>. Hücreler bu gibi iyonları sürekli dışarıya pompalayarak çevreleriyle </a:t>
            </a:r>
            <a:r>
              <a:rPr lang="tr-TR" sz="2000" dirty="0" err="1">
                <a:solidFill>
                  <a:schemeClr val="tx2">
                    <a:lumMod val="75000"/>
                  </a:schemeClr>
                </a:solidFill>
                <a:latin typeface="Comic Sans MS" pitchFamily="66" charset="0"/>
              </a:rPr>
              <a:t>ozmotik</a:t>
            </a:r>
            <a:r>
              <a:rPr lang="tr-TR" sz="2000" dirty="0">
                <a:solidFill>
                  <a:schemeClr val="tx2">
                    <a:lumMod val="75000"/>
                  </a:schemeClr>
                </a:solidFill>
                <a:latin typeface="Comic Sans MS" pitchFamily="66" charset="0"/>
              </a:rPr>
              <a:t> denge içinde kalırlar. Ayrıca fosfat, sülfat, proteinler ve organik asitler de bulundurur.</a:t>
            </a:r>
          </a:p>
          <a:p>
            <a:pPr algn="just">
              <a:lnSpc>
                <a:spcPct val="150000"/>
              </a:lnSpc>
            </a:pPr>
            <a:endParaRPr lang="tr-TR" sz="2000" dirty="0">
              <a:solidFill>
                <a:schemeClr val="tx2">
                  <a:lumMod val="75000"/>
                </a:schemeClr>
              </a:solidFill>
              <a:latin typeface="Comic Sans MS" pitchFamily="66" charset="0"/>
            </a:endParaRPr>
          </a:p>
        </p:txBody>
      </p:sp>
    </p:spTree>
    <p:extLst>
      <p:ext uri="{BB962C8B-B14F-4D97-AF65-F5344CB8AC3E}">
        <p14:creationId xmlns:p14="http://schemas.microsoft.com/office/powerpoint/2010/main" val="1428094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517525" y="265113"/>
            <a:ext cx="8596313" cy="1311275"/>
          </a:xfrm>
        </p:spPr>
        <p:txBody>
          <a:bodyPr>
            <a:normAutofit/>
          </a:bodyPr>
          <a:lstStyle/>
          <a:p>
            <a:pPr algn="ctr"/>
            <a:r>
              <a:rPr lang="tr-TR" sz="3200" dirty="0">
                <a:solidFill>
                  <a:srgbClr val="FF0000"/>
                </a:solidFill>
                <a:latin typeface="Comic Sans MS" pitchFamily="66" charset="0"/>
              </a:rPr>
              <a:t>Sıvı bölümlerinin elektrolit bileşimi</a:t>
            </a:r>
            <a:br>
              <a:rPr lang="tr-TR" sz="3200" dirty="0">
                <a:solidFill>
                  <a:srgbClr val="FF0000"/>
                </a:solidFill>
                <a:latin typeface="Comic Sans MS" pitchFamily="66" charset="0"/>
              </a:rPr>
            </a:br>
            <a:r>
              <a:rPr lang="tr-TR" sz="3200" dirty="0">
                <a:solidFill>
                  <a:srgbClr val="FF0000"/>
                </a:solidFill>
                <a:latin typeface="Comic Sans MS" pitchFamily="66" charset="0"/>
              </a:rPr>
              <a:t>(</a:t>
            </a:r>
            <a:r>
              <a:rPr lang="tr-TR" sz="3200" dirty="0" err="1">
                <a:solidFill>
                  <a:srgbClr val="FF0000"/>
                </a:solidFill>
                <a:latin typeface="Comic Sans MS" pitchFamily="66" charset="0"/>
              </a:rPr>
              <a:t>mEq</a:t>
            </a:r>
            <a:r>
              <a:rPr lang="tr-TR" sz="3200" dirty="0">
                <a:solidFill>
                  <a:srgbClr val="FF0000"/>
                </a:solidFill>
                <a:latin typeface="Comic Sans MS" pitchFamily="66" charset="0"/>
              </a:rPr>
              <a:t>/L)</a:t>
            </a:r>
          </a:p>
        </p:txBody>
      </p:sp>
      <p:graphicFrame>
        <p:nvGraphicFramePr>
          <p:cNvPr id="45176" name="Group 1144"/>
          <p:cNvGraphicFramePr>
            <a:graphicFrameLocks noGrp="1"/>
          </p:cNvGraphicFramePr>
          <p:nvPr>
            <p:ph type="tbl" idx="1"/>
          </p:nvPr>
        </p:nvGraphicFramePr>
        <p:xfrm>
          <a:off x="1066800" y="2057400"/>
          <a:ext cx="7772400" cy="4175760"/>
        </p:xfrm>
        <a:graphic>
          <a:graphicData uri="http://schemas.openxmlformats.org/drawingml/2006/table">
            <a:tbl>
              <a:tblPr/>
              <a:tblGrid>
                <a:gridCol w="2590800"/>
                <a:gridCol w="2590800"/>
                <a:gridCol w="2590800"/>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Plazma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Hücre içi</a:t>
                      </a:r>
                    </a:p>
                  </a:txBody>
                  <a:tcPr horzOverflow="overflow">
                    <a:lnL>
                      <a:noFill/>
                    </a:lnL>
                    <a:lnR cap="flat">
                      <a:noFill/>
                    </a:lnR>
                    <a:lnT cap="fla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smtClean="0">
                          <a:ln>
                            <a:noFill/>
                          </a:ln>
                          <a:solidFill>
                            <a:srgbClr val="FF0066"/>
                          </a:solidFill>
                          <a:effectLst/>
                          <a:latin typeface="Comic Sans MS" pitchFamily="66" charset="0"/>
                        </a:rPr>
                        <a:t>Katyonlar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195</a:t>
                      </a:r>
                    </a:p>
                  </a:txBody>
                  <a:tcPr horzOverflow="overflow">
                    <a:lnL>
                      <a:noFill/>
                    </a:lnL>
                    <a:lnR cap="flat">
                      <a:noFill/>
                    </a:lnR>
                    <a:ln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Na</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smtClean="0">
                          <a:ln>
                            <a:noFill/>
                          </a:ln>
                          <a:solidFill>
                            <a:srgbClr val="0000FF"/>
                          </a:solidFill>
                          <a:effectLst/>
                          <a:latin typeface="Comic Sans MS" pitchFamily="66" charset="0"/>
                        </a:rPr>
                        <a:t>142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10</a:t>
                      </a:r>
                    </a:p>
                  </a:txBody>
                  <a:tcPr horzOverflow="overflow">
                    <a:lnL>
                      <a:noFill/>
                    </a:lnL>
                    <a:lnR cap="flat">
                      <a:noFill/>
                    </a:lnR>
                    <a:ln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K</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smtClean="0">
                          <a:ln>
                            <a:noFill/>
                          </a:ln>
                          <a:solidFill>
                            <a:srgbClr val="0000FF"/>
                          </a:solidFill>
                          <a:effectLst/>
                          <a:latin typeface="Comic Sans MS" pitchFamily="66" charset="0"/>
                        </a:rPr>
                        <a:t>156</a:t>
                      </a:r>
                    </a:p>
                  </a:txBody>
                  <a:tcPr horzOverflow="overflow">
                    <a:lnL>
                      <a:noFill/>
                    </a:lnL>
                    <a:lnR cap="flat">
                      <a:noFill/>
                    </a:lnR>
                    <a:ln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Ca</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3</a:t>
                      </a:r>
                    </a:p>
                  </a:txBody>
                  <a:tcPr horzOverflow="overflow">
                    <a:lnL>
                      <a:noFill/>
                    </a:lnL>
                    <a:lnR cap="flat">
                      <a:noFill/>
                    </a:lnR>
                    <a:lnT>
                      <a:noFill/>
                    </a:lnT>
                    <a:lnB>
                      <a:noFill/>
                    </a:lnB>
                    <a:lnTlToBr>
                      <a:noFill/>
                    </a:lnTlToBr>
                    <a:lnBlToTr>
                      <a:noFill/>
                    </a:lnBlToTr>
                    <a:noFill/>
                  </a:tcPr>
                </a:tc>
              </a:tr>
              <a:tr h="3429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Mg</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3</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26</a:t>
                      </a: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945611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517525" y="265113"/>
            <a:ext cx="8596313" cy="1311275"/>
          </a:xfrm>
        </p:spPr>
        <p:txBody>
          <a:bodyPr>
            <a:normAutofit/>
          </a:bodyPr>
          <a:lstStyle/>
          <a:p>
            <a:pPr algn="ctr"/>
            <a:r>
              <a:rPr lang="tr-TR" sz="3200" dirty="0">
                <a:solidFill>
                  <a:srgbClr val="FF0000"/>
                </a:solidFill>
                <a:latin typeface="Comic Sans MS" pitchFamily="66" charset="0"/>
              </a:rPr>
              <a:t>Sıvı bölümlerinin elektrolit bileşimi</a:t>
            </a:r>
            <a:br>
              <a:rPr lang="tr-TR" sz="3200" dirty="0">
                <a:solidFill>
                  <a:srgbClr val="FF0000"/>
                </a:solidFill>
                <a:latin typeface="Comic Sans MS" pitchFamily="66" charset="0"/>
              </a:rPr>
            </a:br>
            <a:r>
              <a:rPr lang="tr-TR" sz="3200" dirty="0">
                <a:solidFill>
                  <a:srgbClr val="FF0000"/>
                </a:solidFill>
                <a:latin typeface="Comic Sans MS" pitchFamily="66" charset="0"/>
              </a:rPr>
              <a:t>(</a:t>
            </a:r>
            <a:r>
              <a:rPr lang="tr-TR" sz="3200" dirty="0" err="1">
                <a:solidFill>
                  <a:srgbClr val="FF0000"/>
                </a:solidFill>
                <a:latin typeface="Comic Sans MS" pitchFamily="66" charset="0"/>
              </a:rPr>
              <a:t>mEq</a:t>
            </a:r>
            <a:r>
              <a:rPr lang="tr-TR" sz="3200" dirty="0">
                <a:solidFill>
                  <a:srgbClr val="FF0000"/>
                </a:solidFill>
                <a:latin typeface="Comic Sans MS" pitchFamily="66" charset="0"/>
              </a:rPr>
              <a:t>/L)</a:t>
            </a:r>
          </a:p>
        </p:txBody>
      </p:sp>
      <p:graphicFrame>
        <p:nvGraphicFramePr>
          <p:cNvPr id="46206" name="Group 1150"/>
          <p:cNvGraphicFramePr>
            <a:graphicFrameLocks noGrp="1"/>
          </p:cNvGraphicFramePr>
          <p:nvPr>
            <p:ph type="tbl" idx="1"/>
          </p:nvPr>
        </p:nvGraphicFramePr>
        <p:xfrm>
          <a:off x="1066800" y="2057400"/>
          <a:ext cx="7772400" cy="4191000"/>
        </p:xfrm>
        <a:graphic>
          <a:graphicData uri="http://schemas.openxmlformats.org/drawingml/2006/table">
            <a:tbl>
              <a:tblPr/>
              <a:tblGrid>
                <a:gridCol w="2590800"/>
                <a:gridCol w="2590800"/>
                <a:gridCol w="25908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Comic Sans MS" pitchFamily="66" charset="0"/>
                        </a:rPr>
                        <a:t>Plazma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Hücre içi</a:t>
                      </a:r>
                    </a:p>
                  </a:txBody>
                  <a:tcPr horzOverflow="overflow">
                    <a:lnL>
                      <a:noFill/>
                    </a:lnL>
                    <a:lnR cap="flat">
                      <a:noFill/>
                    </a:lnR>
                    <a:lnT cap="fla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smtClean="0">
                          <a:ln>
                            <a:noFill/>
                          </a:ln>
                          <a:solidFill>
                            <a:srgbClr val="FF0066"/>
                          </a:solidFill>
                          <a:effectLst/>
                          <a:latin typeface="Comic Sans MS" pitchFamily="66" charset="0"/>
                        </a:rPr>
                        <a:t>Anyonlar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195</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Cl</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dirty="0" smtClean="0">
                          <a:ln>
                            <a:noFill/>
                          </a:ln>
                          <a:solidFill>
                            <a:srgbClr val="0000FF"/>
                          </a:solidFill>
                          <a:effectLst/>
                          <a:latin typeface="Comic Sans MS" pitchFamily="66" charset="0"/>
                        </a:rPr>
                        <a:t>103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2</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HCO</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3</a:t>
                      </a:r>
                      <a:r>
                        <a:rPr kumimoji="0" lang="tr-TR" sz="2800" b="0" i="0" u="none" strike="noStrike" cap="none" normalizeH="0" baseline="0" smtClean="0">
                          <a:ln>
                            <a:noFill/>
                          </a:ln>
                          <a:solidFill>
                            <a:schemeClr val="tx1"/>
                          </a:solidFill>
                          <a:effectLst/>
                          <a:latin typeface="Comic Sans MS" pitchFamily="66" charset="0"/>
                        </a:rPr>
                        <a:t> </a:t>
                      </a:r>
                      <a:r>
                        <a:rPr kumimoji="0" lang="en-GB" sz="2800" b="0" i="0" u="none" strike="noStrike" cap="none" normalizeH="0" baseline="30000" smtClean="0">
                          <a:ln>
                            <a:noFill/>
                          </a:ln>
                          <a:solidFill>
                            <a:schemeClr val="tx1"/>
                          </a:solidFill>
                          <a:effectLst/>
                          <a:latin typeface="Comic Sans MS" pitchFamily="66" charset="0"/>
                          <a:cs typeface="Times New Roman" pitchFamily="18" charset="0"/>
                        </a:rPr>
                        <a:t>-</a:t>
                      </a:r>
                      <a:r>
                        <a:rPr kumimoji="0" lang="tr-TR" sz="2800" b="0" i="0" u="none" strike="noStrike" cap="none" normalizeH="0" baseline="0" smtClean="0">
                          <a:ln>
                            <a:noFill/>
                          </a:ln>
                          <a:solidFill>
                            <a:schemeClr val="tx1"/>
                          </a:solidFill>
                          <a:effectLst/>
                          <a:latin typeface="Comic Sans MS" pitchFamily="66"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8</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Proteinat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17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55</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Diğer</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0" i="0" u="none" strike="noStrike" cap="none" normalizeH="0" baseline="0" smtClean="0">
                          <a:ln>
                            <a:noFill/>
                          </a:ln>
                          <a:solidFill>
                            <a:schemeClr val="tx1"/>
                          </a:solidFill>
                          <a:effectLst/>
                          <a:latin typeface="Comic Sans MS" pitchFamily="66" charset="0"/>
                        </a:rPr>
                        <a:t>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tr-TR" sz="2800" b="1" i="0" u="none" strike="noStrike" cap="none" normalizeH="0" baseline="0" smtClean="0">
                          <a:ln>
                            <a:noFill/>
                          </a:ln>
                          <a:solidFill>
                            <a:srgbClr val="0000FF"/>
                          </a:solidFill>
                          <a:effectLst/>
                          <a:latin typeface="Comic Sans MS" pitchFamily="66" charset="0"/>
                        </a:rPr>
                        <a:t>130</a:t>
                      </a: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567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1520" y="5601434"/>
            <a:ext cx="8496944" cy="707886"/>
          </a:xfrm>
          <a:prstGeom prst="rect">
            <a:avLst/>
          </a:prstGeom>
          <a:noFill/>
        </p:spPr>
        <p:txBody>
          <a:bodyPr wrap="square" rtlCol="0">
            <a:spAutoFit/>
          </a:bodyPr>
          <a:lstStyle/>
          <a:p>
            <a:pPr algn="just"/>
            <a:r>
              <a:rPr lang="tr-TR" sz="2000" dirty="0" smtClean="0">
                <a:solidFill>
                  <a:schemeClr val="accent1">
                    <a:lumMod val="75000"/>
                  </a:schemeClr>
                </a:solidFill>
                <a:latin typeface="Comic Sans MS" panose="030F0702030302020204" pitchFamily="66" charset="0"/>
              </a:rPr>
              <a:t>Sıvı bölmeleri arasında </a:t>
            </a:r>
            <a:r>
              <a:rPr lang="tr-TR" sz="2000" dirty="0" err="1" smtClean="0">
                <a:solidFill>
                  <a:schemeClr val="accent1">
                    <a:lumMod val="75000"/>
                  </a:schemeClr>
                </a:solidFill>
                <a:latin typeface="Comic Sans MS" panose="030F0702030302020204" pitchFamily="66" charset="0"/>
              </a:rPr>
              <a:t>Starling</a:t>
            </a:r>
            <a:r>
              <a:rPr lang="tr-TR" sz="2000" dirty="0" smtClean="0">
                <a:solidFill>
                  <a:schemeClr val="accent1">
                    <a:lumMod val="75000"/>
                  </a:schemeClr>
                </a:solidFill>
                <a:latin typeface="Comic Sans MS" panose="030F0702030302020204" pitchFamily="66" charset="0"/>
              </a:rPr>
              <a:t> güçleri ve </a:t>
            </a:r>
            <a:r>
              <a:rPr lang="tr-TR" sz="2000" dirty="0" err="1" smtClean="0">
                <a:solidFill>
                  <a:schemeClr val="accent1">
                    <a:lumMod val="75000"/>
                  </a:schemeClr>
                </a:solidFill>
                <a:latin typeface="Comic Sans MS" panose="030F0702030302020204" pitchFamily="66" charset="0"/>
              </a:rPr>
              <a:t>osmoz</a:t>
            </a:r>
            <a:r>
              <a:rPr lang="tr-TR" sz="2000" dirty="0" smtClean="0">
                <a:solidFill>
                  <a:schemeClr val="accent1">
                    <a:lumMod val="75000"/>
                  </a:schemeClr>
                </a:solidFill>
                <a:latin typeface="Comic Sans MS" panose="030F0702030302020204" pitchFamily="66" charset="0"/>
              </a:rPr>
              <a:t> aracılığıyla madde ve su geçişi gerçekleşir. </a:t>
            </a:r>
            <a:endParaRPr lang="tr-TR" sz="2000" dirty="0">
              <a:solidFill>
                <a:schemeClr val="accent1">
                  <a:lumMod val="75000"/>
                </a:schemeClr>
              </a:solidFill>
              <a:latin typeface="Comic Sans MS" panose="030F0702030302020204"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688"/>
            <a:ext cx="705802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907704" y="44624"/>
            <a:ext cx="4752528" cy="646331"/>
          </a:xfrm>
          <a:prstGeom prst="rect">
            <a:avLst/>
          </a:prstGeom>
          <a:noFill/>
        </p:spPr>
        <p:txBody>
          <a:bodyPr wrap="square" rtlCol="0">
            <a:spAutoFit/>
          </a:bodyPr>
          <a:lstStyle/>
          <a:p>
            <a:pPr algn="ctr"/>
            <a:r>
              <a:rPr lang="tr-TR" sz="3600" dirty="0" smtClean="0">
                <a:solidFill>
                  <a:srgbClr val="FF0000"/>
                </a:solidFill>
                <a:latin typeface="Comic Sans MS" panose="030F0702030302020204" pitchFamily="66" charset="0"/>
              </a:rPr>
              <a:t>Sıvı Hareketleri</a:t>
            </a:r>
            <a:endParaRPr lang="tr-TR" sz="3600" dirty="0">
              <a:solidFill>
                <a:srgbClr val="FF0000"/>
              </a:solidFill>
              <a:latin typeface="Comic Sans MS" panose="030F0702030302020204" pitchFamily="66" charset="0"/>
            </a:endParaRPr>
          </a:p>
        </p:txBody>
      </p:sp>
      <p:sp>
        <p:nvSpPr>
          <p:cNvPr id="4" name="Dikdörtgen 3"/>
          <p:cNvSpPr/>
          <p:nvPr/>
        </p:nvSpPr>
        <p:spPr>
          <a:xfrm>
            <a:off x="251520" y="6305545"/>
            <a:ext cx="8856984" cy="507831"/>
          </a:xfrm>
          <a:prstGeom prst="rect">
            <a:avLst/>
          </a:prstGeom>
        </p:spPr>
        <p:txBody>
          <a:bodyPr wrap="square">
            <a:spAutoFit/>
          </a:bodyPr>
          <a:lstStyle/>
          <a:p>
            <a:pPr algn="just"/>
            <a:r>
              <a:rPr lang="tr-TR" sz="900" dirty="0" smtClean="0">
                <a:solidFill>
                  <a:srgbClr val="FF0000"/>
                </a:solidFill>
              </a:rPr>
              <a:t>Not: </a:t>
            </a:r>
            <a:r>
              <a:rPr lang="tr-TR" sz="900" dirty="0" err="1" smtClean="0">
                <a:solidFill>
                  <a:srgbClr val="FF0000"/>
                </a:solidFill>
              </a:rPr>
              <a:t>Starling</a:t>
            </a:r>
            <a:r>
              <a:rPr lang="tr-TR" sz="900" dirty="0" smtClean="0">
                <a:solidFill>
                  <a:srgbClr val="FF0000"/>
                </a:solidFill>
              </a:rPr>
              <a:t> hipotezi: Kılcal </a:t>
            </a:r>
            <a:r>
              <a:rPr lang="tr-TR" sz="900" dirty="0">
                <a:solidFill>
                  <a:srgbClr val="FF0000"/>
                </a:solidFill>
              </a:rPr>
              <a:t>damarların atar damar ucunda kan basıncı, </a:t>
            </a:r>
            <a:r>
              <a:rPr lang="tr-TR" sz="900" dirty="0" err="1">
                <a:solidFill>
                  <a:srgbClr val="FF0000"/>
                </a:solidFill>
              </a:rPr>
              <a:t>osmotik</a:t>
            </a:r>
            <a:r>
              <a:rPr lang="tr-TR" sz="900" dirty="0">
                <a:solidFill>
                  <a:srgbClr val="FF0000"/>
                </a:solidFill>
              </a:rPr>
              <a:t> basınçtan daha yüksek olduğundan, su ve çözünmüş maddeler kılcal damarlardan doku sıvısına geçer. </a:t>
            </a:r>
            <a:r>
              <a:rPr lang="tr-TR" sz="900" dirty="0" smtClean="0">
                <a:solidFill>
                  <a:srgbClr val="FF0000"/>
                </a:solidFill>
              </a:rPr>
              <a:t>Kılcalların </a:t>
            </a:r>
            <a:r>
              <a:rPr lang="tr-TR" sz="900" dirty="0">
                <a:solidFill>
                  <a:srgbClr val="FF0000"/>
                </a:solidFill>
              </a:rPr>
              <a:t>toplar damar ucunda ise, </a:t>
            </a:r>
            <a:r>
              <a:rPr lang="tr-TR" sz="900" dirty="0" err="1">
                <a:solidFill>
                  <a:srgbClr val="FF0000"/>
                </a:solidFill>
              </a:rPr>
              <a:t>osmotik</a:t>
            </a:r>
            <a:r>
              <a:rPr lang="tr-TR" sz="900" dirty="0">
                <a:solidFill>
                  <a:srgbClr val="FF0000"/>
                </a:solidFill>
              </a:rPr>
              <a:t> basınç, kan basıncından </a:t>
            </a:r>
            <a:r>
              <a:rPr lang="tr-TR" sz="900" dirty="0" smtClean="0">
                <a:solidFill>
                  <a:srgbClr val="FF0000"/>
                </a:solidFill>
              </a:rPr>
              <a:t>fazladır</a:t>
            </a:r>
            <a:r>
              <a:rPr lang="tr-TR" sz="900" dirty="0">
                <a:solidFill>
                  <a:srgbClr val="FF0000"/>
                </a:solidFill>
              </a:rPr>
              <a:t>; su ve çözünmüş maddeler doku sıvısından kılcal damarlara tekrar geçer.'' şeklindeki, kılcal damarlarda kan ile doku sıvısı arasındaki madde alışverişinin kan basıncı ve </a:t>
            </a:r>
            <a:r>
              <a:rPr lang="tr-TR" sz="900" dirty="0" err="1">
                <a:solidFill>
                  <a:srgbClr val="FF0000"/>
                </a:solidFill>
              </a:rPr>
              <a:t>osmotik</a:t>
            </a:r>
            <a:r>
              <a:rPr lang="tr-TR" sz="900" dirty="0">
                <a:solidFill>
                  <a:srgbClr val="FF0000"/>
                </a:solidFill>
              </a:rPr>
              <a:t> basınç etkisi ile gerçekleştiğini açıklayan hipotezdir.</a:t>
            </a:r>
          </a:p>
        </p:txBody>
      </p:sp>
    </p:spTree>
    <p:extLst>
      <p:ext uri="{BB962C8B-B14F-4D97-AF65-F5344CB8AC3E}">
        <p14:creationId xmlns:p14="http://schemas.microsoft.com/office/powerpoint/2010/main" val="2621947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028"/>
            <a:ext cx="8421887" cy="635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95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37" y="0"/>
            <a:ext cx="5631145" cy="6453336"/>
          </a:xfrm>
        </p:spPr>
        <p:txBody>
          <a:bodyPr>
            <a:noAutofit/>
          </a:bodyPr>
          <a:lstStyle/>
          <a:p>
            <a:pPr algn="just">
              <a:lnSpc>
                <a:spcPct val="150000"/>
              </a:lnSpc>
            </a:pPr>
            <a:r>
              <a:rPr lang="tr-TR" sz="1800" dirty="0">
                <a:solidFill>
                  <a:schemeClr val="accent1">
                    <a:lumMod val="75000"/>
                  </a:schemeClr>
                </a:solidFill>
                <a:latin typeface="Comic Sans MS" pitchFamily="66" charset="0"/>
              </a:rPr>
              <a:t>Doğada çok yaygın bulunan ve bir hidrojen-oksijen bileşiği olan su (H2O), bitkisel ve </a:t>
            </a:r>
            <a:r>
              <a:rPr lang="tr-TR" sz="1800" dirty="0" smtClean="0">
                <a:solidFill>
                  <a:schemeClr val="accent1">
                    <a:lumMod val="75000"/>
                  </a:schemeClr>
                </a:solidFill>
                <a:latin typeface="Comic Sans MS" pitchFamily="66" charset="0"/>
              </a:rPr>
              <a:t>hayvansal doku </a:t>
            </a:r>
            <a:r>
              <a:rPr lang="tr-TR" sz="1800" dirty="0">
                <a:solidFill>
                  <a:schemeClr val="accent1">
                    <a:lumMod val="75000"/>
                  </a:schemeClr>
                </a:solidFill>
                <a:latin typeface="Comic Sans MS" pitchFamily="66" charset="0"/>
              </a:rPr>
              <a:t>ve organların en büyük kısmını teşkil eder. </a:t>
            </a:r>
            <a:endParaRPr lang="tr-TR" sz="1800" dirty="0" smtClean="0">
              <a:solidFill>
                <a:schemeClr val="accent1">
                  <a:lumMod val="75000"/>
                </a:schemeClr>
              </a:solidFill>
              <a:latin typeface="Comic Sans MS" pitchFamily="66" charset="0"/>
            </a:endParaRPr>
          </a:p>
          <a:p>
            <a:pPr algn="just">
              <a:lnSpc>
                <a:spcPct val="150000"/>
              </a:lnSpc>
            </a:pPr>
            <a:r>
              <a:rPr lang="tr-TR" sz="1800" dirty="0" smtClean="0">
                <a:solidFill>
                  <a:schemeClr val="accent1">
                    <a:lumMod val="75000"/>
                  </a:schemeClr>
                </a:solidFill>
                <a:latin typeface="Comic Sans MS" pitchFamily="66" charset="0"/>
              </a:rPr>
              <a:t>Susuz </a:t>
            </a:r>
            <a:r>
              <a:rPr lang="tr-TR" sz="1800" dirty="0">
                <a:solidFill>
                  <a:schemeClr val="accent1">
                    <a:lumMod val="75000"/>
                  </a:schemeClr>
                </a:solidFill>
                <a:latin typeface="Comic Sans MS" pitchFamily="66" charset="0"/>
              </a:rPr>
              <a:t>yaşam mümkün değildir. </a:t>
            </a:r>
            <a:endParaRPr lang="tr-TR" sz="1800" dirty="0" smtClean="0">
              <a:solidFill>
                <a:schemeClr val="accent1">
                  <a:lumMod val="75000"/>
                </a:schemeClr>
              </a:solidFill>
              <a:latin typeface="Comic Sans MS" pitchFamily="66" charset="0"/>
            </a:endParaRPr>
          </a:p>
          <a:p>
            <a:pPr algn="just">
              <a:lnSpc>
                <a:spcPct val="150000"/>
              </a:lnSpc>
            </a:pPr>
            <a:r>
              <a:rPr lang="tr-TR" sz="1800" dirty="0" smtClean="0">
                <a:solidFill>
                  <a:schemeClr val="accent1">
                    <a:lumMod val="75000"/>
                  </a:schemeClr>
                </a:solidFill>
                <a:latin typeface="Comic Sans MS" pitchFamily="66" charset="0"/>
              </a:rPr>
              <a:t>Su organizmada inorganik </a:t>
            </a:r>
            <a:r>
              <a:rPr lang="tr-TR" sz="1800" dirty="0">
                <a:solidFill>
                  <a:schemeClr val="accent1">
                    <a:lumMod val="75000"/>
                  </a:schemeClr>
                </a:solidFill>
                <a:latin typeface="Comic Sans MS" pitchFamily="66" charset="0"/>
              </a:rPr>
              <a:t>ve organik maddeleri çözen ve bu maddeleri hücreden hücreye </a:t>
            </a:r>
            <a:r>
              <a:rPr lang="tr-TR" sz="1800" dirty="0" smtClean="0">
                <a:solidFill>
                  <a:schemeClr val="accent1">
                    <a:lumMod val="75000"/>
                  </a:schemeClr>
                </a:solidFill>
                <a:latin typeface="Comic Sans MS" pitchFamily="66" charset="0"/>
              </a:rPr>
              <a:t>taşıyan bir </a:t>
            </a:r>
            <a:r>
              <a:rPr lang="tr-TR" sz="1800" dirty="0">
                <a:solidFill>
                  <a:schemeClr val="accent1">
                    <a:lumMod val="75000"/>
                  </a:schemeClr>
                </a:solidFill>
                <a:latin typeface="Comic Sans MS" pitchFamily="66" charset="0"/>
              </a:rPr>
              <a:t>ortam olarak </a:t>
            </a:r>
            <a:r>
              <a:rPr lang="tr-TR" sz="1800" dirty="0" smtClean="0">
                <a:solidFill>
                  <a:schemeClr val="accent1">
                    <a:lumMod val="75000"/>
                  </a:schemeClr>
                </a:solidFill>
                <a:latin typeface="Comic Sans MS" pitchFamily="66" charset="0"/>
              </a:rPr>
              <a:t>görev </a:t>
            </a:r>
            <a:r>
              <a:rPr lang="tr-TR" sz="1800" dirty="0">
                <a:solidFill>
                  <a:schemeClr val="accent1">
                    <a:lumMod val="75000"/>
                  </a:schemeClr>
                </a:solidFill>
                <a:latin typeface="Comic Sans MS" pitchFamily="66" charset="0"/>
              </a:rPr>
              <a:t>gördüğü gibi, bütün metabolizma reaksiyonları sulu ortamlarda </a:t>
            </a:r>
            <a:r>
              <a:rPr lang="tr-TR" sz="1800" dirty="0" smtClean="0">
                <a:solidFill>
                  <a:schemeClr val="accent1">
                    <a:lumMod val="75000"/>
                  </a:schemeClr>
                </a:solidFill>
                <a:latin typeface="Comic Sans MS" pitchFamily="66" charset="0"/>
              </a:rPr>
              <a:t>meydana gelir </a:t>
            </a:r>
            <a:r>
              <a:rPr lang="tr-TR" sz="1800" dirty="0">
                <a:solidFill>
                  <a:schemeClr val="accent1">
                    <a:lumMod val="75000"/>
                  </a:schemeClr>
                </a:solidFill>
                <a:latin typeface="Comic Sans MS" pitchFamily="66" charset="0"/>
              </a:rPr>
              <a:t>ve bu reaksiyonların sonunda teşekkül eden artık ürünler de yine su yardımıyla dışarı atılırlar</a:t>
            </a:r>
            <a:r>
              <a:rPr lang="tr-TR" sz="1800" dirty="0" smtClean="0">
                <a:solidFill>
                  <a:schemeClr val="accent1">
                    <a:lumMod val="75000"/>
                  </a:schemeClr>
                </a:solidFill>
                <a:latin typeface="Comic Sans MS" pitchFamily="66" charset="0"/>
              </a:rPr>
              <a:t>. </a:t>
            </a:r>
          </a:p>
          <a:p>
            <a:pPr algn="just">
              <a:lnSpc>
                <a:spcPct val="150000"/>
              </a:lnSpc>
            </a:pPr>
            <a:r>
              <a:rPr lang="tr-TR" sz="1800" dirty="0" smtClean="0">
                <a:solidFill>
                  <a:schemeClr val="accent1">
                    <a:lumMod val="75000"/>
                  </a:schemeClr>
                </a:solidFill>
                <a:latin typeface="Comic Sans MS" pitchFamily="66" charset="0"/>
              </a:rPr>
              <a:t>Kan </a:t>
            </a:r>
            <a:r>
              <a:rPr lang="tr-TR" sz="1800" dirty="0">
                <a:solidFill>
                  <a:schemeClr val="accent1">
                    <a:lumMod val="75000"/>
                  </a:schemeClr>
                </a:solidFill>
                <a:latin typeface="Comic Sans MS" pitchFamily="66" charset="0"/>
              </a:rPr>
              <a:t>plazması, </a:t>
            </a:r>
            <a:r>
              <a:rPr lang="tr-TR" sz="1800" dirty="0" err="1">
                <a:solidFill>
                  <a:schemeClr val="accent1">
                    <a:lumMod val="75000"/>
                  </a:schemeClr>
                </a:solidFill>
                <a:latin typeface="Comic Sans MS" pitchFamily="66" charset="0"/>
              </a:rPr>
              <a:t>serebrospinal</a:t>
            </a:r>
            <a:r>
              <a:rPr lang="tr-TR" sz="1800" dirty="0">
                <a:solidFill>
                  <a:schemeClr val="accent1">
                    <a:lumMod val="75000"/>
                  </a:schemeClr>
                </a:solidFill>
                <a:latin typeface="Comic Sans MS" pitchFamily="66" charset="0"/>
              </a:rPr>
              <a:t> sıvı, safra, mide, bağırsak salgıları, idrar, süt, ter, gözyaşı</a:t>
            </a:r>
            <a:r>
              <a:rPr lang="tr-TR" sz="1800" dirty="0" smtClean="0">
                <a:solidFill>
                  <a:schemeClr val="accent1">
                    <a:lumMod val="75000"/>
                  </a:schemeClr>
                </a:solidFill>
                <a:latin typeface="Comic Sans MS" pitchFamily="66" charset="0"/>
              </a:rPr>
              <a:t>, </a:t>
            </a:r>
            <a:r>
              <a:rPr lang="tr-TR" sz="1800" dirty="0" err="1" smtClean="0">
                <a:solidFill>
                  <a:schemeClr val="accent1">
                    <a:lumMod val="75000"/>
                  </a:schemeClr>
                </a:solidFill>
                <a:latin typeface="Comic Sans MS" pitchFamily="66" charset="0"/>
              </a:rPr>
              <a:t>tükrük</a:t>
            </a:r>
            <a:r>
              <a:rPr lang="tr-TR" sz="1800" dirty="0" smtClean="0">
                <a:solidFill>
                  <a:schemeClr val="accent1">
                    <a:lumMod val="75000"/>
                  </a:schemeClr>
                </a:solidFill>
                <a:latin typeface="Comic Sans MS" pitchFamily="66" charset="0"/>
              </a:rPr>
              <a:t> </a:t>
            </a:r>
            <a:r>
              <a:rPr lang="tr-TR" sz="1800" dirty="0">
                <a:solidFill>
                  <a:schemeClr val="accent1">
                    <a:lumMod val="75000"/>
                  </a:schemeClr>
                </a:solidFill>
                <a:latin typeface="Comic Sans MS" pitchFamily="66" charset="0"/>
              </a:rPr>
              <a:t>gibi vücut sıvılarının oluşması için suya gereksinim vardır.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383" y="980728"/>
            <a:ext cx="3509773" cy="451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765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5715"/>
            <a:ext cx="7936456" cy="581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179512" y="6093296"/>
            <a:ext cx="8712968" cy="707886"/>
          </a:xfrm>
          <a:prstGeom prst="rect">
            <a:avLst/>
          </a:prstGeom>
          <a:noFill/>
        </p:spPr>
        <p:txBody>
          <a:bodyPr wrap="square" rtlCol="0">
            <a:spAutoFit/>
          </a:bodyPr>
          <a:lstStyle/>
          <a:p>
            <a:pPr algn="just"/>
            <a:r>
              <a:rPr lang="tr-TR" sz="2000" dirty="0" smtClean="0">
                <a:solidFill>
                  <a:schemeClr val="accent1">
                    <a:lumMod val="75000"/>
                  </a:schemeClr>
                </a:solidFill>
                <a:latin typeface="Comic Sans MS" panose="030F0702030302020204" pitchFamily="66" charset="0"/>
              </a:rPr>
              <a:t>Suyun az yoğun ortamdan çok yoğun ortama serbestçe geçmesine </a:t>
            </a:r>
            <a:r>
              <a:rPr lang="tr-TR" sz="2000" dirty="0" err="1" smtClean="0">
                <a:solidFill>
                  <a:srgbClr val="FF0000"/>
                </a:solidFill>
                <a:latin typeface="Comic Sans MS" panose="030F0702030302020204" pitchFamily="66" charset="0"/>
              </a:rPr>
              <a:t>osmoz</a:t>
            </a:r>
            <a:r>
              <a:rPr lang="tr-TR" sz="2000" dirty="0" smtClean="0">
                <a:solidFill>
                  <a:srgbClr val="FF0000"/>
                </a:solidFill>
                <a:latin typeface="Comic Sans MS" panose="030F0702030302020204" pitchFamily="66" charset="0"/>
              </a:rPr>
              <a:t> </a:t>
            </a:r>
            <a:r>
              <a:rPr lang="tr-TR" sz="2000" dirty="0" smtClean="0">
                <a:solidFill>
                  <a:schemeClr val="accent1">
                    <a:lumMod val="75000"/>
                  </a:schemeClr>
                </a:solidFill>
                <a:latin typeface="Comic Sans MS" panose="030F0702030302020204" pitchFamily="66" charset="0"/>
              </a:rPr>
              <a:t>denir.</a:t>
            </a:r>
            <a:endParaRPr lang="tr-TR" sz="20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2046990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04664"/>
            <a:ext cx="8229600" cy="720080"/>
          </a:xfrm>
        </p:spPr>
        <p:txBody>
          <a:bodyPr>
            <a:normAutofit/>
          </a:bodyPr>
          <a:lstStyle/>
          <a:p>
            <a:pPr algn="ctr"/>
            <a:r>
              <a:rPr lang="tr-TR" sz="2800" dirty="0" err="1">
                <a:solidFill>
                  <a:srgbClr val="FF0000"/>
                </a:solidFill>
                <a:latin typeface="Comic Sans MS" pitchFamily="66" charset="0"/>
              </a:rPr>
              <a:t>Ozmolarite</a:t>
            </a:r>
            <a:endParaRPr lang="tr-TR" sz="2800" dirty="0">
              <a:solidFill>
                <a:srgbClr val="FF0000"/>
              </a:solidFill>
              <a:latin typeface="Comic Sans MS" pitchFamily="66" charset="0"/>
            </a:endParaRPr>
          </a:p>
        </p:txBody>
      </p:sp>
      <p:sp>
        <p:nvSpPr>
          <p:cNvPr id="3" name="İçerik Yer Tutucusu 2"/>
          <p:cNvSpPr>
            <a:spLocks noGrp="1"/>
          </p:cNvSpPr>
          <p:nvPr>
            <p:ph idx="1"/>
          </p:nvPr>
        </p:nvSpPr>
        <p:spPr>
          <a:xfrm>
            <a:off x="251520" y="1340768"/>
            <a:ext cx="8229600" cy="4896544"/>
          </a:xfrm>
        </p:spPr>
        <p:txBody>
          <a:bodyPr>
            <a:normAutofit/>
          </a:bodyPr>
          <a:lstStyle/>
          <a:p>
            <a:pPr algn="just">
              <a:lnSpc>
                <a:spcPct val="150000"/>
              </a:lnSpc>
            </a:pPr>
            <a:r>
              <a:rPr lang="tr-TR" sz="2000" dirty="0">
                <a:solidFill>
                  <a:srgbClr val="FF0000"/>
                </a:solidFill>
                <a:latin typeface="Comic Sans MS" pitchFamily="66" charset="0"/>
              </a:rPr>
              <a:t>Bir litre suda çözünen toplam partikül sayısıdır. </a:t>
            </a:r>
            <a:r>
              <a:rPr lang="tr-TR" sz="2000" dirty="0">
                <a:solidFill>
                  <a:schemeClr val="tx2">
                    <a:lumMod val="75000"/>
                  </a:schemeClr>
                </a:solidFill>
                <a:latin typeface="Comic Sans MS" pitchFamily="66" charset="0"/>
              </a:rPr>
              <a:t>Yoğun olarak adlandırılan sıvının </a:t>
            </a:r>
            <a:r>
              <a:rPr lang="tr-TR" sz="2000" dirty="0" err="1">
                <a:solidFill>
                  <a:schemeClr val="tx2">
                    <a:lumMod val="75000"/>
                  </a:schemeClr>
                </a:solidFill>
                <a:latin typeface="Comic Sans MS" pitchFamily="66" charset="0"/>
              </a:rPr>
              <a:t>ozmolaritesi</a:t>
            </a:r>
            <a:r>
              <a:rPr lang="tr-TR" sz="2000" dirty="0">
                <a:solidFill>
                  <a:schemeClr val="tx2">
                    <a:lumMod val="75000"/>
                  </a:schemeClr>
                </a:solidFill>
                <a:latin typeface="Comic Sans MS" pitchFamily="66" charset="0"/>
              </a:rPr>
              <a:t> </a:t>
            </a:r>
            <a:r>
              <a:rPr lang="tr-TR" sz="2000" dirty="0" smtClean="0">
                <a:solidFill>
                  <a:schemeClr val="tx2">
                    <a:lumMod val="75000"/>
                  </a:schemeClr>
                </a:solidFill>
                <a:latin typeface="Comic Sans MS" pitchFamily="66" charset="0"/>
              </a:rPr>
              <a:t>fazladır. </a:t>
            </a:r>
          </a:p>
          <a:p>
            <a:pPr algn="just">
              <a:lnSpc>
                <a:spcPct val="150000"/>
              </a:lnSpc>
            </a:pPr>
            <a:r>
              <a:rPr lang="tr-TR" sz="2000" dirty="0" smtClean="0">
                <a:solidFill>
                  <a:schemeClr val="tx2">
                    <a:lumMod val="75000"/>
                  </a:schemeClr>
                </a:solidFill>
                <a:latin typeface="Comic Sans MS" pitchFamily="66" charset="0"/>
              </a:rPr>
              <a:t>Su </a:t>
            </a:r>
            <a:r>
              <a:rPr lang="tr-TR" sz="2000" dirty="0">
                <a:solidFill>
                  <a:schemeClr val="tx2">
                    <a:lumMod val="75000"/>
                  </a:schemeClr>
                </a:solidFill>
                <a:latin typeface="Comic Sans MS" pitchFamily="66" charset="0"/>
              </a:rPr>
              <a:t>molekülleri yüksek su </a:t>
            </a:r>
            <a:r>
              <a:rPr lang="tr-TR" sz="2000" dirty="0" err="1" smtClean="0">
                <a:solidFill>
                  <a:schemeClr val="tx2">
                    <a:lumMod val="75000"/>
                  </a:schemeClr>
                </a:solidFill>
                <a:latin typeface="Comic Sans MS" pitchFamily="66" charset="0"/>
              </a:rPr>
              <a:t>derişimindeki</a:t>
            </a:r>
            <a:r>
              <a:rPr lang="tr-TR" sz="2000" dirty="0" smtClean="0">
                <a:solidFill>
                  <a:schemeClr val="tx2">
                    <a:lumMod val="75000"/>
                  </a:schemeClr>
                </a:solidFill>
                <a:latin typeface="Comic Sans MS" pitchFamily="66" charset="0"/>
              </a:rPr>
              <a:t> </a:t>
            </a:r>
            <a:r>
              <a:rPr lang="tr-TR" sz="2000" dirty="0">
                <a:solidFill>
                  <a:schemeClr val="tx2">
                    <a:lumMod val="75000"/>
                  </a:schemeClr>
                </a:solidFill>
                <a:latin typeface="Comic Sans MS" pitchFamily="66" charset="0"/>
              </a:rPr>
              <a:t>bir bölgeden daha düşük derişimdeki bir bölgeye taşınma eğilimindedir. İki farklı sulu çözelti birbirinden yarı geçirgen bir zarla (bu zar bir taraftan diğer tarafa suyu geçirir, katı molekülleri geçirmez) ayrıldıklarında yüksek su </a:t>
            </a:r>
            <a:r>
              <a:rPr lang="tr-TR" sz="2000" dirty="0" err="1" smtClean="0">
                <a:solidFill>
                  <a:schemeClr val="tx2">
                    <a:lumMod val="75000"/>
                  </a:schemeClr>
                </a:solidFill>
                <a:latin typeface="Comic Sans MS" pitchFamily="66" charset="0"/>
              </a:rPr>
              <a:t>derişimindeki</a:t>
            </a:r>
            <a:r>
              <a:rPr lang="tr-TR" sz="2000" dirty="0" smtClean="0">
                <a:solidFill>
                  <a:schemeClr val="tx2">
                    <a:lumMod val="75000"/>
                  </a:schemeClr>
                </a:solidFill>
                <a:latin typeface="Comic Sans MS" pitchFamily="66" charset="0"/>
              </a:rPr>
              <a:t> </a:t>
            </a:r>
            <a:r>
              <a:rPr lang="tr-TR" sz="2000" dirty="0">
                <a:solidFill>
                  <a:schemeClr val="tx2">
                    <a:lumMod val="75000"/>
                  </a:schemeClr>
                </a:solidFill>
                <a:latin typeface="Comic Sans MS" pitchFamily="66" charset="0"/>
              </a:rPr>
              <a:t>bölgeden düşük su </a:t>
            </a:r>
            <a:r>
              <a:rPr lang="tr-TR" sz="2000" dirty="0" err="1" smtClean="0">
                <a:solidFill>
                  <a:schemeClr val="tx2">
                    <a:lumMod val="75000"/>
                  </a:schemeClr>
                </a:solidFill>
                <a:latin typeface="Comic Sans MS" pitchFamily="66" charset="0"/>
              </a:rPr>
              <a:t>derişimindeki</a:t>
            </a:r>
            <a:r>
              <a:rPr lang="tr-TR" sz="2000" dirty="0" smtClean="0">
                <a:solidFill>
                  <a:schemeClr val="tx2">
                    <a:lumMod val="75000"/>
                  </a:schemeClr>
                </a:solidFill>
                <a:latin typeface="Comic Sans MS" pitchFamily="66" charset="0"/>
              </a:rPr>
              <a:t> </a:t>
            </a:r>
            <a:r>
              <a:rPr lang="tr-TR" sz="2000" dirty="0">
                <a:solidFill>
                  <a:schemeClr val="tx2">
                    <a:lumMod val="75000"/>
                  </a:schemeClr>
                </a:solidFill>
                <a:latin typeface="Comic Sans MS" pitchFamily="66" charset="0"/>
              </a:rPr>
              <a:t>bölgeye doğru geçen su molekülleri </a:t>
            </a:r>
            <a:r>
              <a:rPr lang="tr-TR" sz="2000" dirty="0" err="1">
                <a:solidFill>
                  <a:srgbClr val="FF0000"/>
                </a:solidFill>
                <a:latin typeface="Comic Sans MS" pitchFamily="66" charset="0"/>
              </a:rPr>
              <a:t>ozmotik</a:t>
            </a:r>
            <a:r>
              <a:rPr lang="tr-TR" sz="2000" dirty="0">
                <a:solidFill>
                  <a:srgbClr val="FF0000"/>
                </a:solidFill>
                <a:latin typeface="Comic Sans MS" pitchFamily="66" charset="0"/>
              </a:rPr>
              <a:t> basınç </a:t>
            </a:r>
            <a:r>
              <a:rPr lang="tr-TR" sz="2000" dirty="0">
                <a:solidFill>
                  <a:schemeClr val="tx2">
                    <a:lumMod val="75000"/>
                  </a:schemeClr>
                </a:solidFill>
                <a:latin typeface="Comic Sans MS" pitchFamily="66" charset="0"/>
              </a:rPr>
              <a:t>oluşturur. </a:t>
            </a:r>
          </a:p>
        </p:txBody>
      </p:sp>
    </p:spTree>
    <p:extLst>
      <p:ext uri="{BB962C8B-B14F-4D97-AF65-F5344CB8AC3E}">
        <p14:creationId xmlns:p14="http://schemas.microsoft.com/office/powerpoint/2010/main" val="269849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3" y="404664"/>
            <a:ext cx="781236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107504" y="6160434"/>
            <a:ext cx="8784976" cy="707886"/>
          </a:xfrm>
          <a:prstGeom prst="rect">
            <a:avLst/>
          </a:prstGeom>
          <a:noFill/>
        </p:spPr>
        <p:txBody>
          <a:bodyPr wrap="square" rtlCol="0">
            <a:spAutoFit/>
          </a:bodyPr>
          <a:lstStyle/>
          <a:p>
            <a:r>
              <a:rPr lang="tr-TR" sz="2000" dirty="0" err="1" smtClean="0">
                <a:solidFill>
                  <a:schemeClr val="accent1">
                    <a:lumMod val="75000"/>
                  </a:schemeClr>
                </a:solidFill>
                <a:latin typeface="Comic Sans MS" panose="030F0702030302020204" pitchFamily="66" charset="0"/>
              </a:rPr>
              <a:t>Osmoz</a:t>
            </a:r>
            <a:r>
              <a:rPr lang="tr-TR" sz="2000" dirty="0" smtClean="0">
                <a:solidFill>
                  <a:schemeClr val="accent1">
                    <a:lumMod val="75000"/>
                  </a:schemeClr>
                </a:solidFill>
                <a:latin typeface="Comic Sans MS" panose="030F0702030302020204" pitchFamily="66" charset="0"/>
              </a:rPr>
              <a:t> sonucunda net su akışının olduğu kısımda bir seviye basınç artışı olur.</a:t>
            </a:r>
            <a:endParaRPr lang="tr-TR" sz="20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3362809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607304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620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5301208"/>
            <a:ext cx="8229600" cy="1023392"/>
          </a:xfrm>
        </p:spPr>
        <p:txBody>
          <a:bodyPr>
            <a:noAutofit/>
          </a:bodyPr>
          <a:lstStyle/>
          <a:p>
            <a:pPr algn="just">
              <a:lnSpc>
                <a:spcPct val="150000"/>
              </a:lnSpc>
            </a:pPr>
            <a:r>
              <a:rPr lang="tr-TR" sz="2000" dirty="0" err="1">
                <a:solidFill>
                  <a:srgbClr val="FF0000"/>
                </a:solidFill>
                <a:latin typeface="Comic Sans MS" panose="030F0702030302020204" pitchFamily="66" charset="0"/>
              </a:rPr>
              <a:t>Kriyosopi</a:t>
            </a:r>
            <a:r>
              <a:rPr lang="tr-TR" sz="2000" dirty="0">
                <a:solidFill>
                  <a:srgbClr val="FF0000"/>
                </a:solidFill>
                <a:latin typeface="Comic Sans MS" panose="030F0702030302020204" pitchFamily="66" charset="0"/>
              </a:rPr>
              <a:t>, </a:t>
            </a:r>
            <a:r>
              <a:rPr lang="tr-TR" sz="2000" dirty="0">
                <a:solidFill>
                  <a:schemeClr val="accent1">
                    <a:lumMod val="75000"/>
                  </a:schemeClr>
                </a:solidFill>
                <a:latin typeface="Comic Sans MS" panose="030F0702030302020204" pitchFamily="66" charset="0"/>
              </a:rPr>
              <a:t>çözünmüş madde miktarına göre donma </a:t>
            </a:r>
            <a:r>
              <a:rPr lang="tr-TR" sz="2000" dirty="0" smtClean="0">
                <a:solidFill>
                  <a:schemeClr val="accent1">
                    <a:lumMod val="75000"/>
                  </a:schemeClr>
                </a:solidFill>
                <a:latin typeface="Comic Sans MS" panose="030F0702030302020204" pitchFamily="66" charset="0"/>
              </a:rPr>
              <a:t>noktasının değişmesi prensibiyle </a:t>
            </a:r>
            <a:r>
              <a:rPr lang="tr-TR" sz="2000" dirty="0" err="1" smtClean="0">
                <a:solidFill>
                  <a:schemeClr val="accent1">
                    <a:lumMod val="75000"/>
                  </a:schemeClr>
                </a:solidFill>
                <a:latin typeface="Comic Sans MS" panose="030F0702030302020204" pitchFamily="66" charset="0"/>
              </a:rPr>
              <a:t>osmolarite</a:t>
            </a:r>
            <a:r>
              <a:rPr lang="tr-TR" sz="2000" dirty="0" smtClean="0">
                <a:solidFill>
                  <a:schemeClr val="accent1">
                    <a:lumMod val="75000"/>
                  </a:schemeClr>
                </a:solidFill>
                <a:latin typeface="Comic Sans MS" panose="030F0702030302020204" pitchFamily="66" charset="0"/>
              </a:rPr>
              <a:t> </a:t>
            </a:r>
            <a:r>
              <a:rPr lang="tr-TR" sz="2000" dirty="0">
                <a:solidFill>
                  <a:schemeClr val="accent1">
                    <a:lumMod val="75000"/>
                  </a:schemeClr>
                </a:solidFill>
                <a:latin typeface="Comic Sans MS" panose="030F0702030302020204" pitchFamily="66" charset="0"/>
              </a:rPr>
              <a:t>hesaplanmasına denir.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
            <a:ext cx="9036496" cy="507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048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53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43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hyp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70986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6" descr="isot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30475"/>
            <a:ext cx="26987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8" descr="hy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16338"/>
            <a:ext cx="270668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Text Box 9"/>
          <p:cNvSpPr txBox="1">
            <a:spLocks noChangeArrowheads="1"/>
          </p:cNvSpPr>
          <p:nvPr/>
        </p:nvSpPr>
        <p:spPr bwMode="auto">
          <a:xfrm>
            <a:off x="107950" y="1988840"/>
            <a:ext cx="3095625" cy="1615827"/>
          </a:xfrm>
          <a:prstGeom prst="rect">
            <a:avLst/>
          </a:prstGeom>
          <a:noFill/>
          <a:ln w="9525">
            <a:noFill/>
            <a:miter lim="800000"/>
            <a:headEnd/>
            <a:tailEnd/>
          </a:ln>
          <a:effectLst/>
        </p:spPr>
        <p:txBody>
          <a:bodyPr>
            <a:spAutoFit/>
          </a:bodyPr>
          <a:lstStyle/>
          <a:p>
            <a:pPr>
              <a:spcBef>
                <a:spcPct val="50000"/>
              </a:spcBef>
              <a:defRPr/>
            </a:pPr>
            <a:r>
              <a:rPr lang="tr-TR" sz="1800" b="1" dirty="0" err="1">
                <a:solidFill>
                  <a:srgbClr val="FF0000"/>
                </a:solidFill>
                <a:latin typeface="Comic Sans MS" pitchFamily="66" charset="0"/>
              </a:rPr>
              <a:t>Hipotonik</a:t>
            </a:r>
            <a:r>
              <a:rPr lang="tr-TR" sz="1800" b="1" dirty="0">
                <a:solidFill>
                  <a:srgbClr val="FF0000"/>
                </a:solidFill>
                <a:latin typeface="Comic Sans MS" pitchFamily="66" charset="0"/>
              </a:rPr>
              <a:t> çözelti</a:t>
            </a:r>
            <a:r>
              <a:rPr lang="tr-TR" sz="1800" b="1" dirty="0" smtClean="0">
                <a:solidFill>
                  <a:srgbClr val="FF0000"/>
                </a:solidFill>
                <a:latin typeface="Comic Sans MS" pitchFamily="66" charset="0"/>
              </a:rPr>
              <a:t>:</a:t>
            </a:r>
          </a:p>
          <a:p>
            <a:pPr>
              <a:spcBef>
                <a:spcPct val="50000"/>
              </a:spcBef>
              <a:defRPr/>
            </a:pPr>
            <a:r>
              <a:rPr lang="tr-TR" sz="1800" dirty="0" smtClean="0">
                <a:solidFill>
                  <a:schemeClr val="accent1">
                    <a:lumMod val="75000"/>
                  </a:schemeClr>
                </a:solidFill>
                <a:latin typeface="Comic Sans MS" pitchFamily="66" charset="0"/>
              </a:rPr>
              <a:t>Normal </a:t>
            </a:r>
            <a:r>
              <a:rPr lang="tr-TR" sz="1800" dirty="0">
                <a:solidFill>
                  <a:schemeClr val="accent1">
                    <a:lumMod val="75000"/>
                  </a:schemeClr>
                </a:solidFill>
                <a:latin typeface="Comic Sans MS" pitchFamily="66" charset="0"/>
              </a:rPr>
              <a:t>vücut hücreleri ve kandan daha düşük konsantrasyonda çözünmüş madde</a:t>
            </a:r>
            <a:r>
              <a:rPr lang="tr-TR" dirty="0">
                <a:solidFill>
                  <a:schemeClr val="accent1">
                    <a:lumMod val="75000"/>
                  </a:schemeClr>
                </a:solidFill>
                <a:latin typeface="Comic Sans MS" pitchFamily="66" charset="0"/>
              </a:rPr>
              <a:t> </a:t>
            </a:r>
            <a:r>
              <a:rPr lang="tr-TR" sz="1800" dirty="0">
                <a:solidFill>
                  <a:schemeClr val="accent1">
                    <a:lumMod val="75000"/>
                  </a:schemeClr>
                </a:solidFill>
                <a:latin typeface="Comic Sans MS" pitchFamily="66" charset="0"/>
              </a:rPr>
              <a:t>içeren çözelti. </a:t>
            </a:r>
          </a:p>
        </p:txBody>
      </p:sp>
      <p:sp>
        <p:nvSpPr>
          <p:cNvPr id="63498" name="Text Box 10"/>
          <p:cNvSpPr txBox="1">
            <a:spLocks noChangeArrowheads="1"/>
          </p:cNvSpPr>
          <p:nvPr/>
        </p:nvSpPr>
        <p:spPr bwMode="auto">
          <a:xfrm>
            <a:off x="3132138" y="312083"/>
            <a:ext cx="2914650" cy="1938992"/>
          </a:xfrm>
          <a:prstGeom prst="rect">
            <a:avLst/>
          </a:prstGeom>
          <a:noFill/>
          <a:ln w="9525">
            <a:noFill/>
            <a:miter lim="800000"/>
            <a:headEnd/>
            <a:tailEnd/>
          </a:ln>
          <a:effectLst/>
        </p:spPr>
        <p:txBody>
          <a:bodyPr wrap="square">
            <a:spAutoFit/>
          </a:bodyPr>
          <a:lstStyle/>
          <a:p>
            <a:pPr algn="just">
              <a:spcBef>
                <a:spcPct val="50000"/>
              </a:spcBef>
              <a:defRPr/>
            </a:pPr>
            <a:r>
              <a:rPr lang="tr-TR" sz="2000" b="1" dirty="0" err="1">
                <a:solidFill>
                  <a:srgbClr val="FF0000"/>
                </a:solidFill>
                <a:latin typeface="Comic Sans MS" pitchFamily="66" charset="0"/>
              </a:rPr>
              <a:t>İzotonik</a:t>
            </a:r>
            <a:r>
              <a:rPr lang="tr-TR" sz="2000" b="1" dirty="0">
                <a:solidFill>
                  <a:srgbClr val="FF0000"/>
                </a:solidFill>
                <a:latin typeface="Comic Sans MS" pitchFamily="66" charset="0"/>
              </a:rPr>
              <a:t> çözelti :</a:t>
            </a:r>
            <a:r>
              <a:rPr lang="tr-TR" sz="2000" dirty="0">
                <a:solidFill>
                  <a:srgbClr val="FF0000"/>
                </a:solidFill>
                <a:latin typeface="Comic Sans MS" pitchFamily="66" charset="0"/>
              </a:rPr>
              <a:t> </a:t>
            </a:r>
            <a:r>
              <a:rPr lang="tr-TR" sz="2000" dirty="0">
                <a:solidFill>
                  <a:schemeClr val="accent1">
                    <a:lumMod val="75000"/>
                  </a:schemeClr>
                </a:solidFill>
                <a:latin typeface="Comic Sans MS" pitchFamily="66" charset="0"/>
              </a:rPr>
              <a:t>Normal vücut hücreleri ve kan ile aynı konsantrasyonda çözünmüş madde içeren çözelti. </a:t>
            </a:r>
          </a:p>
        </p:txBody>
      </p:sp>
      <p:sp>
        <p:nvSpPr>
          <p:cNvPr id="63499" name="Text Box 11"/>
          <p:cNvSpPr txBox="1">
            <a:spLocks noChangeArrowheads="1"/>
          </p:cNvSpPr>
          <p:nvPr/>
        </p:nvSpPr>
        <p:spPr bwMode="auto">
          <a:xfrm>
            <a:off x="6300789" y="3933825"/>
            <a:ext cx="2735262" cy="2286000"/>
          </a:xfrm>
          <a:prstGeom prst="rect">
            <a:avLst/>
          </a:prstGeom>
          <a:noFill/>
          <a:ln w="9525">
            <a:noFill/>
            <a:miter lim="800000"/>
            <a:headEnd/>
            <a:tailEnd/>
          </a:ln>
          <a:effectLst/>
        </p:spPr>
        <p:txBody>
          <a:bodyPr wrap="square">
            <a:spAutoFit/>
          </a:bodyPr>
          <a:lstStyle/>
          <a:p>
            <a:pPr algn="just">
              <a:spcBef>
                <a:spcPct val="50000"/>
              </a:spcBef>
              <a:defRPr/>
            </a:pPr>
            <a:r>
              <a:rPr lang="tr-TR" sz="2000" b="1" dirty="0" err="1">
                <a:solidFill>
                  <a:srgbClr val="FF0000"/>
                </a:solidFill>
                <a:latin typeface="Comic Sans MS" pitchFamily="66" charset="0"/>
              </a:rPr>
              <a:t>Hipertonik</a:t>
            </a:r>
            <a:r>
              <a:rPr lang="tr-TR" sz="2000" b="1" dirty="0">
                <a:solidFill>
                  <a:srgbClr val="FF0000"/>
                </a:solidFill>
                <a:latin typeface="Comic Sans MS" pitchFamily="66" charset="0"/>
              </a:rPr>
              <a:t> çözelti :</a:t>
            </a:r>
            <a:r>
              <a:rPr lang="tr-TR" sz="2000" dirty="0">
                <a:solidFill>
                  <a:srgbClr val="FF0000"/>
                </a:solidFill>
                <a:latin typeface="Comic Sans MS" pitchFamily="66" charset="0"/>
              </a:rPr>
              <a:t> </a:t>
            </a:r>
            <a:r>
              <a:rPr lang="tr-TR" sz="2000" dirty="0">
                <a:solidFill>
                  <a:schemeClr val="accent1">
                    <a:lumMod val="75000"/>
                  </a:schemeClr>
                </a:solidFill>
                <a:latin typeface="Comic Sans MS" pitchFamily="66" charset="0"/>
              </a:rPr>
              <a:t>Normal vücut hücreleri ve kandan daha yüksek konsantrasyonda çözünmüş madde</a:t>
            </a:r>
            <a:r>
              <a:rPr lang="tr-TR" dirty="0">
                <a:solidFill>
                  <a:schemeClr val="accent1">
                    <a:lumMod val="75000"/>
                  </a:schemeClr>
                </a:solidFill>
                <a:latin typeface="Comic Sans MS" pitchFamily="66" charset="0"/>
              </a:rPr>
              <a:t> </a:t>
            </a:r>
            <a:r>
              <a:rPr lang="tr-TR" sz="2000" dirty="0">
                <a:solidFill>
                  <a:schemeClr val="accent1">
                    <a:lumMod val="75000"/>
                  </a:schemeClr>
                </a:solidFill>
                <a:latin typeface="Comic Sans MS" pitchFamily="66" charset="0"/>
              </a:rPr>
              <a:t>içeren çözelti.</a:t>
            </a:r>
          </a:p>
        </p:txBody>
      </p:sp>
    </p:spTree>
    <p:extLst>
      <p:ext uri="{BB962C8B-B14F-4D97-AF65-F5344CB8AC3E}">
        <p14:creationId xmlns:p14="http://schemas.microsoft.com/office/powerpoint/2010/main" val="2791144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5_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95500"/>
            <a:ext cx="6667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hipoto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88913"/>
            <a:ext cx="3205162"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900113" y="620713"/>
            <a:ext cx="410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tr-TR" sz="1800">
              <a:latin typeface="Arial" charset="0"/>
            </a:endParaRPr>
          </a:p>
        </p:txBody>
      </p:sp>
    </p:spTree>
    <p:extLst>
      <p:ext uri="{BB962C8B-B14F-4D97-AF65-F5344CB8AC3E}">
        <p14:creationId xmlns:p14="http://schemas.microsoft.com/office/powerpoint/2010/main" val="2636478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869"/>
            <a:ext cx="7489676" cy="561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467544" y="5805264"/>
            <a:ext cx="7777708" cy="400110"/>
          </a:xfrm>
          <a:prstGeom prst="rect">
            <a:avLst/>
          </a:prstGeom>
        </p:spPr>
        <p:txBody>
          <a:bodyPr wrap="square">
            <a:spAutoFit/>
          </a:bodyPr>
          <a:lstStyle/>
          <a:p>
            <a:r>
              <a:rPr lang="tr-TR" sz="2000" dirty="0">
                <a:solidFill>
                  <a:schemeClr val="accent1">
                    <a:lumMod val="75000"/>
                  </a:schemeClr>
                </a:solidFill>
                <a:latin typeface="Comic Sans MS" panose="030F0702030302020204" pitchFamily="66" charset="0"/>
              </a:rPr>
              <a:t>Bitki hücrelerinde </a:t>
            </a:r>
            <a:r>
              <a:rPr lang="tr-TR" sz="2000" dirty="0" err="1">
                <a:solidFill>
                  <a:schemeClr val="accent1">
                    <a:lumMod val="75000"/>
                  </a:schemeClr>
                </a:solidFill>
                <a:latin typeface="Comic Sans MS" panose="030F0702030302020204" pitchFamily="66" charset="0"/>
              </a:rPr>
              <a:t>hipertonik</a:t>
            </a:r>
            <a:r>
              <a:rPr lang="tr-TR" sz="2000" dirty="0">
                <a:solidFill>
                  <a:schemeClr val="accent1">
                    <a:lumMod val="75000"/>
                  </a:schemeClr>
                </a:solidFill>
                <a:latin typeface="Comic Sans MS" panose="030F0702030302020204" pitchFamily="66" charset="0"/>
              </a:rPr>
              <a:t> ortamda gözlenen “</a:t>
            </a:r>
            <a:r>
              <a:rPr lang="tr-TR" sz="2000" dirty="0" err="1">
                <a:solidFill>
                  <a:schemeClr val="accent1">
                    <a:lumMod val="75000"/>
                  </a:schemeClr>
                </a:solidFill>
                <a:latin typeface="Comic Sans MS" panose="030F0702030302020204" pitchFamily="66" charset="0"/>
              </a:rPr>
              <a:t>plazmoliz</a:t>
            </a:r>
            <a:r>
              <a:rPr lang="tr-TR" sz="2000" dirty="0">
                <a:solidFill>
                  <a:schemeClr val="accent1">
                    <a:lumMod val="75000"/>
                  </a:schemeClr>
                </a:solidFill>
                <a:latin typeface="Comic Sans MS" panose="030F0702030302020204" pitchFamily="66" charset="0"/>
              </a:rPr>
              <a:t>”.</a:t>
            </a:r>
          </a:p>
        </p:txBody>
      </p:sp>
    </p:spTree>
    <p:extLst>
      <p:ext uri="{BB962C8B-B14F-4D97-AF65-F5344CB8AC3E}">
        <p14:creationId xmlns:p14="http://schemas.microsoft.com/office/powerpoint/2010/main" val="2191826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p:txBody>
          <a:bodyPr/>
          <a:lstStyle/>
          <a:p>
            <a:fld id="{30F1D67F-2A98-491E-BF96-01BB4AB6826C}" type="slidenum">
              <a:rPr lang="tr-TR"/>
              <a:pPr/>
              <a:t>39</a:t>
            </a:fld>
            <a:endParaRPr lang="tr-TR"/>
          </a:p>
        </p:txBody>
      </p:sp>
      <p:sp>
        <p:nvSpPr>
          <p:cNvPr id="212996" name="Rectangle 4"/>
          <p:cNvSpPr>
            <a:spLocks noGrp="1" noChangeArrowheads="1"/>
          </p:cNvSpPr>
          <p:nvPr>
            <p:ph type="body" idx="1"/>
          </p:nvPr>
        </p:nvSpPr>
        <p:spPr>
          <a:xfrm>
            <a:off x="251520" y="764704"/>
            <a:ext cx="8424936" cy="4824536"/>
          </a:xfrm>
          <a:noFill/>
          <a:ln/>
        </p:spPr>
        <p:txBody>
          <a:bodyPr>
            <a:normAutofit fontScale="77500" lnSpcReduction="20000"/>
          </a:bodyPr>
          <a:lstStyle/>
          <a:p>
            <a:pPr>
              <a:lnSpc>
                <a:spcPct val="200000"/>
              </a:lnSpc>
              <a:buFontTx/>
              <a:buNone/>
            </a:pPr>
            <a:r>
              <a:rPr lang="tr-TR" sz="2400" dirty="0">
                <a:solidFill>
                  <a:schemeClr val="accent1">
                    <a:lumMod val="75000"/>
                  </a:schemeClr>
                </a:solidFill>
                <a:latin typeface="Comic Sans MS" pitchFamily="66" charset="0"/>
              </a:rPr>
              <a:t>Aşağıdakiler insan vücut sıvılarına göre </a:t>
            </a:r>
            <a:r>
              <a:rPr lang="tr-TR" sz="2400" dirty="0" err="1">
                <a:solidFill>
                  <a:schemeClr val="accent1">
                    <a:lumMod val="75000"/>
                  </a:schemeClr>
                </a:solidFill>
                <a:latin typeface="Comic Sans MS" pitchFamily="66" charset="0"/>
              </a:rPr>
              <a:t>izotonik</a:t>
            </a:r>
            <a:r>
              <a:rPr lang="tr-TR" sz="2400" dirty="0">
                <a:solidFill>
                  <a:schemeClr val="accent1">
                    <a:lumMod val="75000"/>
                  </a:schemeClr>
                </a:solidFill>
                <a:latin typeface="Comic Sans MS" pitchFamily="66" charset="0"/>
              </a:rPr>
              <a:t> çözeltilerdir</a:t>
            </a:r>
          </a:p>
          <a:p>
            <a:pPr>
              <a:lnSpc>
                <a:spcPct val="200000"/>
              </a:lnSpc>
            </a:pPr>
            <a:endParaRPr lang="tr-TR" sz="2400" dirty="0">
              <a:solidFill>
                <a:schemeClr val="accent1">
                  <a:lumMod val="75000"/>
                </a:schemeClr>
              </a:solidFill>
              <a:latin typeface="Comic Sans MS" pitchFamily="66" charset="0"/>
            </a:endParaRPr>
          </a:p>
          <a:p>
            <a:pPr lvl="1">
              <a:lnSpc>
                <a:spcPct val="200000"/>
              </a:lnSpc>
              <a:buFontTx/>
              <a:buNone/>
            </a:pPr>
            <a:r>
              <a:rPr lang="tr-TR" sz="2400" dirty="0">
                <a:solidFill>
                  <a:srgbClr val="FF0000"/>
                </a:solidFill>
                <a:latin typeface="Comic Sans MS" pitchFamily="66" charset="0"/>
              </a:rPr>
              <a:t>% 0.9 </a:t>
            </a:r>
            <a:r>
              <a:rPr lang="tr-TR" sz="2400" dirty="0" err="1">
                <a:solidFill>
                  <a:srgbClr val="FF0000"/>
                </a:solidFill>
                <a:latin typeface="Comic Sans MS" pitchFamily="66" charset="0"/>
              </a:rPr>
              <a:t>NaCl</a:t>
            </a:r>
            <a:endParaRPr lang="tr-TR" sz="2400" dirty="0">
              <a:solidFill>
                <a:srgbClr val="FF0000"/>
              </a:solidFill>
              <a:latin typeface="Comic Sans MS" pitchFamily="66" charset="0"/>
            </a:endParaRPr>
          </a:p>
          <a:p>
            <a:pPr lvl="1">
              <a:lnSpc>
                <a:spcPct val="200000"/>
              </a:lnSpc>
              <a:buFontTx/>
              <a:buNone/>
            </a:pPr>
            <a:r>
              <a:rPr lang="tr-TR" sz="2400" dirty="0" smtClean="0">
                <a:solidFill>
                  <a:srgbClr val="FF0000"/>
                </a:solidFill>
                <a:latin typeface="Comic Sans MS" pitchFamily="66" charset="0"/>
              </a:rPr>
              <a:t>% </a:t>
            </a:r>
            <a:r>
              <a:rPr lang="tr-TR" sz="2400" dirty="0">
                <a:solidFill>
                  <a:srgbClr val="FF0000"/>
                </a:solidFill>
                <a:latin typeface="Comic Sans MS" pitchFamily="66" charset="0"/>
              </a:rPr>
              <a:t>3.8 sodyum </a:t>
            </a:r>
            <a:r>
              <a:rPr lang="tr-TR" sz="2400" dirty="0" err="1">
                <a:solidFill>
                  <a:srgbClr val="FF0000"/>
                </a:solidFill>
                <a:latin typeface="Comic Sans MS" pitchFamily="66" charset="0"/>
              </a:rPr>
              <a:t>sitrat</a:t>
            </a:r>
            <a:endParaRPr lang="tr-TR" sz="2400" dirty="0">
              <a:solidFill>
                <a:srgbClr val="FF0000"/>
              </a:solidFill>
              <a:latin typeface="Comic Sans MS" pitchFamily="66" charset="0"/>
            </a:endParaRPr>
          </a:p>
          <a:p>
            <a:pPr lvl="1">
              <a:lnSpc>
                <a:spcPct val="200000"/>
              </a:lnSpc>
              <a:buFontTx/>
              <a:buNone/>
            </a:pPr>
            <a:r>
              <a:rPr lang="tr-TR" sz="2400" dirty="0" smtClean="0">
                <a:solidFill>
                  <a:srgbClr val="FF0000"/>
                </a:solidFill>
                <a:latin typeface="Comic Sans MS" pitchFamily="66" charset="0"/>
              </a:rPr>
              <a:t>% </a:t>
            </a:r>
            <a:r>
              <a:rPr lang="tr-TR" sz="2400" dirty="0">
                <a:solidFill>
                  <a:srgbClr val="FF0000"/>
                </a:solidFill>
                <a:latin typeface="Comic Sans MS" pitchFamily="66" charset="0"/>
              </a:rPr>
              <a:t>4.8 </a:t>
            </a:r>
            <a:r>
              <a:rPr lang="tr-TR" sz="2400" dirty="0" err="1">
                <a:solidFill>
                  <a:srgbClr val="FF0000"/>
                </a:solidFill>
                <a:latin typeface="Comic Sans MS" pitchFamily="66" charset="0"/>
              </a:rPr>
              <a:t>glukoz</a:t>
            </a:r>
            <a:r>
              <a:rPr lang="tr-TR" sz="2400" dirty="0">
                <a:solidFill>
                  <a:srgbClr val="FF0000"/>
                </a:solidFill>
                <a:latin typeface="Comic Sans MS" pitchFamily="66" charset="0"/>
              </a:rPr>
              <a:t> </a:t>
            </a:r>
            <a:endParaRPr lang="tr-TR" sz="2400" dirty="0" smtClean="0">
              <a:solidFill>
                <a:srgbClr val="FF0000"/>
              </a:solidFill>
              <a:latin typeface="Comic Sans MS" pitchFamily="66" charset="0"/>
            </a:endParaRPr>
          </a:p>
          <a:p>
            <a:pPr lvl="1">
              <a:lnSpc>
                <a:spcPct val="200000"/>
              </a:lnSpc>
              <a:buFontTx/>
              <a:buNone/>
            </a:pPr>
            <a:r>
              <a:rPr lang="tr-TR" dirty="0" smtClean="0">
                <a:solidFill>
                  <a:srgbClr val="FF0000"/>
                </a:solidFill>
                <a:latin typeface="Comic Sans MS" pitchFamily="66" charset="0"/>
              </a:rPr>
              <a:t>% 5’lik dekstroz</a:t>
            </a:r>
            <a:endParaRPr lang="tr-TR" sz="2400" dirty="0">
              <a:solidFill>
                <a:schemeClr val="accent1">
                  <a:lumMod val="75000"/>
                </a:schemeClr>
              </a:solidFill>
              <a:latin typeface="Comic Sans MS" pitchFamily="66" charset="0"/>
            </a:endParaRPr>
          </a:p>
          <a:p>
            <a:pPr lvl="1">
              <a:lnSpc>
                <a:spcPct val="200000"/>
              </a:lnSpc>
              <a:buFontTx/>
              <a:buNone/>
            </a:pPr>
            <a:endParaRPr lang="tr-TR" sz="2400" dirty="0">
              <a:solidFill>
                <a:schemeClr val="accent1">
                  <a:lumMod val="75000"/>
                </a:schemeClr>
              </a:solidFill>
              <a:latin typeface="Comic Sans MS" pitchFamily="66" charset="0"/>
            </a:endParaRPr>
          </a:p>
          <a:p>
            <a:pPr>
              <a:lnSpc>
                <a:spcPct val="200000"/>
              </a:lnSpc>
              <a:buFontTx/>
              <a:buNone/>
            </a:pPr>
            <a:r>
              <a:rPr lang="tr-TR" sz="2400" dirty="0">
                <a:solidFill>
                  <a:schemeClr val="accent1">
                    <a:lumMod val="75000"/>
                  </a:schemeClr>
                </a:solidFill>
                <a:latin typeface="Comic Sans MS" pitchFamily="66" charset="0"/>
              </a:rPr>
              <a:t>Hastalara verilen serumlar vücut sıvılarımıza göre </a:t>
            </a:r>
            <a:r>
              <a:rPr lang="tr-TR" sz="2400" dirty="0" err="1">
                <a:solidFill>
                  <a:schemeClr val="accent1">
                    <a:lumMod val="75000"/>
                  </a:schemeClr>
                </a:solidFill>
                <a:latin typeface="Comic Sans MS" pitchFamily="66" charset="0"/>
              </a:rPr>
              <a:t>izotoniktir</a:t>
            </a:r>
            <a:endParaRPr lang="tr-TR" sz="2400" dirty="0">
              <a:solidFill>
                <a:schemeClr val="accent1">
                  <a:lumMod val="75000"/>
                </a:schemeClr>
              </a:solidFill>
              <a:latin typeface="Comic Sans MS" pitchFamily="66" charset="0"/>
            </a:endParaRPr>
          </a:p>
          <a:p>
            <a:pPr>
              <a:lnSpc>
                <a:spcPct val="200000"/>
              </a:lnSpc>
              <a:buFontTx/>
              <a:buNone/>
            </a:pPr>
            <a:endParaRPr lang="tr-TR"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29321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20688"/>
            <a:ext cx="8784976" cy="6048672"/>
          </a:xfrm>
        </p:spPr>
        <p:txBody>
          <a:bodyPr>
            <a:normAutofit/>
          </a:bodyPr>
          <a:lstStyle/>
          <a:p>
            <a:pPr algn="just">
              <a:lnSpc>
                <a:spcPct val="150000"/>
              </a:lnSpc>
            </a:pPr>
            <a:r>
              <a:rPr lang="tr-TR" sz="2000" dirty="0" smtClean="0">
                <a:solidFill>
                  <a:srgbClr val="FF0000"/>
                </a:solidFill>
                <a:latin typeface="Comic Sans MS" pitchFamily="66" charset="0"/>
              </a:rPr>
              <a:t>Suyun </a:t>
            </a:r>
            <a:r>
              <a:rPr lang="tr-TR" sz="2000" dirty="0">
                <a:solidFill>
                  <a:srgbClr val="FF0000"/>
                </a:solidFill>
                <a:latin typeface="Comic Sans MS" pitchFamily="66" charset="0"/>
              </a:rPr>
              <a:t>biyolojik görevleri</a:t>
            </a:r>
          </a:p>
          <a:p>
            <a:pPr algn="just">
              <a:lnSpc>
                <a:spcPct val="150000"/>
              </a:lnSpc>
            </a:pPr>
            <a:r>
              <a:rPr lang="tr-TR" sz="2000" dirty="0">
                <a:solidFill>
                  <a:schemeClr val="accent1">
                    <a:lumMod val="75000"/>
                  </a:schemeClr>
                </a:solidFill>
                <a:latin typeface="Comic Sans MS" pitchFamily="66" charset="0"/>
              </a:rPr>
              <a:t>Su, vücudun temel bileşiminde yer alan önemli bir inorganik maddedir. Suyun birçok biyolojik görevleri olduğunu biliyoruz:</a:t>
            </a:r>
          </a:p>
          <a:p>
            <a:pPr algn="just">
              <a:lnSpc>
                <a:spcPct val="150000"/>
              </a:lnSpc>
            </a:pPr>
            <a:r>
              <a:rPr lang="tr-TR" sz="2000" dirty="0">
                <a:solidFill>
                  <a:schemeClr val="accent1">
                    <a:lumMod val="75000"/>
                  </a:schemeClr>
                </a:solidFill>
                <a:latin typeface="Comic Sans MS" pitchFamily="66" charset="0"/>
              </a:rPr>
              <a:t>1) Su, </a:t>
            </a:r>
            <a:r>
              <a:rPr lang="tr-TR" sz="2000" dirty="0" err="1">
                <a:solidFill>
                  <a:schemeClr val="accent1">
                    <a:lumMod val="75000"/>
                  </a:schemeClr>
                </a:solidFill>
                <a:latin typeface="Comic Sans MS" pitchFamily="66" charset="0"/>
              </a:rPr>
              <a:t>makromoleküllerin</a:t>
            </a:r>
            <a:r>
              <a:rPr lang="tr-TR" sz="2000" dirty="0">
                <a:solidFill>
                  <a:schemeClr val="accent1">
                    <a:lumMod val="75000"/>
                  </a:schemeClr>
                </a:solidFill>
                <a:latin typeface="Comic Sans MS" pitchFamily="66" charset="0"/>
              </a:rPr>
              <a:t> yapı taşıdır. Hidrojen köprüleriyle su molekülüne bağlanan </a:t>
            </a:r>
            <a:r>
              <a:rPr lang="tr-TR" sz="2000" dirty="0" err="1">
                <a:solidFill>
                  <a:schemeClr val="accent1">
                    <a:lumMod val="75000"/>
                  </a:schemeClr>
                </a:solidFill>
                <a:latin typeface="Comic Sans MS" pitchFamily="66" charset="0"/>
              </a:rPr>
              <a:t>polisakkarit</a:t>
            </a:r>
            <a:r>
              <a:rPr lang="tr-TR" sz="2000" dirty="0">
                <a:solidFill>
                  <a:schemeClr val="accent1">
                    <a:lumMod val="75000"/>
                  </a:schemeClr>
                </a:solidFill>
                <a:latin typeface="Comic Sans MS" pitchFamily="66" charset="0"/>
              </a:rPr>
              <a:t>, protein, nükleik asitler gibi kompleks </a:t>
            </a:r>
            <a:r>
              <a:rPr lang="tr-TR" sz="2000" dirty="0" err="1">
                <a:solidFill>
                  <a:schemeClr val="accent1">
                    <a:lumMod val="75000"/>
                  </a:schemeClr>
                </a:solidFill>
                <a:latin typeface="Comic Sans MS" pitchFamily="66" charset="0"/>
              </a:rPr>
              <a:t>makromoleküller</a:t>
            </a:r>
            <a:r>
              <a:rPr lang="tr-TR" sz="2000" dirty="0">
                <a:solidFill>
                  <a:schemeClr val="accent1">
                    <a:lumMod val="75000"/>
                  </a:schemeClr>
                </a:solidFill>
                <a:latin typeface="Comic Sans MS" pitchFamily="66" charset="0"/>
              </a:rPr>
              <a:t>, suyu düzenli bir şekilde tutma yeteneğine sahiptirler.</a:t>
            </a:r>
          </a:p>
          <a:p>
            <a:pPr algn="just">
              <a:lnSpc>
                <a:spcPct val="150000"/>
              </a:lnSpc>
            </a:pPr>
            <a:r>
              <a:rPr lang="tr-TR" sz="2000" dirty="0">
                <a:solidFill>
                  <a:schemeClr val="accent1">
                    <a:lumMod val="75000"/>
                  </a:schemeClr>
                </a:solidFill>
                <a:latin typeface="Comic Sans MS" pitchFamily="66" charset="0"/>
              </a:rPr>
              <a:t>2) Su, küçük moleküllü maddeler için iyi bir çözücüdür. Organizmada birçok </a:t>
            </a:r>
            <a:r>
              <a:rPr lang="tr-TR" sz="2000" dirty="0" err="1">
                <a:solidFill>
                  <a:schemeClr val="accent1">
                    <a:lumMod val="75000"/>
                  </a:schemeClr>
                </a:solidFill>
                <a:latin typeface="Comic Sans MS" pitchFamily="66" charset="0"/>
              </a:rPr>
              <a:t>substrat</a:t>
            </a:r>
            <a:r>
              <a:rPr lang="tr-TR" sz="2000" dirty="0">
                <a:solidFill>
                  <a:schemeClr val="accent1">
                    <a:lumMod val="75000"/>
                  </a:schemeClr>
                </a:solidFill>
                <a:latin typeface="Comic Sans MS" pitchFamily="66" charset="0"/>
              </a:rPr>
              <a:t>, suda çözünmüş olarak bulunur, birçok metabolizma olayı sulu ortamda gerçekleşir ve metabolizma olayları sonucunda oluşan birçok artık ürün suda çözünmüş olarak atılır</a:t>
            </a:r>
            <a:r>
              <a:rPr lang="tr-TR" sz="2000" dirty="0" smtClean="0">
                <a:solidFill>
                  <a:schemeClr val="accent1">
                    <a:lumMod val="75000"/>
                  </a:schemeClr>
                </a:solidFill>
                <a:latin typeface="Comic Sans MS" pitchFamily="66" charset="0"/>
              </a:rPr>
              <a:t>.</a:t>
            </a: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66905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686" y="1052736"/>
            <a:ext cx="8712968" cy="5256584"/>
          </a:xfrm>
        </p:spPr>
        <p:txBody>
          <a:bodyPr>
            <a:noAutofit/>
          </a:bodyPr>
          <a:lstStyle/>
          <a:p>
            <a:pPr algn="just">
              <a:lnSpc>
                <a:spcPct val="150000"/>
              </a:lnSpc>
            </a:pPr>
            <a:r>
              <a:rPr lang="tr-TR" sz="1800" dirty="0">
                <a:solidFill>
                  <a:schemeClr val="accent1">
                    <a:lumMod val="75000"/>
                  </a:schemeClr>
                </a:solidFill>
                <a:latin typeface="Comic Sans MS" pitchFamily="66" charset="0"/>
              </a:rPr>
              <a:t>Plazma ile </a:t>
            </a:r>
            <a:r>
              <a:rPr lang="tr-TR" sz="1800" dirty="0" err="1">
                <a:solidFill>
                  <a:schemeClr val="accent1">
                    <a:lumMod val="75000"/>
                  </a:schemeClr>
                </a:solidFill>
                <a:latin typeface="Comic Sans MS" pitchFamily="66" charset="0"/>
              </a:rPr>
              <a:t>interstisyel</a:t>
            </a:r>
            <a:r>
              <a:rPr lang="tr-TR" sz="1800" dirty="0">
                <a:solidFill>
                  <a:schemeClr val="accent1">
                    <a:lumMod val="75000"/>
                  </a:schemeClr>
                </a:solidFill>
                <a:latin typeface="Comic Sans MS" pitchFamily="66" charset="0"/>
              </a:rPr>
              <a:t> sıvı, birbirlerinden yarı geçirgen </a:t>
            </a:r>
            <a:r>
              <a:rPr lang="tr-TR" sz="1800" dirty="0" err="1">
                <a:solidFill>
                  <a:schemeClr val="accent1">
                    <a:lumMod val="75000"/>
                  </a:schemeClr>
                </a:solidFill>
                <a:latin typeface="Comic Sans MS" pitchFamily="66" charset="0"/>
              </a:rPr>
              <a:t>membran</a:t>
            </a:r>
            <a:r>
              <a:rPr lang="tr-TR" sz="1800" dirty="0">
                <a:solidFill>
                  <a:schemeClr val="accent1">
                    <a:lumMod val="75000"/>
                  </a:schemeClr>
                </a:solidFill>
                <a:latin typeface="Comic Sans MS" pitchFamily="66" charset="0"/>
              </a:rPr>
              <a:t> özelliğinde olan </a:t>
            </a:r>
            <a:r>
              <a:rPr lang="tr-TR" sz="1800" dirty="0" err="1">
                <a:solidFill>
                  <a:schemeClr val="accent1">
                    <a:lumMod val="75000"/>
                  </a:schemeClr>
                </a:solidFill>
                <a:latin typeface="Comic Sans MS" pitchFamily="66" charset="0"/>
              </a:rPr>
              <a:t>kapiller</a:t>
            </a:r>
            <a:r>
              <a:rPr lang="tr-TR" sz="1800" dirty="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duvarları </a:t>
            </a:r>
            <a:r>
              <a:rPr lang="tr-TR" sz="1800" dirty="0">
                <a:solidFill>
                  <a:schemeClr val="accent1">
                    <a:lumMod val="75000"/>
                  </a:schemeClr>
                </a:solidFill>
                <a:latin typeface="Comic Sans MS" pitchFamily="66" charset="0"/>
              </a:rPr>
              <a:t>ile ayrılmışlardır. Plazma ile </a:t>
            </a:r>
            <a:r>
              <a:rPr lang="tr-TR" sz="1800" dirty="0" err="1">
                <a:solidFill>
                  <a:schemeClr val="accent1">
                    <a:lumMod val="75000"/>
                  </a:schemeClr>
                </a:solidFill>
                <a:latin typeface="Comic Sans MS" pitchFamily="66" charset="0"/>
              </a:rPr>
              <a:t>interstisyel</a:t>
            </a:r>
            <a:r>
              <a:rPr lang="tr-TR" sz="1800" dirty="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bölüm </a:t>
            </a:r>
            <a:r>
              <a:rPr lang="tr-TR" sz="1800" dirty="0">
                <a:solidFill>
                  <a:schemeClr val="accent1">
                    <a:lumMod val="75000"/>
                  </a:schemeClr>
                </a:solidFill>
                <a:latin typeface="Comic Sans MS" pitchFamily="66" charset="0"/>
              </a:rPr>
              <a:t>arasında, </a:t>
            </a:r>
            <a:r>
              <a:rPr lang="tr-TR" sz="1800" dirty="0" err="1">
                <a:solidFill>
                  <a:schemeClr val="accent1">
                    <a:lumMod val="75000"/>
                  </a:schemeClr>
                </a:solidFill>
                <a:latin typeface="Comic Sans MS" pitchFamily="66" charset="0"/>
              </a:rPr>
              <a:t>kapiller</a:t>
            </a:r>
            <a:r>
              <a:rPr lang="tr-TR" sz="1800" dirty="0">
                <a:solidFill>
                  <a:schemeClr val="accent1">
                    <a:lumMod val="75000"/>
                  </a:schemeClr>
                </a:solidFill>
                <a:latin typeface="Comic Sans MS" pitchFamily="66" charset="0"/>
              </a:rPr>
              <a:t> </a:t>
            </a:r>
            <a:r>
              <a:rPr lang="tr-TR" sz="1800" dirty="0" err="1" smtClean="0">
                <a:solidFill>
                  <a:schemeClr val="accent1">
                    <a:lumMod val="75000"/>
                  </a:schemeClr>
                </a:solidFill>
                <a:latin typeface="Comic Sans MS" pitchFamily="66" charset="0"/>
              </a:rPr>
              <a:t>membranlar</a:t>
            </a:r>
            <a:r>
              <a:rPr lang="tr-TR" sz="1800" dirty="0" smtClean="0">
                <a:solidFill>
                  <a:schemeClr val="accent1">
                    <a:lumMod val="75000"/>
                  </a:schemeClr>
                </a:solidFill>
                <a:latin typeface="Comic Sans MS" pitchFamily="66" charset="0"/>
              </a:rPr>
              <a:t> aracılığı </a:t>
            </a:r>
            <a:r>
              <a:rPr lang="tr-TR" sz="1800" dirty="0">
                <a:solidFill>
                  <a:schemeClr val="accent1">
                    <a:lumMod val="75000"/>
                  </a:schemeClr>
                </a:solidFill>
                <a:latin typeface="Comic Sans MS" pitchFamily="66" charset="0"/>
              </a:rPr>
              <a:t>ile, devamlı bir su ve madde alış verişi gerçekleşmektedir. </a:t>
            </a:r>
          </a:p>
          <a:p>
            <a:pPr algn="just">
              <a:lnSpc>
                <a:spcPct val="150000"/>
              </a:lnSpc>
            </a:pPr>
            <a:r>
              <a:rPr lang="tr-TR" sz="1800" dirty="0">
                <a:solidFill>
                  <a:schemeClr val="accent1">
                    <a:lumMod val="75000"/>
                  </a:schemeClr>
                </a:solidFill>
                <a:latin typeface="Comic Sans MS" pitchFamily="66" charset="0"/>
              </a:rPr>
              <a:t>Plazma ile </a:t>
            </a:r>
            <a:r>
              <a:rPr lang="tr-TR" sz="1800" dirty="0" err="1">
                <a:solidFill>
                  <a:schemeClr val="accent1">
                    <a:lumMod val="75000"/>
                  </a:schemeClr>
                </a:solidFill>
                <a:latin typeface="Comic Sans MS" pitchFamily="66" charset="0"/>
              </a:rPr>
              <a:t>interstisyel</a:t>
            </a:r>
            <a:r>
              <a:rPr lang="tr-TR" sz="1800" dirty="0">
                <a:solidFill>
                  <a:schemeClr val="accent1">
                    <a:lumMod val="75000"/>
                  </a:schemeClr>
                </a:solidFill>
                <a:latin typeface="Comic Sans MS" pitchFamily="66" charset="0"/>
              </a:rPr>
              <a:t> sıvı arasında </a:t>
            </a:r>
            <a:r>
              <a:rPr lang="tr-TR" sz="1800" dirty="0" err="1">
                <a:solidFill>
                  <a:schemeClr val="accent1">
                    <a:lumMod val="75000"/>
                  </a:schemeClr>
                </a:solidFill>
                <a:latin typeface="Comic Sans MS" pitchFamily="66" charset="0"/>
              </a:rPr>
              <a:t>kapiller</a:t>
            </a:r>
            <a:r>
              <a:rPr lang="tr-TR" sz="1800" dirty="0">
                <a:solidFill>
                  <a:schemeClr val="accent1">
                    <a:lumMod val="75000"/>
                  </a:schemeClr>
                </a:solidFill>
                <a:latin typeface="Comic Sans MS" pitchFamily="66" charset="0"/>
              </a:rPr>
              <a:t> aracılığı ile gerçekleşen su ve madde alışverişinin </a:t>
            </a:r>
            <a:r>
              <a:rPr lang="tr-TR" sz="1800" dirty="0" smtClean="0">
                <a:solidFill>
                  <a:schemeClr val="accent1">
                    <a:lumMod val="75000"/>
                  </a:schemeClr>
                </a:solidFill>
                <a:latin typeface="Comic Sans MS" pitchFamily="66" charset="0"/>
              </a:rPr>
              <a:t>mekanizmasını </a:t>
            </a:r>
            <a:r>
              <a:rPr lang="tr-TR" sz="1800" dirty="0">
                <a:solidFill>
                  <a:schemeClr val="accent1">
                    <a:lumMod val="75000"/>
                  </a:schemeClr>
                </a:solidFill>
                <a:latin typeface="Comic Sans MS" pitchFamily="66" charset="0"/>
              </a:rPr>
              <a:t>ve dinamiğini açıklayan klasik düşünce, </a:t>
            </a:r>
            <a:r>
              <a:rPr lang="tr-TR" sz="1800" dirty="0" err="1">
                <a:solidFill>
                  <a:srgbClr val="FF0000"/>
                </a:solidFill>
                <a:latin typeface="Comic Sans MS" pitchFamily="66" charset="0"/>
              </a:rPr>
              <a:t>Starling</a:t>
            </a:r>
            <a:r>
              <a:rPr lang="tr-TR" sz="1800" dirty="0">
                <a:solidFill>
                  <a:srgbClr val="FF0000"/>
                </a:solidFill>
                <a:latin typeface="Comic Sans MS" pitchFamily="66" charset="0"/>
              </a:rPr>
              <a:t> hipotezidir. </a:t>
            </a:r>
            <a:r>
              <a:rPr lang="tr-TR" sz="1800" dirty="0" err="1" smtClean="0">
                <a:solidFill>
                  <a:schemeClr val="accent1">
                    <a:lumMod val="75000"/>
                  </a:schemeClr>
                </a:solidFill>
                <a:latin typeface="Comic Sans MS" pitchFamily="66" charset="0"/>
              </a:rPr>
              <a:t>Starling</a:t>
            </a:r>
            <a:r>
              <a:rPr lang="tr-TR" sz="1800" dirty="0" smtClean="0">
                <a:solidFill>
                  <a:schemeClr val="accent1">
                    <a:lumMod val="75000"/>
                  </a:schemeClr>
                </a:solidFill>
                <a:latin typeface="Comic Sans MS" pitchFamily="66" charset="0"/>
              </a:rPr>
              <a:t> hipotezine </a:t>
            </a:r>
            <a:r>
              <a:rPr lang="tr-TR" sz="1800" dirty="0">
                <a:solidFill>
                  <a:schemeClr val="accent1">
                    <a:lumMod val="75000"/>
                  </a:schemeClr>
                </a:solidFill>
                <a:latin typeface="Comic Sans MS" pitchFamily="66" charset="0"/>
              </a:rPr>
              <a:t>göre plazma ile </a:t>
            </a:r>
            <a:r>
              <a:rPr lang="tr-TR" sz="1800" dirty="0" err="1" smtClean="0">
                <a:solidFill>
                  <a:schemeClr val="accent1">
                    <a:lumMod val="75000"/>
                  </a:schemeClr>
                </a:solidFill>
                <a:latin typeface="Comic Sans MS" pitchFamily="66" charset="0"/>
              </a:rPr>
              <a:t>intertisyel</a:t>
            </a:r>
            <a:r>
              <a:rPr lang="tr-TR" sz="1800" dirty="0" smtClean="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bölüm </a:t>
            </a:r>
            <a:r>
              <a:rPr lang="tr-TR" sz="1800" dirty="0">
                <a:solidFill>
                  <a:schemeClr val="accent1">
                    <a:lumMod val="75000"/>
                  </a:schemeClr>
                </a:solidFill>
                <a:latin typeface="Comic Sans MS" pitchFamily="66" charset="0"/>
              </a:rPr>
              <a:t>arasında gerçekleşen su ve çözünmüş </a:t>
            </a:r>
            <a:r>
              <a:rPr lang="tr-TR" sz="1800" dirty="0" smtClean="0">
                <a:solidFill>
                  <a:schemeClr val="accent1">
                    <a:lumMod val="75000"/>
                  </a:schemeClr>
                </a:solidFill>
                <a:latin typeface="Comic Sans MS" pitchFamily="66" charset="0"/>
              </a:rPr>
              <a:t>maddelerin değiş </a:t>
            </a:r>
            <a:r>
              <a:rPr lang="tr-TR" sz="1800" dirty="0">
                <a:solidFill>
                  <a:schemeClr val="accent1">
                    <a:lumMod val="75000"/>
                  </a:schemeClr>
                </a:solidFill>
                <a:latin typeface="Comic Sans MS" pitchFamily="66" charset="0"/>
              </a:rPr>
              <a:t>tokuşu, birbirine zıt etkili basınçların katkıları sonucunda gerçekleşir. Plazma </a:t>
            </a:r>
            <a:r>
              <a:rPr lang="tr-TR" sz="1800" dirty="0" smtClean="0">
                <a:solidFill>
                  <a:schemeClr val="accent1">
                    <a:lumMod val="75000"/>
                  </a:schemeClr>
                </a:solidFill>
                <a:latin typeface="Comic Sans MS" pitchFamily="66" charset="0"/>
              </a:rPr>
              <a:t>ile </a:t>
            </a:r>
            <a:r>
              <a:rPr lang="tr-TR" sz="1800" dirty="0" err="1" smtClean="0">
                <a:solidFill>
                  <a:schemeClr val="accent1">
                    <a:lumMod val="75000"/>
                  </a:schemeClr>
                </a:solidFill>
                <a:latin typeface="Comic Sans MS" pitchFamily="66" charset="0"/>
              </a:rPr>
              <a:t>interstisyel</a:t>
            </a:r>
            <a:r>
              <a:rPr lang="tr-TR" sz="1800" dirty="0" smtClean="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bölüm </a:t>
            </a:r>
            <a:r>
              <a:rPr lang="tr-TR" sz="1800" dirty="0">
                <a:solidFill>
                  <a:schemeClr val="accent1">
                    <a:lumMod val="75000"/>
                  </a:schemeClr>
                </a:solidFill>
                <a:latin typeface="Comic Sans MS" pitchFamily="66" charset="0"/>
              </a:rPr>
              <a:t>arasında gerçekleşen su ve çözünmüş maddelerin değiş tokuşunda rolü </a:t>
            </a:r>
            <a:r>
              <a:rPr lang="tr-TR" sz="1800" dirty="0" smtClean="0">
                <a:solidFill>
                  <a:schemeClr val="accent1">
                    <a:lumMod val="75000"/>
                  </a:schemeClr>
                </a:solidFill>
                <a:latin typeface="Comic Sans MS" pitchFamily="66" charset="0"/>
              </a:rPr>
              <a:t>olan birbirine </a:t>
            </a:r>
            <a:r>
              <a:rPr lang="tr-TR" sz="1800" dirty="0">
                <a:solidFill>
                  <a:schemeClr val="accent1">
                    <a:lumMod val="75000"/>
                  </a:schemeClr>
                </a:solidFill>
                <a:latin typeface="Comic Sans MS" pitchFamily="66" charset="0"/>
              </a:rPr>
              <a:t>zıt etkili basınçlar, </a:t>
            </a:r>
            <a:r>
              <a:rPr lang="tr-TR" sz="1800" dirty="0" err="1">
                <a:solidFill>
                  <a:schemeClr val="accent1">
                    <a:lumMod val="75000"/>
                  </a:schemeClr>
                </a:solidFill>
                <a:latin typeface="Comic Sans MS" pitchFamily="66" charset="0"/>
              </a:rPr>
              <a:t>ozmotik</a:t>
            </a:r>
            <a:r>
              <a:rPr lang="tr-TR" sz="1800" dirty="0">
                <a:solidFill>
                  <a:schemeClr val="accent1">
                    <a:lumMod val="75000"/>
                  </a:schemeClr>
                </a:solidFill>
                <a:latin typeface="Comic Sans MS" pitchFamily="66" charset="0"/>
              </a:rPr>
              <a:t> basınç, </a:t>
            </a:r>
            <a:r>
              <a:rPr lang="tr-TR" sz="1800" dirty="0" err="1">
                <a:solidFill>
                  <a:schemeClr val="accent1">
                    <a:lumMod val="75000"/>
                  </a:schemeClr>
                </a:solidFill>
                <a:latin typeface="Comic Sans MS" pitchFamily="66" charset="0"/>
              </a:rPr>
              <a:t>onkotik</a:t>
            </a:r>
            <a:r>
              <a:rPr lang="tr-TR" sz="1800" dirty="0">
                <a:solidFill>
                  <a:schemeClr val="accent1">
                    <a:lumMod val="75000"/>
                  </a:schemeClr>
                </a:solidFill>
                <a:latin typeface="Comic Sans MS" pitchFamily="66" charset="0"/>
              </a:rPr>
              <a:t> basınç, hidrostatik basınç ve </a:t>
            </a:r>
            <a:r>
              <a:rPr lang="tr-TR" sz="1800" dirty="0" smtClean="0">
                <a:solidFill>
                  <a:schemeClr val="accent1">
                    <a:lumMod val="75000"/>
                  </a:schemeClr>
                </a:solidFill>
                <a:latin typeface="Comic Sans MS" pitchFamily="66" charset="0"/>
              </a:rPr>
              <a:t>kan basıncıdır</a:t>
            </a:r>
            <a:r>
              <a:rPr lang="tr-TR" sz="1800" dirty="0">
                <a:solidFill>
                  <a:schemeClr val="accent1">
                    <a:lumMod val="75000"/>
                  </a:schemeClr>
                </a:solidFill>
                <a:latin typeface="Comic Sans MS" pitchFamily="66" charset="0"/>
              </a:rPr>
              <a:t>. </a:t>
            </a:r>
          </a:p>
        </p:txBody>
      </p:sp>
      <p:sp>
        <p:nvSpPr>
          <p:cNvPr id="2" name="Dikdörtgen 1"/>
          <p:cNvSpPr/>
          <p:nvPr/>
        </p:nvSpPr>
        <p:spPr>
          <a:xfrm>
            <a:off x="467544" y="188640"/>
            <a:ext cx="8424936" cy="954107"/>
          </a:xfrm>
          <a:prstGeom prst="rect">
            <a:avLst/>
          </a:prstGeom>
        </p:spPr>
        <p:txBody>
          <a:bodyPr wrap="square">
            <a:spAutoFit/>
          </a:bodyPr>
          <a:lstStyle/>
          <a:p>
            <a:pPr algn="ctr"/>
            <a:r>
              <a:rPr lang="tr-TR" sz="2800" dirty="0">
                <a:solidFill>
                  <a:srgbClr val="FF0000"/>
                </a:solidFill>
                <a:latin typeface="Comic Sans MS" pitchFamily="66" charset="0"/>
              </a:rPr>
              <a:t>Plazma ile </a:t>
            </a:r>
            <a:r>
              <a:rPr lang="tr-TR" sz="2800" dirty="0" err="1">
                <a:solidFill>
                  <a:srgbClr val="FF0000"/>
                </a:solidFill>
                <a:latin typeface="Comic Sans MS" pitchFamily="66" charset="0"/>
              </a:rPr>
              <a:t>interstisyel</a:t>
            </a:r>
            <a:r>
              <a:rPr lang="tr-TR" sz="2800" dirty="0">
                <a:solidFill>
                  <a:srgbClr val="FF0000"/>
                </a:solidFill>
                <a:latin typeface="Comic Sans MS" pitchFamily="66" charset="0"/>
              </a:rPr>
              <a:t> sıvı arasında su ve madde alışverişi</a:t>
            </a:r>
          </a:p>
        </p:txBody>
      </p:sp>
    </p:spTree>
    <p:extLst>
      <p:ext uri="{BB962C8B-B14F-4D97-AF65-F5344CB8AC3E}">
        <p14:creationId xmlns:p14="http://schemas.microsoft.com/office/powerpoint/2010/main" val="4031611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620688"/>
            <a:ext cx="8229600" cy="5976664"/>
          </a:xfrm>
        </p:spPr>
        <p:txBody>
          <a:bodyPr>
            <a:normAutofit lnSpcReduction="10000"/>
          </a:bodyPr>
          <a:lstStyle/>
          <a:p>
            <a:pPr algn="just">
              <a:lnSpc>
                <a:spcPct val="150000"/>
              </a:lnSpc>
            </a:pPr>
            <a:r>
              <a:rPr lang="tr-TR" sz="2000" dirty="0" err="1" smtClean="0">
                <a:solidFill>
                  <a:srgbClr val="FF0000"/>
                </a:solidFill>
                <a:latin typeface="Comic Sans MS" panose="030F0702030302020204" pitchFamily="66" charset="0"/>
              </a:rPr>
              <a:t>Onkotik</a:t>
            </a:r>
            <a:r>
              <a:rPr lang="tr-TR" sz="2000" dirty="0" smtClean="0">
                <a:solidFill>
                  <a:srgbClr val="FF0000"/>
                </a:solidFill>
                <a:latin typeface="Comic Sans MS" panose="030F0702030302020204" pitchFamily="66" charset="0"/>
              </a:rPr>
              <a:t> </a:t>
            </a:r>
            <a:r>
              <a:rPr lang="tr-TR" sz="2000" dirty="0">
                <a:solidFill>
                  <a:srgbClr val="FF0000"/>
                </a:solidFill>
                <a:latin typeface="Comic Sans MS" panose="030F0702030302020204" pitchFamily="66" charset="0"/>
              </a:rPr>
              <a:t>basınç (</a:t>
            </a:r>
            <a:r>
              <a:rPr lang="tr-TR" sz="2000" dirty="0" err="1">
                <a:solidFill>
                  <a:srgbClr val="FF0000"/>
                </a:solidFill>
                <a:latin typeface="Comic Sans MS" panose="030F0702030302020204" pitchFamily="66" charset="0"/>
              </a:rPr>
              <a:t>kolloid</a:t>
            </a:r>
            <a:r>
              <a:rPr lang="tr-TR" sz="2000" dirty="0">
                <a:solidFill>
                  <a:srgbClr val="FF0000"/>
                </a:solidFill>
                <a:latin typeface="Comic Sans MS" panose="030F0702030302020204" pitchFamily="66" charset="0"/>
              </a:rPr>
              <a:t> </a:t>
            </a:r>
            <a:r>
              <a:rPr lang="tr-TR" sz="2000" dirty="0" err="1" smtClean="0">
                <a:solidFill>
                  <a:srgbClr val="FF0000"/>
                </a:solidFill>
                <a:latin typeface="Comic Sans MS" panose="030F0702030302020204" pitchFamily="66" charset="0"/>
              </a:rPr>
              <a:t>ozmotik</a:t>
            </a:r>
            <a:r>
              <a:rPr lang="tr-TR" sz="2000" dirty="0" smtClean="0">
                <a:solidFill>
                  <a:srgbClr val="FF0000"/>
                </a:solidFill>
                <a:latin typeface="Comic Sans MS" panose="030F0702030302020204" pitchFamily="66" charset="0"/>
              </a:rPr>
              <a:t> basınç): </a:t>
            </a:r>
            <a:r>
              <a:rPr lang="tr-TR" sz="2000" dirty="0" err="1" smtClean="0">
                <a:solidFill>
                  <a:schemeClr val="tx2">
                    <a:lumMod val="75000"/>
                  </a:schemeClr>
                </a:solidFill>
                <a:latin typeface="Comic Sans MS" panose="030F0702030302020204" pitchFamily="66" charset="0"/>
              </a:rPr>
              <a:t>Onkotik</a:t>
            </a:r>
            <a:r>
              <a:rPr lang="tr-TR" sz="2000" dirty="0" smtClean="0">
                <a:solidFill>
                  <a:schemeClr val="tx2">
                    <a:lumMod val="75000"/>
                  </a:schemeClr>
                </a:solidFill>
                <a:latin typeface="Comic Sans MS" panose="030F0702030302020204" pitchFamily="66" charset="0"/>
              </a:rPr>
              <a:t> basınç, protein </a:t>
            </a:r>
            <a:r>
              <a:rPr lang="tr-TR" sz="2000" dirty="0">
                <a:solidFill>
                  <a:schemeClr val="tx2">
                    <a:lumMod val="75000"/>
                  </a:schemeClr>
                </a:solidFill>
                <a:latin typeface="Comic Sans MS" panose="030F0702030302020204" pitchFamily="66" charset="0"/>
              </a:rPr>
              <a:t>çözeltilerinde protein </a:t>
            </a:r>
            <a:r>
              <a:rPr lang="tr-TR" sz="2000" dirty="0" smtClean="0">
                <a:solidFill>
                  <a:schemeClr val="tx2">
                    <a:lumMod val="75000"/>
                  </a:schemeClr>
                </a:solidFill>
                <a:latin typeface="Comic Sans MS" panose="030F0702030302020204" pitchFamily="66" charset="0"/>
              </a:rPr>
              <a:t>moleküllerinin </a:t>
            </a:r>
            <a:r>
              <a:rPr lang="tr-TR" sz="2000" dirty="0">
                <a:solidFill>
                  <a:schemeClr val="tx2">
                    <a:lumMod val="75000"/>
                  </a:schemeClr>
                </a:solidFill>
                <a:latin typeface="Comic Sans MS" panose="030F0702030302020204" pitchFamily="66" charset="0"/>
              </a:rPr>
              <a:t>su bağlama yetenekleriyle açıklanan ve ortama su çekici etki gösteren </a:t>
            </a:r>
            <a:r>
              <a:rPr lang="tr-TR" sz="2000" dirty="0" smtClean="0">
                <a:solidFill>
                  <a:schemeClr val="tx2">
                    <a:lumMod val="75000"/>
                  </a:schemeClr>
                </a:solidFill>
                <a:latin typeface="Comic Sans MS" panose="030F0702030302020204" pitchFamily="66" charset="0"/>
              </a:rPr>
              <a:t>basınçtır</a:t>
            </a:r>
            <a:r>
              <a:rPr lang="tr-TR" sz="2000" dirty="0">
                <a:solidFill>
                  <a:schemeClr val="tx2">
                    <a:lumMod val="75000"/>
                  </a:schemeClr>
                </a:solidFill>
                <a:latin typeface="Comic Sans MS" panose="030F0702030302020204" pitchFamily="66" charset="0"/>
              </a:rPr>
              <a:t>. Kan plazmasında su tutulmasında </a:t>
            </a:r>
            <a:r>
              <a:rPr lang="tr-TR" sz="2000" dirty="0" err="1">
                <a:solidFill>
                  <a:schemeClr val="tx2">
                    <a:lumMod val="75000"/>
                  </a:schemeClr>
                </a:solidFill>
                <a:latin typeface="Comic Sans MS" panose="030F0702030302020204" pitchFamily="66" charset="0"/>
              </a:rPr>
              <a:t>onkotik</a:t>
            </a:r>
            <a:r>
              <a:rPr lang="tr-TR" sz="2000" dirty="0">
                <a:solidFill>
                  <a:schemeClr val="tx2">
                    <a:lumMod val="75000"/>
                  </a:schemeClr>
                </a:solidFill>
                <a:latin typeface="Comic Sans MS" panose="030F0702030302020204" pitchFamily="66" charset="0"/>
              </a:rPr>
              <a:t> basınç önemlidir; plazmada protein ve </a:t>
            </a:r>
            <a:r>
              <a:rPr lang="tr-TR" sz="2000" dirty="0" smtClean="0">
                <a:solidFill>
                  <a:schemeClr val="tx2">
                    <a:lumMod val="75000"/>
                  </a:schemeClr>
                </a:solidFill>
                <a:latin typeface="Comic Sans MS" panose="030F0702030302020204" pitchFamily="66" charset="0"/>
              </a:rPr>
              <a:t>dolayısıyla </a:t>
            </a:r>
            <a:r>
              <a:rPr lang="tr-TR" sz="2000" dirty="0" err="1">
                <a:solidFill>
                  <a:schemeClr val="tx2">
                    <a:lumMod val="75000"/>
                  </a:schemeClr>
                </a:solidFill>
                <a:latin typeface="Comic Sans MS" panose="030F0702030302020204" pitchFamily="66" charset="0"/>
              </a:rPr>
              <a:t>onkotik</a:t>
            </a:r>
            <a:r>
              <a:rPr lang="tr-TR" sz="2000" dirty="0">
                <a:solidFill>
                  <a:schemeClr val="tx2">
                    <a:lumMod val="75000"/>
                  </a:schemeClr>
                </a:solidFill>
                <a:latin typeface="Comic Sans MS" panose="030F0702030302020204" pitchFamily="66" charset="0"/>
              </a:rPr>
              <a:t> basınç azalması durumlarında plazmadan </a:t>
            </a:r>
            <a:r>
              <a:rPr lang="tr-TR" sz="2000" dirty="0" err="1">
                <a:solidFill>
                  <a:schemeClr val="tx2">
                    <a:lumMod val="75000"/>
                  </a:schemeClr>
                </a:solidFill>
                <a:latin typeface="Comic Sans MS" panose="030F0702030302020204" pitchFamily="66" charset="0"/>
              </a:rPr>
              <a:t>interstisyel</a:t>
            </a:r>
            <a:r>
              <a:rPr lang="tr-TR" sz="2000" dirty="0">
                <a:solidFill>
                  <a:schemeClr val="tx2">
                    <a:lumMod val="75000"/>
                  </a:schemeClr>
                </a:solidFill>
                <a:latin typeface="Comic Sans MS" panose="030F0702030302020204" pitchFamily="66" charset="0"/>
              </a:rPr>
              <a:t> </a:t>
            </a:r>
            <a:r>
              <a:rPr lang="tr-TR" sz="2000" dirty="0" smtClean="0">
                <a:solidFill>
                  <a:schemeClr val="tx2">
                    <a:lumMod val="75000"/>
                  </a:schemeClr>
                </a:solidFill>
                <a:latin typeface="Comic Sans MS" panose="030F0702030302020204" pitchFamily="66" charset="0"/>
              </a:rPr>
              <a:t>bölüme </a:t>
            </a:r>
            <a:r>
              <a:rPr lang="tr-TR" sz="2000" dirty="0">
                <a:solidFill>
                  <a:schemeClr val="tx2">
                    <a:lumMod val="75000"/>
                  </a:schemeClr>
                </a:solidFill>
                <a:latin typeface="Comic Sans MS" panose="030F0702030302020204" pitchFamily="66" charset="0"/>
              </a:rPr>
              <a:t>su geçişi </a:t>
            </a:r>
            <a:r>
              <a:rPr lang="tr-TR" sz="2000" dirty="0" smtClean="0">
                <a:solidFill>
                  <a:schemeClr val="tx2">
                    <a:lumMod val="75000"/>
                  </a:schemeClr>
                </a:solidFill>
                <a:latin typeface="Comic Sans MS" panose="030F0702030302020204" pitchFamily="66" charset="0"/>
              </a:rPr>
              <a:t>olur</a:t>
            </a:r>
            <a:r>
              <a:rPr lang="tr-TR" sz="2000" dirty="0">
                <a:solidFill>
                  <a:schemeClr val="tx2">
                    <a:lumMod val="75000"/>
                  </a:schemeClr>
                </a:solidFill>
                <a:latin typeface="Comic Sans MS" panose="030F0702030302020204" pitchFamily="66" charset="0"/>
              </a:rPr>
              <a:t>. </a:t>
            </a:r>
          </a:p>
          <a:p>
            <a:pPr algn="just">
              <a:lnSpc>
                <a:spcPct val="150000"/>
              </a:lnSpc>
            </a:pPr>
            <a:r>
              <a:rPr lang="tr-TR" sz="2000" dirty="0">
                <a:solidFill>
                  <a:srgbClr val="FF0000"/>
                </a:solidFill>
                <a:latin typeface="Comic Sans MS" panose="030F0702030302020204" pitchFamily="66" charset="0"/>
              </a:rPr>
              <a:t>Hidrostatik basınç: </a:t>
            </a:r>
            <a:r>
              <a:rPr lang="tr-TR" sz="2000" dirty="0">
                <a:solidFill>
                  <a:schemeClr val="tx2">
                    <a:lumMod val="75000"/>
                  </a:schemeClr>
                </a:solidFill>
                <a:latin typeface="Comic Sans MS" panose="030F0702030302020204" pitchFamily="66" charset="0"/>
              </a:rPr>
              <a:t>Hidrostatik basınç, bir kapta </a:t>
            </a:r>
            <a:r>
              <a:rPr lang="tr-TR" sz="2000" dirty="0" smtClean="0">
                <a:solidFill>
                  <a:schemeClr val="tx2">
                    <a:lumMod val="75000"/>
                  </a:schemeClr>
                </a:solidFill>
                <a:latin typeface="Comic Sans MS" panose="030F0702030302020204" pitchFamily="66" charset="0"/>
              </a:rPr>
              <a:t>bulunan suyun</a:t>
            </a:r>
            <a:r>
              <a:rPr lang="tr-TR" sz="2000" dirty="0">
                <a:solidFill>
                  <a:schemeClr val="tx2">
                    <a:lumMod val="75000"/>
                  </a:schemeClr>
                </a:solidFill>
                <a:latin typeface="Comic Sans MS" panose="030F0702030302020204" pitchFamily="66" charset="0"/>
              </a:rPr>
              <a:t>, kabın çeperlerine doğru </a:t>
            </a:r>
            <a:r>
              <a:rPr lang="tr-TR" sz="2000" dirty="0" smtClean="0">
                <a:solidFill>
                  <a:schemeClr val="tx2">
                    <a:lumMod val="75000"/>
                  </a:schemeClr>
                </a:solidFill>
                <a:latin typeface="Comic Sans MS" panose="030F0702030302020204" pitchFamily="66" charset="0"/>
              </a:rPr>
              <a:t>uyguladığı </a:t>
            </a:r>
            <a:r>
              <a:rPr lang="tr-TR" sz="2000" dirty="0">
                <a:solidFill>
                  <a:schemeClr val="tx2">
                    <a:lumMod val="75000"/>
                  </a:schemeClr>
                </a:solidFill>
                <a:latin typeface="Comic Sans MS" panose="030F0702030302020204" pitchFamily="66" charset="0"/>
              </a:rPr>
              <a:t>sıvı basıncıdır. Hidrostatik basınç, suyun, bulunduğu ortamdan dış ortama çıkması </a:t>
            </a:r>
            <a:r>
              <a:rPr lang="tr-TR" sz="2000" dirty="0" smtClean="0">
                <a:solidFill>
                  <a:schemeClr val="tx2">
                    <a:lumMod val="75000"/>
                  </a:schemeClr>
                </a:solidFill>
                <a:latin typeface="Comic Sans MS" panose="030F0702030302020204" pitchFamily="66" charset="0"/>
              </a:rPr>
              <a:t>yönünde </a:t>
            </a:r>
            <a:r>
              <a:rPr lang="tr-TR" sz="2000" dirty="0">
                <a:solidFill>
                  <a:schemeClr val="tx2">
                    <a:lumMod val="75000"/>
                  </a:schemeClr>
                </a:solidFill>
                <a:latin typeface="Comic Sans MS" panose="030F0702030302020204" pitchFamily="66" charset="0"/>
              </a:rPr>
              <a:t>etki </a:t>
            </a:r>
            <a:r>
              <a:rPr lang="tr-TR" sz="2000" dirty="0" smtClean="0">
                <a:solidFill>
                  <a:schemeClr val="tx2">
                    <a:lumMod val="75000"/>
                  </a:schemeClr>
                </a:solidFill>
                <a:latin typeface="Comic Sans MS" panose="030F0702030302020204" pitchFamily="66" charset="0"/>
              </a:rPr>
              <a:t>gösterir.</a:t>
            </a:r>
          </a:p>
          <a:p>
            <a:pPr algn="just">
              <a:lnSpc>
                <a:spcPct val="150000"/>
              </a:lnSpc>
            </a:pPr>
            <a:r>
              <a:rPr lang="tr-TR" sz="2000" dirty="0">
                <a:solidFill>
                  <a:srgbClr val="FF0000"/>
                </a:solidFill>
                <a:latin typeface="Comic Sans MS" panose="030F0702030302020204" pitchFamily="66" charset="0"/>
              </a:rPr>
              <a:t>Kan basıncı: </a:t>
            </a:r>
            <a:r>
              <a:rPr lang="tr-TR" sz="2000" dirty="0">
                <a:solidFill>
                  <a:schemeClr val="tx2">
                    <a:lumMod val="75000"/>
                  </a:schemeClr>
                </a:solidFill>
                <a:latin typeface="Comic Sans MS" panose="030F0702030302020204" pitchFamily="66" charset="0"/>
              </a:rPr>
              <a:t>Kan basıncı, kalbin </a:t>
            </a:r>
            <a:r>
              <a:rPr lang="tr-TR" sz="2000" dirty="0" err="1">
                <a:solidFill>
                  <a:schemeClr val="tx2">
                    <a:lumMod val="75000"/>
                  </a:schemeClr>
                </a:solidFill>
                <a:latin typeface="Comic Sans MS" panose="030F0702030302020204" pitchFamily="66" charset="0"/>
              </a:rPr>
              <a:t>pompalayıcı</a:t>
            </a:r>
            <a:r>
              <a:rPr lang="tr-TR" sz="2000" dirty="0">
                <a:solidFill>
                  <a:schemeClr val="tx2">
                    <a:lumMod val="75000"/>
                  </a:schemeClr>
                </a:solidFill>
                <a:latin typeface="Comic Sans MS" panose="030F0702030302020204" pitchFamily="66" charset="0"/>
              </a:rPr>
              <a:t> </a:t>
            </a:r>
            <a:r>
              <a:rPr lang="tr-TR" sz="2000" dirty="0" smtClean="0">
                <a:solidFill>
                  <a:schemeClr val="tx2">
                    <a:lumMod val="75000"/>
                  </a:schemeClr>
                </a:solidFill>
                <a:latin typeface="Comic Sans MS" panose="030F0702030302020204" pitchFamily="66" charset="0"/>
              </a:rPr>
              <a:t>etkisi gibi </a:t>
            </a:r>
            <a:r>
              <a:rPr lang="tr-TR" sz="2000" dirty="0">
                <a:solidFill>
                  <a:schemeClr val="tx2">
                    <a:lumMod val="75000"/>
                  </a:schemeClr>
                </a:solidFill>
                <a:latin typeface="Comic Sans MS" panose="030F0702030302020204" pitchFamily="66" charset="0"/>
              </a:rPr>
              <a:t>çeşitli faktörlerle oluşan ve </a:t>
            </a:r>
            <a:r>
              <a:rPr lang="tr-TR" sz="2000" dirty="0" smtClean="0">
                <a:solidFill>
                  <a:schemeClr val="tx2">
                    <a:lumMod val="75000"/>
                  </a:schemeClr>
                </a:solidFill>
                <a:latin typeface="Comic Sans MS" panose="030F0702030302020204" pitchFamily="66" charset="0"/>
              </a:rPr>
              <a:t>plazmadan </a:t>
            </a:r>
            <a:r>
              <a:rPr lang="tr-TR" sz="2000" dirty="0" err="1">
                <a:solidFill>
                  <a:schemeClr val="tx2">
                    <a:lumMod val="75000"/>
                  </a:schemeClr>
                </a:solidFill>
                <a:latin typeface="Comic Sans MS" panose="030F0702030302020204" pitchFamily="66" charset="0"/>
              </a:rPr>
              <a:t>interstisyel</a:t>
            </a:r>
            <a:r>
              <a:rPr lang="tr-TR" sz="2000" dirty="0">
                <a:solidFill>
                  <a:schemeClr val="tx2">
                    <a:lumMod val="75000"/>
                  </a:schemeClr>
                </a:solidFill>
                <a:latin typeface="Comic Sans MS" panose="030F0702030302020204" pitchFamily="66" charset="0"/>
              </a:rPr>
              <a:t> </a:t>
            </a:r>
            <a:r>
              <a:rPr lang="tr-TR" sz="2000" dirty="0" smtClean="0">
                <a:solidFill>
                  <a:schemeClr val="tx2">
                    <a:lumMod val="75000"/>
                  </a:schemeClr>
                </a:solidFill>
                <a:latin typeface="Comic Sans MS" panose="030F0702030302020204" pitchFamily="66" charset="0"/>
              </a:rPr>
              <a:t>bölüme </a:t>
            </a:r>
            <a:r>
              <a:rPr lang="tr-TR" sz="2000" dirty="0">
                <a:solidFill>
                  <a:schemeClr val="tx2">
                    <a:lumMod val="75000"/>
                  </a:schemeClr>
                </a:solidFill>
                <a:latin typeface="Comic Sans MS" panose="030F0702030302020204" pitchFamily="66" charset="0"/>
              </a:rPr>
              <a:t>doğru sıvı geçişi yönünde etki gösteren </a:t>
            </a:r>
            <a:r>
              <a:rPr lang="tr-TR" sz="2000" dirty="0" smtClean="0">
                <a:solidFill>
                  <a:schemeClr val="tx2">
                    <a:lumMod val="75000"/>
                  </a:schemeClr>
                </a:solidFill>
                <a:latin typeface="Comic Sans MS" panose="030F0702030302020204" pitchFamily="66" charset="0"/>
              </a:rPr>
              <a:t>basınçtır</a:t>
            </a:r>
            <a:r>
              <a:rPr lang="tr-TR" sz="2000" dirty="0">
                <a:solidFill>
                  <a:schemeClr val="tx2">
                    <a:lumMod val="75000"/>
                  </a:schemeClr>
                </a:solidFill>
                <a:latin typeface="Comic Sans MS" panose="030F0702030302020204" pitchFamily="66" charset="0"/>
              </a:rPr>
              <a:t>.</a:t>
            </a:r>
          </a:p>
        </p:txBody>
      </p:sp>
    </p:spTree>
    <p:extLst>
      <p:ext uri="{BB962C8B-B14F-4D97-AF65-F5344CB8AC3E}">
        <p14:creationId xmlns:p14="http://schemas.microsoft.com/office/powerpoint/2010/main" val="409232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28" y="188640"/>
            <a:ext cx="9001267" cy="3816424"/>
          </a:xfrm>
        </p:spPr>
        <p:txBody>
          <a:bodyPr>
            <a:noAutofit/>
          </a:bodyPr>
          <a:lstStyle/>
          <a:p>
            <a:pPr algn="just">
              <a:lnSpc>
                <a:spcPct val="150000"/>
              </a:lnSpc>
            </a:pPr>
            <a:r>
              <a:rPr lang="tr-TR" sz="1600" dirty="0" err="1">
                <a:solidFill>
                  <a:srgbClr val="FF0000"/>
                </a:solidFill>
                <a:latin typeface="Comic Sans MS" pitchFamily="66" charset="0"/>
              </a:rPr>
              <a:t>Starling</a:t>
            </a:r>
            <a:r>
              <a:rPr lang="tr-TR" sz="1600" dirty="0">
                <a:solidFill>
                  <a:srgbClr val="FF0000"/>
                </a:solidFill>
                <a:latin typeface="Comic Sans MS" pitchFamily="66" charset="0"/>
              </a:rPr>
              <a:t> Hipotezi: </a:t>
            </a:r>
            <a:r>
              <a:rPr lang="tr-TR" sz="1600" dirty="0">
                <a:solidFill>
                  <a:schemeClr val="accent1">
                    <a:lumMod val="75000"/>
                  </a:schemeClr>
                </a:solidFill>
                <a:latin typeface="Comic Sans MS" pitchFamily="66" charset="0"/>
              </a:rPr>
              <a:t>Kılcal damarlarda kan ile doku sıvısı arasındaki madde alış verişinin kanın hidrostatik </a:t>
            </a:r>
            <a:r>
              <a:rPr lang="tr-TR" sz="1600" dirty="0" smtClean="0">
                <a:solidFill>
                  <a:schemeClr val="accent1">
                    <a:lumMod val="75000"/>
                  </a:schemeClr>
                </a:solidFill>
                <a:latin typeface="Comic Sans MS" pitchFamily="66" charset="0"/>
              </a:rPr>
              <a:t>basıncı ile </a:t>
            </a:r>
            <a:r>
              <a:rPr lang="tr-TR" sz="1600" dirty="0">
                <a:solidFill>
                  <a:schemeClr val="accent1">
                    <a:lumMod val="75000"/>
                  </a:schemeClr>
                </a:solidFill>
                <a:latin typeface="Comic Sans MS" pitchFamily="66" charset="0"/>
              </a:rPr>
              <a:t>kan proteinlerinin oluşturduğu </a:t>
            </a:r>
            <a:r>
              <a:rPr lang="tr-TR" sz="1600" dirty="0" err="1">
                <a:solidFill>
                  <a:schemeClr val="accent1">
                    <a:lumMod val="75000"/>
                  </a:schemeClr>
                </a:solidFill>
                <a:latin typeface="Comic Sans MS" pitchFamily="66" charset="0"/>
              </a:rPr>
              <a:t>osmotik</a:t>
            </a:r>
            <a:r>
              <a:rPr lang="tr-TR" sz="1600" dirty="0">
                <a:solidFill>
                  <a:schemeClr val="accent1">
                    <a:lumMod val="75000"/>
                  </a:schemeClr>
                </a:solidFill>
                <a:latin typeface="Comic Sans MS" pitchFamily="66" charset="0"/>
              </a:rPr>
              <a:t> basıncın etkisi ile gerçekleştiğini açıklayan </a:t>
            </a:r>
            <a:r>
              <a:rPr lang="tr-TR" sz="1600" dirty="0" smtClean="0">
                <a:solidFill>
                  <a:schemeClr val="accent1">
                    <a:lumMod val="75000"/>
                  </a:schemeClr>
                </a:solidFill>
                <a:latin typeface="Comic Sans MS" pitchFamily="66" charset="0"/>
              </a:rPr>
              <a:t>hipotezdir. Kılcal </a:t>
            </a:r>
            <a:r>
              <a:rPr lang="tr-TR" sz="1600" dirty="0">
                <a:solidFill>
                  <a:schemeClr val="accent1">
                    <a:lumMod val="75000"/>
                  </a:schemeClr>
                </a:solidFill>
                <a:latin typeface="Comic Sans MS" pitchFamily="66" charset="0"/>
              </a:rPr>
              <a:t>damarın atar damar bölgesinde maddelerin damar dışına çıkmasına neden olan </a:t>
            </a:r>
            <a:r>
              <a:rPr lang="tr-TR" sz="1600" dirty="0" smtClean="0">
                <a:solidFill>
                  <a:schemeClr val="accent1">
                    <a:lumMod val="75000"/>
                  </a:schemeClr>
                </a:solidFill>
                <a:latin typeface="Comic Sans MS" pitchFamily="66" charset="0"/>
              </a:rPr>
              <a:t> hidrostatik </a:t>
            </a:r>
            <a:r>
              <a:rPr lang="tr-TR" sz="1600" dirty="0">
                <a:solidFill>
                  <a:schemeClr val="accent1">
                    <a:lumMod val="75000"/>
                  </a:schemeClr>
                </a:solidFill>
                <a:latin typeface="Comic Sans MS" pitchFamily="66" charset="0"/>
              </a:rPr>
              <a:t>basıncın değeri 40 mm/ </a:t>
            </a:r>
            <a:r>
              <a:rPr lang="tr-TR" sz="1600" dirty="0" err="1">
                <a:solidFill>
                  <a:schemeClr val="accent1">
                    <a:lumMod val="75000"/>
                  </a:schemeClr>
                </a:solidFill>
                <a:latin typeface="Comic Sans MS" pitchFamily="66" charset="0"/>
              </a:rPr>
              <a:t>hg</a:t>
            </a:r>
            <a:r>
              <a:rPr lang="tr-TR" sz="1600" dirty="0">
                <a:solidFill>
                  <a:schemeClr val="accent1">
                    <a:lumMod val="75000"/>
                  </a:schemeClr>
                </a:solidFill>
                <a:latin typeface="Comic Sans MS" pitchFamily="66" charset="0"/>
              </a:rPr>
              <a:t> </a:t>
            </a:r>
            <a:r>
              <a:rPr lang="tr-TR" sz="1600" dirty="0" err="1">
                <a:solidFill>
                  <a:schemeClr val="accent1">
                    <a:lumMod val="75000"/>
                  </a:schemeClr>
                </a:solidFill>
                <a:latin typeface="Comic Sans MS" pitchFamily="66" charset="0"/>
              </a:rPr>
              <a:t>dir</a:t>
            </a:r>
            <a:r>
              <a:rPr lang="tr-TR" sz="1600" dirty="0">
                <a:solidFill>
                  <a:schemeClr val="accent1">
                    <a:lumMod val="75000"/>
                  </a:schemeClr>
                </a:solidFill>
                <a:latin typeface="Comic Sans MS" pitchFamily="66" charset="0"/>
              </a:rPr>
              <a:t>.</a:t>
            </a:r>
          </a:p>
          <a:p>
            <a:pPr algn="just">
              <a:lnSpc>
                <a:spcPct val="150000"/>
              </a:lnSpc>
            </a:pPr>
            <a:r>
              <a:rPr lang="tr-TR" sz="1600" dirty="0">
                <a:solidFill>
                  <a:schemeClr val="accent1">
                    <a:lumMod val="75000"/>
                  </a:schemeClr>
                </a:solidFill>
                <a:latin typeface="Comic Sans MS" pitchFamily="66" charset="0"/>
              </a:rPr>
              <a:t>Aynı bölgede maddelerin damar içine emilimine neden olan kanın </a:t>
            </a:r>
            <a:r>
              <a:rPr lang="tr-TR" sz="1600" dirty="0" err="1">
                <a:solidFill>
                  <a:schemeClr val="accent1">
                    <a:lumMod val="75000"/>
                  </a:schemeClr>
                </a:solidFill>
                <a:latin typeface="Comic Sans MS" pitchFamily="66" charset="0"/>
              </a:rPr>
              <a:t>osmotik</a:t>
            </a:r>
            <a:r>
              <a:rPr lang="tr-TR" sz="1600" dirty="0">
                <a:solidFill>
                  <a:schemeClr val="accent1">
                    <a:lumMod val="75000"/>
                  </a:schemeClr>
                </a:solidFill>
                <a:latin typeface="Comic Sans MS" pitchFamily="66" charset="0"/>
              </a:rPr>
              <a:t> basıncı 25 </a:t>
            </a:r>
            <a:r>
              <a:rPr lang="tr-TR" sz="1600" dirty="0" smtClean="0">
                <a:solidFill>
                  <a:schemeClr val="accent1">
                    <a:lumMod val="75000"/>
                  </a:schemeClr>
                </a:solidFill>
                <a:latin typeface="Comic Sans MS" pitchFamily="66" charset="0"/>
              </a:rPr>
              <a:t>mm/</a:t>
            </a:r>
            <a:r>
              <a:rPr lang="tr-TR" sz="1600" dirty="0" err="1" smtClean="0">
                <a:solidFill>
                  <a:schemeClr val="accent1">
                    <a:lumMod val="75000"/>
                  </a:schemeClr>
                </a:solidFill>
                <a:latin typeface="Comic Sans MS" pitchFamily="66" charset="0"/>
              </a:rPr>
              <a:t>hg</a:t>
            </a:r>
            <a:r>
              <a:rPr lang="tr-TR" sz="1600" dirty="0" smtClean="0">
                <a:solidFill>
                  <a:schemeClr val="accent1">
                    <a:lumMod val="75000"/>
                  </a:schemeClr>
                </a:solidFill>
                <a:latin typeface="Comic Sans MS" pitchFamily="66" charset="0"/>
              </a:rPr>
              <a:t> </a:t>
            </a:r>
            <a:r>
              <a:rPr lang="tr-TR" sz="1600" dirty="0" err="1" smtClean="0">
                <a:solidFill>
                  <a:schemeClr val="accent1">
                    <a:lumMod val="75000"/>
                  </a:schemeClr>
                </a:solidFill>
                <a:latin typeface="Comic Sans MS" pitchFamily="66" charset="0"/>
              </a:rPr>
              <a:t>dir</a:t>
            </a:r>
            <a:r>
              <a:rPr lang="tr-TR" sz="1600" dirty="0" smtClean="0">
                <a:solidFill>
                  <a:schemeClr val="accent1">
                    <a:lumMod val="75000"/>
                  </a:schemeClr>
                </a:solidFill>
                <a:latin typeface="Comic Sans MS" pitchFamily="66" charset="0"/>
              </a:rPr>
              <a:t>. Aradaki </a:t>
            </a:r>
            <a:r>
              <a:rPr lang="tr-TR" sz="1600" dirty="0">
                <a:solidFill>
                  <a:schemeClr val="accent1">
                    <a:lumMod val="75000"/>
                  </a:schemeClr>
                </a:solidFill>
                <a:latin typeface="Comic Sans MS" pitchFamily="66" charset="0"/>
              </a:rPr>
              <a:t>15 mm/</a:t>
            </a:r>
            <a:r>
              <a:rPr lang="tr-TR" sz="1600" dirty="0" err="1">
                <a:solidFill>
                  <a:schemeClr val="accent1">
                    <a:lumMod val="75000"/>
                  </a:schemeClr>
                </a:solidFill>
                <a:latin typeface="Comic Sans MS" pitchFamily="66" charset="0"/>
              </a:rPr>
              <a:t>hg</a:t>
            </a:r>
            <a:r>
              <a:rPr lang="tr-TR" sz="1600" dirty="0">
                <a:solidFill>
                  <a:schemeClr val="accent1">
                    <a:lumMod val="75000"/>
                  </a:schemeClr>
                </a:solidFill>
                <a:latin typeface="Comic Sans MS" pitchFamily="66" charset="0"/>
              </a:rPr>
              <a:t> </a:t>
            </a:r>
            <a:r>
              <a:rPr lang="tr-TR" sz="1600" dirty="0" err="1">
                <a:solidFill>
                  <a:schemeClr val="accent1">
                    <a:lumMod val="75000"/>
                  </a:schemeClr>
                </a:solidFill>
                <a:latin typeface="Comic Sans MS" pitchFamily="66" charset="0"/>
              </a:rPr>
              <a:t>lik</a:t>
            </a:r>
            <a:r>
              <a:rPr lang="tr-TR" sz="1600" dirty="0">
                <a:solidFill>
                  <a:schemeClr val="accent1">
                    <a:lumMod val="75000"/>
                  </a:schemeClr>
                </a:solidFill>
                <a:latin typeface="Comic Sans MS" pitchFamily="66" charset="0"/>
              </a:rPr>
              <a:t> güçle maddeler kılcalların dışına doku sıvısına geçerler</a:t>
            </a:r>
            <a:r>
              <a:rPr lang="tr-TR" sz="1600" dirty="0" smtClean="0">
                <a:solidFill>
                  <a:schemeClr val="accent1">
                    <a:lumMod val="75000"/>
                  </a:schemeClr>
                </a:solidFill>
                <a:latin typeface="Comic Sans MS" pitchFamily="66" charset="0"/>
              </a:rPr>
              <a:t>. Bu </a:t>
            </a:r>
            <a:r>
              <a:rPr lang="tr-TR" sz="1600" dirty="0">
                <a:solidFill>
                  <a:schemeClr val="accent1">
                    <a:lumMod val="75000"/>
                  </a:schemeClr>
                </a:solidFill>
                <a:latin typeface="Comic Sans MS" pitchFamily="66" charset="0"/>
              </a:rPr>
              <a:t>maddeler;</a:t>
            </a:r>
          </a:p>
          <a:p>
            <a:pPr algn="just">
              <a:lnSpc>
                <a:spcPct val="150000"/>
              </a:lnSpc>
            </a:pPr>
            <a:r>
              <a:rPr lang="tr-TR" sz="1600" dirty="0">
                <a:solidFill>
                  <a:schemeClr val="accent1">
                    <a:lumMod val="75000"/>
                  </a:schemeClr>
                </a:solidFill>
                <a:latin typeface="Comic Sans MS" pitchFamily="66" charset="0"/>
              </a:rPr>
              <a:t>1-Su 2-Mineraller 3-Vitaminler </a:t>
            </a:r>
            <a:r>
              <a:rPr lang="tr-TR" sz="1600" dirty="0" smtClean="0">
                <a:solidFill>
                  <a:schemeClr val="accent1">
                    <a:lumMod val="75000"/>
                  </a:schemeClr>
                </a:solidFill>
                <a:latin typeface="Comic Sans MS" pitchFamily="66" charset="0"/>
              </a:rPr>
              <a:t>4-glikoz </a:t>
            </a:r>
            <a:r>
              <a:rPr lang="tr-TR" sz="1600" dirty="0" smtClean="0">
                <a:solidFill>
                  <a:schemeClr val="accent1">
                    <a:lumMod val="75000"/>
                  </a:schemeClr>
                </a:solidFill>
                <a:latin typeface="Comic Sans MS" pitchFamily="66" charset="0"/>
              </a:rPr>
              <a:t>5-Amino </a:t>
            </a:r>
            <a:r>
              <a:rPr lang="tr-TR" sz="1600" dirty="0">
                <a:solidFill>
                  <a:schemeClr val="accent1">
                    <a:lumMod val="75000"/>
                  </a:schemeClr>
                </a:solidFill>
                <a:latin typeface="Comic Sans MS" pitchFamily="66" charset="0"/>
              </a:rPr>
              <a:t>asit 6-yağ asitleri 7-Akyuvarlar </a:t>
            </a:r>
            <a:r>
              <a:rPr lang="tr-TR" sz="1600" dirty="0" smtClean="0">
                <a:solidFill>
                  <a:schemeClr val="accent1">
                    <a:lumMod val="75000"/>
                  </a:schemeClr>
                </a:solidFill>
                <a:latin typeface="Comic Sans MS" pitchFamily="66" charset="0"/>
              </a:rPr>
              <a:t>8-Hormonlar 9-Metabolik </a:t>
            </a:r>
            <a:r>
              <a:rPr lang="tr-TR" sz="1600" dirty="0">
                <a:solidFill>
                  <a:schemeClr val="accent1">
                    <a:lumMod val="75000"/>
                  </a:schemeClr>
                </a:solidFill>
                <a:latin typeface="Comic Sans MS" pitchFamily="66" charset="0"/>
              </a:rPr>
              <a:t>artıklar 10-Proteinler </a:t>
            </a:r>
            <a:r>
              <a:rPr lang="tr-TR" sz="1600" dirty="0" smtClean="0">
                <a:solidFill>
                  <a:schemeClr val="accent1">
                    <a:lumMod val="75000"/>
                  </a:schemeClr>
                </a:solidFill>
                <a:latin typeface="Comic Sans MS" pitchFamily="66" charset="0"/>
              </a:rPr>
              <a:t>11-O2 veya CO2 ’</a:t>
            </a:r>
            <a:r>
              <a:rPr lang="tr-TR" sz="1600" dirty="0" err="1" smtClean="0">
                <a:solidFill>
                  <a:schemeClr val="accent1">
                    <a:lumMod val="75000"/>
                  </a:schemeClr>
                </a:solidFill>
                <a:latin typeface="Comic Sans MS" pitchFamily="66" charset="0"/>
              </a:rPr>
              <a:t>dir</a:t>
            </a:r>
            <a:r>
              <a:rPr lang="tr-TR" sz="1600" dirty="0">
                <a:solidFill>
                  <a:schemeClr val="accent1">
                    <a:lumMod val="75000"/>
                  </a:schemeClr>
                </a:solidFill>
                <a:latin typeface="Comic Sans MS" pitchFamily="66" charset="0"/>
              </a:rPr>
              <a:t>.</a:t>
            </a:r>
          </a:p>
          <a:p>
            <a:pPr algn="just">
              <a:lnSpc>
                <a:spcPct val="150000"/>
              </a:lnSpc>
            </a:pPr>
            <a:r>
              <a:rPr lang="tr-TR" sz="1600" dirty="0">
                <a:solidFill>
                  <a:schemeClr val="accent1">
                    <a:lumMod val="75000"/>
                  </a:schemeClr>
                </a:solidFill>
                <a:latin typeface="Comic Sans MS" pitchFamily="66" charset="0"/>
              </a:rPr>
              <a:t>Kana ait bazı proteinler ve alyuvarlar kılcalların dışına çıkamazlar</a:t>
            </a:r>
            <a:r>
              <a:rPr lang="tr-TR" sz="1600" dirty="0" smtClean="0">
                <a:solidFill>
                  <a:schemeClr val="accent1">
                    <a:lumMod val="75000"/>
                  </a:schemeClr>
                </a:solidFill>
                <a:latin typeface="Comic Sans MS" pitchFamily="66" charset="0"/>
              </a:rPr>
              <a:t>.</a:t>
            </a:r>
            <a:endParaRPr lang="tr-TR" sz="1600" dirty="0">
              <a:solidFill>
                <a:schemeClr val="accent1">
                  <a:lumMod val="75000"/>
                </a:schemeClr>
              </a:solidFill>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61" y="4077072"/>
            <a:ext cx="7419975" cy="26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88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05064"/>
            <a:ext cx="6049219"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192" y="4014124"/>
            <a:ext cx="2773363" cy="28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0" y="116632"/>
            <a:ext cx="9096271" cy="3831818"/>
          </a:xfrm>
          <a:prstGeom prst="rect">
            <a:avLst/>
          </a:prstGeom>
        </p:spPr>
        <p:txBody>
          <a:bodyPr wrap="square">
            <a:spAutoFit/>
          </a:bodyPr>
          <a:lstStyle/>
          <a:p>
            <a:pPr algn="just">
              <a:lnSpc>
                <a:spcPct val="150000"/>
              </a:lnSpc>
            </a:pPr>
            <a:r>
              <a:rPr lang="tr-TR" dirty="0">
                <a:solidFill>
                  <a:schemeClr val="accent1">
                    <a:lumMod val="75000"/>
                  </a:schemeClr>
                </a:solidFill>
                <a:latin typeface="Comic Sans MS" pitchFamily="66" charset="0"/>
              </a:rPr>
              <a:t>Kılcal damarın toplar damar bölgesine doğru kanın hidrostatik basıncı gittikçe azalır. Bunun nedeni kanın hacimsel azalması ve kılcal çapının gittikçe artmasıdır</a:t>
            </a:r>
            <a:r>
              <a:rPr lang="tr-TR" dirty="0" smtClean="0">
                <a:solidFill>
                  <a:schemeClr val="accent1">
                    <a:lumMod val="75000"/>
                  </a:schemeClr>
                </a:solidFill>
                <a:latin typeface="Comic Sans MS" pitchFamily="66" charset="0"/>
              </a:rPr>
              <a:t>. Bu </a:t>
            </a:r>
            <a:r>
              <a:rPr lang="tr-TR" dirty="0">
                <a:solidFill>
                  <a:schemeClr val="accent1">
                    <a:lumMod val="75000"/>
                  </a:schemeClr>
                </a:solidFill>
                <a:latin typeface="Comic Sans MS" pitchFamily="66" charset="0"/>
              </a:rPr>
              <a:t>bölgede hidrostatik </a:t>
            </a:r>
            <a:r>
              <a:rPr lang="tr-TR" dirty="0" smtClean="0">
                <a:solidFill>
                  <a:schemeClr val="accent1">
                    <a:lumMod val="75000"/>
                  </a:schemeClr>
                </a:solidFill>
                <a:latin typeface="Comic Sans MS" pitchFamily="66" charset="0"/>
              </a:rPr>
              <a:t>basınç </a:t>
            </a:r>
            <a:r>
              <a:rPr lang="tr-TR" dirty="0">
                <a:solidFill>
                  <a:schemeClr val="accent1">
                    <a:lumMod val="75000"/>
                  </a:schemeClr>
                </a:solidFill>
                <a:latin typeface="Comic Sans MS" pitchFamily="66" charset="0"/>
              </a:rPr>
              <a:t>15 mm/</a:t>
            </a:r>
            <a:r>
              <a:rPr lang="tr-TR" dirty="0" err="1">
                <a:solidFill>
                  <a:schemeClr val="accent1">
                    <a:lumMod val="75000"/>
                  </a:schemeClr>
                </a:solidFill>
                <a:latin typeface="Comic Sans MS" pitchFamily="66" charset="0"/>
              </a:rPr>
              <a:t>hg</a:t>
            </a:r>
            <a:r>
              <a:rPr lang="tr-TR" dirty="0">
                <a:solidFill>
                  <a:schemeClr val="accent1">
                    <a:lumMod val="75000"/>
                  </a:schemeClr>
                </a:solidFill>
                <a:latin typeface="Comic Sans MS" pitchFamily="66" charset="0"/>
              </a:rPr>
              <a:t> ye düşer ancak kanın </a:t>
            </a:r>
            <a:r>
              <a:rPr lang="tr-TR" dirty="0" err="1">
                <a:solidFill>
                  <a:schemeClr val="accent1">
                    <a:lumMod val="75000"/>
                  </a:schemeClr>
                </a:solidFill>
                <a:latin typeface="Comic Sans MS" pitchFamily="66" charset="0"/>
              </a:rPr>
              <a:t>osmotik</a:t>
            </a:r>
            <a:r>
              <a:rPr lang="tr-TR" dirty="0">
                <a:solidFill>
                  <a:schemeClr val="accent1">
                    <a:lumMod val="75000"/>
                  </a:schemeClr>
                </a:solidFill>
                <a:latin typeface="Comic Sans MS" pitchFamily="66" charset="0"/>
              </a:rPr>
              <a:t> basıncı değişmez ve 25 mm/</a:t>
            </a:r>
            <a:r>
              <a:rPr lang="tr-TR" dirty="0" err="1">
                <a:solidFill>
                  <a:schemeClr val="accent1">
                    <a:lumMod val="75000"/>
                  </a:schemeClr>
                </a:solidFill>
                <a:latin typeface="Comic Sans MS" pitchFamily="66" charset="0"/>
              </a:rPr>
              <a:t>hg</a:t>
            </a:r>
            <a:r>
              <a:rPr lang="tr-TR" dirty="0">
                <a:solidFill>
                  <a:schemeClr val="accent1">
                    <a:lumMod val="75000"/>
                  </a:schemeClr>
                </a:solidFill>
                <a:latin typeface="Comic Sans MS" pitchFamily="66" charset="0"/>
              </a:rPr>
              <a:t> olarak kalır. Bu bölgede ise 10 mm/</a:t>
            </a:r>
            <a:r>
              <a:rPr lang="tr-TR" dirty="0" err="1">
                <a:solidFill>
                  <a:schemeClr val="accent1">
                    <a:lumMod val="75000"/>
                  </a:schemeClr>
                </a:solidFill>
                <a:latin typeface="Comic Sans MS" pitchFamily="66" charset="0"/>
              </a:rPr>
              <a:t>hg</a:t>
            </a:r>
            <a:r>
              <a:rPr lang="tr-TR" dirty="0">
                <a:solidFill>
                  <a:schemeClr val="accent1">
                    <a:lumMod val="75000"/>
                  </a:schemeClr>
                </a:solidFill>
                <a:latin typeface="Comic Sans MS" pitchFamily="66" charset="0"/>
              </a:rPr>
              <a:t> </a:t>
            </a:r>
            <a:r>
              <a:rPr lang="tr-TR" dirty="0" err="1">
                <a:solidFill>
                  <a:schemeClr val="accent1">
                    <a:lumMod val="75000"/>
                  </a:schemeClr>
                </a:solidFill>
                <a:latin typeface="Comic Sans MS" pitchFamily="66" charset="0"/>
              </a:rPr>
              <a:t>lik</a:t>
            </a:r>
            <a:r>
              <a:rPr lang="tr-TR" dirty="0">
                <a:solidFill>
                  <a:schemeClr val="accent1">
                    <a:lumMod val="75000"/>
                  </a:schemeClr>
                </a:solidFill>
                <a:latin typeface="Comic Sans MS" pitchFamily="66" charset="0"/>
              </a:rPr>
              <a:t> kanın </a:t>
            </a:r>
            <a:r>
              <a:rPr lang="tr-TR" dirty="0" err="1">
                <a:solidFill>
                  <a:schemeClr val="accent1">
                    <a:lumMod val="75000"/>
                  </a:schemeClr>
                </a:solidFill>
                <a:latin typeface="Comic Sans MS" pitchFamily="66" charset="0"/>
              </a:rPr>
              <a:t>osmotik</a:t>
            </a:r>
            <a:r>
              <a:rPr lang="tr-TR" dirty="0">
                <a:solidFill>
                  <a:schemeClr val="accent1">
                    <a:lumMod val="75000"/>
                  </a:schemeClr>
                </a:solidFill>
                <a:latin typeface="Comic Sans MS" pitchFamily="66" charset="0"/>
              </a:rPr>
              <a:t> basınç gücü ile doku sıvısında bulunan maddeler kana  geri emilir.</a:t>
            </a:r>
          </a:p>
          <a:p>
            <a:pPr algn="just">
              <a:lnSpc>
                <a:spcPct val="150000"/>
              </a:lnSpc>
            </a:pPr>
            <a:r>
              <a:rPr lang="tr-TR" dirty="0">
                <a:solidFill>
                  <a:schemeClr val="accent1">
                    <a:lumMod val="75000"/>
                  </a:schemeClr>
                </a:solidFill>
                <a:latin typeface="Comic Sans MS" pitchFamily="66" charset="0"/>
              </a:rPr>
              <a:t>Kana geri emilen maddeler; 1- Su 2-CO2 veya O2 3-Mineraller 4-organik besinler 5-Metabolik artıklar </a:t>
            </a:r>
            <a:r>
              <a:rPr lang="tr-TR" dirty="0" smtClean="0">
                <a:solidFill>
                  <a:schemeClr val="accent1">
                    <a:lumMod val="75000"/>
                  </a:schemeClr>
                </a:solidFill>
                <a:latin typeface="Comic Sans MS" pitchFamily="66" charset="0"/>
              </a:rPr>
              <a:t>6-Hormonlar</a:t>
            </a:r>
            <a:endParaRPr lang="tr-TR" dirty="0">
              <a:solidFill>
                <a:schemeClr val="accent1">
                  <a:lumMod val="75000"/>
                </a:schemeClr>
              </a:solidFill>
              <a:latin typeface="Comic Sans MS" pitchFamily="66" charset="0"/>
            </a:endParaRPr>
          </a:p>
          <a:p>
            <a:pPr algn="just">
              <a:lnSpc>
                <a:spcPct val="150000"/>
              </a:lnSpc>
            </a:pPr>
            <a:r>
              <a:rPr lang="tr-TR" dirty="0">
                <a:solidFill>
                  <a:schemeClr val="accent1">
                    <a:lumMod val="75000"/>
                  </a:schemeClr>
                </a:solidFill>
                <a:latin typeface="Comic Sans MS" pitchFamily="66" charset="0"/>
              </a:rPr>
              <a:t>Ancak kanı terk eden akyuvarlar bazı proteinler ve suyun bir kısmı kılcal bölgeden geri </a:t>
            </a:r>
            <a:r>
              <a:rPr lang="tr-TR" dirty="0" smtClean="0">
                <a:solidFill>
                  <a:schemeClr val="accent1">
                    <a:lumMod val="75000"/>
                  </a:schemeClr>
                </a:solidFill>
                <a:latin typeface="Comic Sans MS" pitchFamily="66" charset="0"/>
              </a:rPr>
              <a:t>emilmez</a:t>
            </a:r>
            <a:r>
              <a:rPr lang="tr-TR" dirty="0">
                <a:solidFill>
                  <a:schemeClr val="accent1">
                    <a:lumMod val="75000"/>
                  </a:schemeClr>
                </a:solidFill>
                <a:latin typeface="Comic Sans MS" pitchFamily="66" charset="0"/>
              </a:rPr>
              <a:t>. Bu maddeler lenf sistemi aracılığı ile tekrar dolaşıma geri dönerler.</a:t>
            </a:r>
          </a:p>
        </p:txBody>
      </p:sp>
    </p:spTree>
    <p:extLst>
      <p:ext uri="{BB962C8B-B14F-4D97-AF65-F5344CB8AC3E}">
        <p14:creationId xmlns:p14="http://schemas.microsoft.com/office/powerpoint/2010/main" val="1619535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144203" cy="380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704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07" y="0"/>
            <a:ext cx="8229600" cy="836712"/>
          </a:xfrm>
        </p:spPr>
        <p:txBody>
          <a:bodyPr>
            <a:normAutofit/>
          </a:bodyPr>
          <a:lstStyle/>
          <a:p>
            <a:pPr algn="ctr"/>
            <a:r>
              <a:rPr lang="tr-TR" sz="2400" dirty="0">
                <a:solidFill>
                  <a:srgbClr val="FF0000"/>
                </a:solidFill>
                <a:latin typeface="Comic Sans MS" pitchFamily="66" charset="0"/>
              </a:rPr>
              <a:t>Asit Baz Dengesi</a:t>
            </a:r>
          </a:p>
        </p:txBody>
      </p:sp>
      <p:sp>
        <p:nvSpPr>
          <p:cNvPr id="3" name="İçerik Yer Tutucusu 2"/>
          <p:cNvSpPr>
            <a:spLocks noGrp="1"/>
          </p:cNvSpPr>
          <p:nvPr>
            <p:ph idx="1"/>
          </p:nvPr>
        </p:nvSpPr>
        <p:spPr>
          <a:xfrm>
            <a:off x="179512" y="908720"/>
            <a:ext cx="8712968" cy="3672408"/>
          </a:xfrm>
        </p:spPr>
        <p:txBody>
          <a:bodyPr>
            <a:noAutofit/>
          </a:bodyPr>
          <a:lstStyle/>
          <a:p>
            <a:pPr algn="just">
              <a:lnSpc>
                <a:spcPct val="150000"/>
              </a:lnSpc>
            </a:pPr>
            <a:r>
              <a:rPr lang="tr-TR" sz="2000" dirty="0">
                <a:solidFill>
                  <a:schemeClr val="accent1">
                    <a:lumMod val="75000"/>
                  </a:schemeClr>
                </a:solidFill>
                <a:latin typeface="Comic Sans MS" pitchFamily="66" charset="0"/>
              </a:rPr>
              <a:t>Su moleküllerinin ayrışması ile az da olsa proton ve hidroksil iyonları elde edilmektedir. Bu ayrışma miktarını suyun </a:t>
            </a:r>
            <a:r>
              <a:rPr lang="tr-TR" sz="2000" dirty="0" err="1">
                <a:solidFill>
                  <a:schemeClr val="accent1">
                    <a:lumMod val="75000"/>
                  </a:schemeClr>
                </a:solidFill>
                <a:latin typeface="Comic Sans MS" pitchFamily="66" charset="0"/>
              </a:rPr>
              <a:t>Ka</a:t>
            </a:r>
            <a:r>
              <a:rPr lang="tr-TR" sz="2000" dirty="0">
                <a:solidFill>
                  <a:schemeClr val="accent1">
                    <a:lumMod val="75000"/>
                  </a:schemeClr>
                </a:solidFill>
                <a:latin typeface="Comic Sans MS" pitchFamily="66" charset="0"/>
              </a:rPr>
              <a:t> (denge sabiti) değeri belirlemektedir ve suyun ayrışması çok zayıf gerçekleşir. Suyun ayrışma ürünü her ne kadar H+ olarak gösterilse de çözeltide serbest proton bulunmaz, hidrojen iyonları derhal suda </a:t>
            </a:r>
            <a:r>
              <a:rPr lang="tr-TR" sz="2000" dirty="0" err="1">
                <a:solidFill>
                  <a:schemeClr val="accent1">
                    <a:lumMod val="75000"/>
                  </a:schemeClr>
                </a:solidFill>
                <a:latin typeface="Comic Sans MS" pitchFamily="66" charset="0"/>
              </a:rPr>
              <a:t>hidronyum</a:t>
            </a:r>
            <a:r>
              <a:rPr lang="tr-TR" sz="2000" dirty="0">
                <a:solidFill>
                  <a:schemeClr val="accent1">
                    <a:lumMod val="75000"/>
                  </a:schemeClr>
                </a:solidFill>
                <a:latin typeface="Comic Sans MS" pitchFamily="66" charset="0"/>
              </a:rPr>
              <a:t> iyonlarını oluşturur (H3+O).</a:t>
            </a:r>
          </a:p>
          <a:p>
            <a:pPr algn="just">
              <a:lnSpc>
                <a:spcPct val="150000"/>
              </a:lnSpc>
            </a:pPr>
            <a:r>
              <a:rPr lang="tr-TR" sz="2000" dirty="0" smtClean="0">
                <a:solidFill>
                  <a:schemeClr val="accent1">
                    <a:lumMod val="75000"/>
                  </a:schemeClr>
                </a:solidFill>
                <a:latin typeface="Comic Sans MS" pitchFamily="66" charset="0"/>
              </a:rPr>
              <a:t>H2O</a:t>
            </a:r>
            <a:r>
              <a:rPr lang="tr-TR" sz="2000" dirty="0">
                <a:solidFill>
                  <a:schemeClr val="accent1">
                    <a:lumMod val="75000"/>
                  </a:schemeClr>
                </a:solidFill>
                <a:latin typeface="Comic Sans MS" pitchFamily="66" charset="0"/>
              </a:rPr>
              <a:t>↔H+  + OH-</a:t>
            </a:r>
          </a:p>
          <a:p>
            <a:pPr algn="just">
              <a:lnSpc>
                <a:spcPct val="150000"/>
              </a:lnSpc>
            </a:pPr>
            <a:r>
              <a:rPr lang="tr-TR" sz="2000" dirty="0">
                <a:solidFill>
                  <a:schemeClr val="accent1">
                    <a:lumMod val="75000"/>
                  </a:schemeClr>
                </a:solidFill>
                <a:latin typeface="Comic Sans MS" pitchFamily="66" charset="0"/>
              </a:rPr>
              <a:t>H+ + </a:t>
            </a:r>
            <a:r>
              <a:rPr lang="tr-TR" sz="2000" dirty="0" smtClean="0">
                <a:solidFill>
                  <a:schemeClr val="accent1">
                    <a:lumMod val="75000"/>
                  </a:schemeClr>
                </a:solidFill>
                <a:latin typeface="Comic Sans MS" pitchFamily="66" charset="0"/>
              </a:rPr>
              <a:t>H2O</a:t>
            </a:r>
            <a:r>
              <a:rPr lang="tr-TR" sz="2000" dirty="0" smtClean="0">
                <a:solidFill>
                  <a:schemeClr val="accent1">
                    <a:lumMod val="75000"/>
                  </a:schemeClr>
                </a:solidFill>
                <a:latin typeface="Comic Sans MS" pitchFamily="66" charset="0"/>
                <a:sym typeface="Symbol"/>
              </a:rPr>
              <a:t></a:t>
            </a:r>
            <a:r>
              <a:rPr lang="tr-TR" sz="2000" dirty="0" smtClean="0">
                <a:solidFill>
                  <a:schemeClr val="accent1">
                    <a:lumMod val="75000"/>
                  </a:schemeClr>
                </a:solidFill>
                <a:latin typeface="Comic Sans MS" pitchFamily="66" charset="0"/>
              </a:rPr>
              <a:t>  </a:t>
            </a:r>
            <a:r>
              <a:rPr lang="tr-TR" sz="2000" dirty="0">
                <a:solidFill>
                  <a:schemeClr val="accent1">
                    <a:lumMod val="75000"/>
                  </a:schemeClr>
                </a:solidFill>
                <a:latin typeface="Comic Sans MS" pitchFamily="66" charset="0"/>
              </a:rPr>
              <a:t>H3O+ + OH</a:t>
            </a:r>
          </a:p>
          <a:p>
            <a:pPr algn="just">
              <a:lnSpc>
                <a:spcPct val="150000"/>
              </a:lnSpc>
            </a:pPr>
            <a:endParaRPr lang="tr-TR" sz="2000" dirty="0">
              <a:solidFill>
                <a:schemeClr val="accent1">
                  <a:lumMod val="75000"/>
                </a:schemeClr>
              </a:solidFill>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645024"/>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06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8784976" cy="6192688"/>
          </a:xfrm>
        </p:spPr>
        <p:txBody>
          <a:bodyPr>
            <a:noAutofit/>
          </a:bodyPr>
          <a:lstStyle/>
          <a:p>
            <a:pPr algn="just">
              <a:lnSpc>
                <a:spcPct val="150000"/>
              </a:lnSpc>
            </a:pPr>
            <a:r>
              <a:rPr lang="tr-TR" sz="2000" dirty="0">
                <a:solidFill>
                  <a:schemeClr val="accent1">
                    <a:lumMod val="75000"/>
                  </a:schemeClr>
                </a:solidFill>
                <a:latin typeface="Comic Sans MS" pitchFamily="66" charset="0"/>
              </a:rPr>
              <a:t>Bir çözeltinin H+ iyonları konsantrasyonunun (M) eksi logaritmasına o çözeltinin </a:t>
            </a:r>
            <a:r>
              <a:rPr lang="tr-TR" sz="2000" dirty="0" err="1">
                <a:solidFill>
                  <a:srgbClr val="FF0000"/>
                </a:solidFill>
                <a:latin typeface="Comic Sans MS" pitchFamily="66" charset="0"/>
              </a:rPr>
              <a:t>pH</a:t>
            </a:r>
            <a:r>
              <a:rPr lang="tr-TR" sz="2000" dirty="0">
                <a:solidFill>
                  <a:srgbClr val="FF0000"/>
                </a:solidFill>
                <a:latin typeface="Comic Sans MS" pitchFamily="66" charset="0"/>
              </a:rPr>
              <a:t> değeri </a:t>
            </a:r>
            <a:r>
              <a:rPr lang="tr-TR" sz="2000" dirty="0">
                <a:solidFill>
                  <a:schemeClr val="accent1">
                    <a:lumMod val="75000"/>
                  </a:schemeClr>
                </a:solidFill>
                <a:latin typeface="Comic Sans MS" pitchFamily="66" charset="0"/>
              </a:rPr>
              <a:t>adı verilmektedir. Su için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7 civarındadır. Bu değerlerden daha büyük değerlere bazik daha düşük değerlere asidik denmektedir. </a:t>
            </a: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Diğer </a:t>
            </a:r>
            <a:r>
              <a:rPr lang="tr-TR" sz="2000" dirty="0">
                <a:solidFill>
                  <a:schemeClr val="accent1">
                    <a:lumMod val="75000"/>
                  </a:schemeClr>
                </a:solidFill>
                <a:latin typeface="Comic Sans MS" pitchFamily="66" charset="0"/>
              </a:rPr>
              <a:t>bir deyişle çözeltiye hidrojen iyonları veren maddelere </a:t>
            </a:r>
            <a:r>
              <a:rPr lang="tr-TR" sz="2000" dirty="0">
                <a:solidFill>
                  <a:srgbClr val="FF0000"/>
                </a:solidFill>
                <a:latin typeface="Comic Sans MS" pitchFamily="66" charset="0"/>
              </a:rPr>
              <a:t>asit</a:t>
            </a:r>
            <a:r>
              <a:rPr lang="tr-TR" sz="2000" dirty="0">
                <a:solidFill>
                  <a:schemeClr val="accent1">
                    <a:lumMod val="75000"/>
                  </a:schemeClr>
                </a:solidFill>
                <a:latin typeface="Comic Sans MS" pitchFamily="66" charset="0"/>
              </a:rPr>
              <a:t> adı verilmektedir. Bir asit ne kadar çok ayrışıyorsa o kadar kuvvetli asittir. Zayıf asitlerin ise ayrışması düşüktür. Canlı organizmalarda bulunan asitlerin çoğu zayıf asittir. </a:t>
            </a:r>
            <a:endParaRPr lang="tr-TR" sz="2000" dirty="0" smtClean="0">
              <a:solidFill>
                <a:schemeClr val="accent1">
                  <a:lumMod val="75000"/>
                </a:schemeClr>
              </a:solidFill>
              <a:latin typeface="Comic Sans MS" pitchFamily="66" charset="0"/>
            </a:endParaRPr>
          </a:p>
          <a:p>
            <a:pPr algn="just">
              <a:lnSpc>
                <a:spcPct val="150000"/>
              </a:lnSpc>
            </a:pPr>
            <a:r>
              <a:rPr lang="tr-TR" sz="2000" dirty="0">
                <a:solidFill>
                  <a:schemeClr val="accent1">
                    <a:lumMod val="75000"/>
                  </a:schemeClr>
                </a:solidFill>
                <a:latin typeface="Comic Sans MS" pitchFamily="66" charset="0"/>
              </a:rPr>
              <a:t>Çözeltideki hidrojen iyon konsantrasyonunu azaltan maddelere</a:t>
            </a:r>
            <a:r>
              <a:rPr lang="tr-TR" sz="2000" dirty="0">
                <a:solidFill>
                  <a:srgbClr val="FF0000"/>
                </a:solidFill>
                <a:latin typeface="Comic Sans MS" pitchFamily="66" charset="0"/>
              </a:rPr>
              <a:t> baz </a:t>
            </a:r>
            <a:r>
              <a:rPr lang="tr-TR" sz="2000" dirty="0">
                <a:solidFill>
                  <a:schemeClr val="accent1">
                    <a:lumMod val="75000"/>
                  </a:schemeClr>
                </a:solidFill>
                <a:latin typeface="Comic Sans MS" pitchFamily="66" charset="0"/>
              </a:rPr>
              <a:t>adı verilmektedir. Bazı bazlar doğrudan protonla birleşmekte bazıları ise ortama OH</a:t>
            </a:r>
            <a:r>
              <a:rPr lang="tr-TR" sz="2000" baseline="30000" dirty="0">
                <a:solidFill>
                  <a:schemeClr val="accent1">
                    <a:lumMod val="75000"/>
                  </a:schemeClr>
                </a:solidFill>
                <a:latin typeface="Comic Sans MS" pitchFamily="66" charset="0"/>
              </a:rPr>
              <a:t>-</a:t>
            </a:r>
            <a:r>
              <a:rPr lang="tr-TR" sz="2000" dirty="0">
                <a:solidFill>
                  <a:schemeClr val="accent1">
                    <a:lumMod val="75000"/>
                  </a:schemeClr>
                </a:solidFill>
                <a:latin typeface="Comic Sans MS" pitchFamily="66" charset="0"/>
              </a:rPr>
              <a:t> vererek bunu gerçekleştirmektedir. Bu durum suyun ayrışmasının düşük olmasından kaynaklanmaktadır. Canlı organizmalarda bulunan bazların çoğu zayıf bazdır. </a:t>
            </a:r>
          </a:p>
        </p:txBody>
      </p:sp>
    </p:spTree>
    <p:extLst>
      <p:ext uri="{BB962C8B-B14F-4D97-AF65-F5344CB8AC3E}">
        <p14:creationId xmlns:p14="http://schemas.microsoft.com/office/powerpoint/2010/main" val="84538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04664"/>
            <a:ext cx="8712968" cy="780696"/>
          </a:xfrm>
        </p:spPr>
        <p:txBody>
          <a:bodyPr>
            <a:noAutofit/>
          </a:bodyPr>
          <a:lstStyle/>
          <a:p>
            <a:r>
              <a:rPr lang="tr-TR" sz="2800" dirty="0">
                <a:solidFill>
                  <a:srgbClr val="FF0000"/>
                </a:solidFill>
                <a:latin typeface="Comic Sans MS" pitchFamily="66" charset="0"/>
              </a:rPr>
              <a:t>İ</a:t>
            </a:r>
            <a:r>
              <a:rPr lang="pt-BR" sz="2800" dirty="0" smtClean="0">
                <a:solidFill>
                  <a:srgbClr val="FF0000"/>
                </a:solidFill>
                <a:latin typeface="Comic Sans MS" pitchFamily="66" charset="0"/>
              </a:rPr>
              <a:t>nsanda vücut</a:t>
            </a:r>
            <a:r>
              <a:rPr lang="tr-TR" sz="2800" dirty="0" smtClean="0">
                <a:solidFill>
                  <a:srgbClr val="FF0000"/>
                </a:solidFill>
                <a:latin typeface="Comic Sans MS" pitchFamily="66" charset="0"/>
              </a:rPr>
              <a:t> sıvılarının</a:t>
            </a:r>
            <a:r>
              <a:rPr lang="pt-BR" sz="2800" dirty="0" smtClean="0">
                <a:solidFill>
                  <a:srgbClr val="FF0000"/>
                </a:solidFill>
                <a:latin typeface="Comic Sans MS" pitchFamily="66" charset="0"/>
              </a:rPr>
              <a:t> pH</a:t>
            </a:r>
            <a:r>
              <a:rPr lang="tr-TR" sz="2800" dirty="0" smtClean="0">
                <a:solidFill>
                  <a:srgbClr val="FF0000"/>
                </a:solidFill>
                <a:latin typeface="Comic Sans MS" pitchFamily="66" charset="0"/>
              </a:rPr>
              <a:t> değerleri </a:t>
            </a:r>
            <a:r>
              <a:rPr lang="pt-BR" sz="2800" dirty="0" smtClean="0">
                <a:solidFill>
                  <a:srgbClr val="FF0000"/>
                </a:solidFill>
                <a:latin typeface="Comic Sans MS" pitchFamily="66" charset="0"/>
              </a:rPr>
              <a:t>(Onat,</a:t>
            </a:r>
            <a:r>
              <a:rPr lang="tr-TR" sz="2800" dirty="0" smtClean="0">
                <a:solidFill>
                  <a:srgbClr val="FF0000"/>
                </a:solidFill>
                <a:latin typeface="Comic Sans MS" pitchFamily="66" charset="0"/>
              </a:rPr>
              <a:t> </a:t>
            </a:r>
            <a:r>
              <a:rPr lang="pt-BR" sz="2800" dirty="0" smtClean="0">
                <a:solidFill>
                  <a:srgbClr val="FF0000"/>
                </a:solidFill>
                <a:latin typeface="Comic Sans MS" pitchFamily="66" charset="0"/>
              </a:rPr>
              <a:t>2006</a:t>
            </a:r>
            <a:r>
              <a:rPr lang="pt-BR" sz="2800" dirty="0">
                <a:solidFill>
                  <a:srgbClr val="FF0000"/>
                </a:solidFill>
                <a:latin typeface="Comic Sans MS" pitchFamily="66" charset="0"/>
              </a:rPr>
              <a:t>)</a:t>
            </a:r>
            <a:endParaRPr lang="tr-TR" sz="2800" dirty="0">
              <a:solidFill>
                <a:srgbClr val="FF0000"/>
              </a:solidFill>
              <a:latin typeface="Comic Sans MS" pitchFamily="66"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388424" cy="367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75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00" y="0"/>
            <a:ext cx="8229600" cy="1143000"/>
          </a:xfrm>
        </p:spPr>
        <p:txBody>
          <a:bodyPr>
            <a:normAutofit/>
          </a:bodyPr>
          <a:lstStyle/>
          <a:p>
            <a:pPr algn="ctr"/>
            <a:r>
              <a:rPr lang="tr-TR" sz="2800" dirty="0">
                <a:solidFill>
                  <a:srgbClr val="FF0000"/>
                </a:solidFill>
                <a:latin typeface="Comic Sans MS" pitchFamily="66" charset="0"/>
              </a:rPr>
              <a:t>Temel </a:t>
            </a:r>
            <a:r>
              <a:rPr lang="tr-TR" sz="2800" dirty="0" err="1">
                <a:solidFill>
                  <a:srgbClr val="FF0000"/>
                </a:solidFill>
                <a:latin typeface="Comic Sans MS" pitchFamily="66" charset="0"/>
              </a:rPr>
              <a:t>Tamponlayıcı</a:t>
            </a:r>
            <a:r>
              <a:rPr lang="tr-TR" sz="2800" dirty="0">
                <a:solidFill>
                  <a:srgbClr val="FF0000"/>
                </a:solidFill>
                <a:latin typeface="Comic Sans MS" pitchFamily="66" charset="0"/>
              </a:rPr>
              <a:t> Mekanizmalar</a:t>
            </a:r>
          </a:p>
        </p:txBody>
      </p:sp>
      <p:sp>
        <p:nvSpPr>
          <p:cNvPr id="3" name="İçerik Yer Tutucusu 2"/>
          <p:cNvSpPr>
            <a:spLocks noGrp="1"/>
          </p:cNvSpPr>
          <p:nvPr>
            <p:ph idx="1"/>
          </p:nvPr>
        </p:nvSpPr>
        <p:spPr>
          <a:xfrm>
            <a:off x="-5630" y="1124744"/>
            <a:ext cx="9036496" cy="5400600"/>
          </a:xfrm>
        </p:spPr>
        <p:txBody>
          <a:bodyPr>
            <a:noAutofit/>
          </a:bodyPr>
          <a:lstStyle/>
          <a:p>
            <a:pPr algn="just">
              <a:lnSpc>
                <a:spcPct val="170000"/>
              </a:lnSpc>
            </a:pPr>
            <a:r>
              <a:rPr lang="tr-TR" sz="1800" dirty="0">
                <a:solidFill>
                  <a:schemeClr val="accent1">
                    <a:lumMod val="75000"/>
                  </a:schemeClr>
                </a:solidFill>
                <a:latin typeface="Comic Sans MS" pitchFamily="66" charset="0"/>
              </a:rPr>
              <a:t>Vücutta </a:t>
            </a:r>
            <a:r>
              <a:rPr lang="tr-TR" sz="1800" dirty="0" smtClean="0">
                <a:solidFill>
                  <a:schemeClr val="accent1">
                    <a:lumMod val="75000"/>
                  </a:schemeClr>
                </a:solidFill>
                <a:latin typeface="Comic Sans MS" pitchFamily="66" charset="0"/>
              </a:rPr>
              <a:t>gerçekleşen </a:t>
            </a:r>
            <a:r>
              <a:rPr lang="tr-TR" sz="1800" dirty="0">
                <a:solidFill>
                  <a:schemeClr val="accent1">
                    <a:lumMod val="75000"/>
                  </a:schemeClr>
                </a:solidFill>
                <a:latin typeface="Comic Sans MS" pitchFamily="66" charset="0"/>
              </a:rPr>
              <a:t>biyokimyasal </a:t>
            </a:r>
            <a:r>
              <a:rPr lang="tr-TR" sz="1800" dirty="0" smtClean="0">
                <a:solidFill>
                  <a:schemeClr val="accent1">
                    <a:lumMod val="75000"/>
                  </a:schemeClr>
                </a:solidFill>
                <a:latin typeface="Comic Sans MS" pitchFamily="66" charset="0"/>
              </a:rPr>
              <a:t>olayların çoğunluğu </a:t>
            </a:r>
            <a:r>
              <a:rPr lang="tr-TR" sz="1800" dirty="0">
                <a:solidFill>
                  <a:schemeClr val="accent1">
                    <a:lumMod val="75000"/>
                  </a:schemeClr>
                </a:solidFill>
                <a:latin typeface="Comic Sans MS" pitchFamily="66" charset="0"/>
              </a:rPr>
              <a:t>kan ve </a:t>
            </a:r>
            <a:r>
              <a:rPr lang="tr-TR" sz="1800" dirty="0" smtClean="0">
                <a:solidFill>
                  <a:schemeClr val="accent1">
                    <a:lumMod val="75000"/>
                  </a:schemeClr>
                </a:solidFill>
                <a:latin typeface="Comic Sans MS" pitchFamily="66" charset="0"/>
              </a:rPr>
              <a:t>diğer </a:t>
            </a:r>
            <a:r>
              <a:rPr lang="tr-TR" sz="1800" dirty="0">
                <a:solidFill>
                  <a:schemeClr val="accent1">
                    <a:lumMod val="75000"/>
                  </a:schemeClr>
                </a:solidFill>
                <a:latin typeface="Comic Sans MS" pitchFamily="66" charset="0"/>
              </a:rPr>
              <a:t>vücut </a:t>
            </a:r>
            <a:r>
              <a:rPr lang="tr-TR" sz="1800" dirty="0" smtClean="0">
                <a:solidFill>
                  <a:schemeClr val="accent1">
                    <a:lumMod val="75000"/>
                  </a:schemeClr>
                </a:solidFill>
                <a:latin typeface="Comic Sans MS" pitchFamily="66" charset="0"/>
              </a:rPr>
              <a:t>sıvılarının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a:t>
            </a:r>
            <a:r>
              <a:rPr lang="tr-TR" sz="1800" dirty="0" smtClean="0">
                <a:solidFill>
                  <a:schemeClr val="accent1">
                    <a:lumMod val="75000"/>
                  </a:schemeClr>
                </a:solidFill>
                <a:latin typeface="Comic Sans MS" pitchFamily="66" charset="0"/>
              </a:rPr>
              <a:t>değerlerinin </a:t>
            </a:r>
            <a:r>
              <a:rPr lang="tr-TR" sz="1800" dirty="0">
                <a:solidFill>
                  <a:schemeClr val="accent1">
                    <a:lumMod val="75000"/>
                  </a:schemeClr>
                </a:solidFill>
                <a:latin typeface="Comic Sans MS" pitchFamily="66" charset="0"/>
              </a:rPr>
              <a:t>dar bir </a:t>
            </a:r>
            <a:r>
              <a:rPr lang="tr-TR" sz="1800" dirty="0" smtClean="0">
                <a:solidFill>
                  <a:schemeClr val="accent1">
                    <a:lumMod val="75000"/>
                  </a:schemeClr>
                </a:solidFill>
                <a:latin typeface="Comic Sans MS" pitchFamily="66" charset="0"/>
              </a:rPr>
              <a:t>sınır </a:t>
            </a:r>
            <a:r>
              <a:rPr lang="tr-TR" sz="1800" dirty="0">
                <a:solidFill>
                  <a:schemeClr val="accent1">
                    <a:lumMod val="75000"/>
                  </a:schemeClr>
                </a:solidFill>
                <a:latin typeface="Comic Sans MS" pitchFamily="66" charset="0"/>
              </a:rPr>
              <a:t>içinde düzenlemesine </a:t>
            </a:r>
            <a:r>
              <a:rPr lang="tr-TR" sz="1800" dirty="0" smtClean="0">
                <a:solidFill>
                  <a:schemeClr val="accent1">
                    <a:lumMod val="75000"/>
                  </a:schemeClr>
                </a:solidFill>
                <a:latin typeface="Comic Sans MS" pitchFamily="66" charset="0"/>
              </a:rPr>
              <a:t>bağımlıdır. </a:t>
            </a:r>
            <a:r>
              <a:rPr lang="tr-TR" sz="1800" dirty="0" err="1" smtClean="0">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a:t>
            </a:r>
            <a:r>
              <a:rPr lang="tr-TR" sz="1800" dirty="0" err="1">
                <a:solidFill>
                  <a:schemeClr val="accent1">
                    <a:lumMod val="75000"/>
                  </a:schemeClr>
                </a:solidFill>
                <a:latin typeface="Comic Sans MS" pitchFamily="66" charset="0"/>
              </a:rPr>
              <a:t>daki</a:t>
            </a:r>
            <a:r>
              <a:rPr lang="tr-TR" sz="1800" dirty="0">
                <a:solidFill>
                  <a:schemeClr val="accent1">
                    <a:lumMod val="75000"/>
                  </a:schemeClr>
                </a:solidFill>
                <a:latin typeface="Comic Sans MS" pitchFamily="66" charset="0"/>
              </a:rPr>
              <a:t> az bir değişiklik işlemin hızında büyük bir değişiklik oluşturur. Hücreler ve organizmalar özgül ve sabit bir </a:t>
            </a:r>
            <a:r>
              <a:rPr lang="tr-TR" sz="1800" dirty="0" err="1">
                <a:solidFill>
                  <a:schemeClr val="accent1">
                    <a:lumMod val="75000"/>
                  </a:schemeClr>
                </a:solidFill>
                <a:latin typeface="Comic Sans MS" pitchFamily="66" charset="0"/>
              </a:rPr>
              <a:t>sitozol</a:t>
            </a:r>
            <a:r>
              <a:rPr lang="tr-TR" sz="1800" dirty="0">
                <a:solidFill>
                  <a:schemeClr val="accent1">
                    <a:lumMod val="75000"/>
                  </a:schemeClr>
                </a:solidFill>
                <a:latin typeface="Comic Sans MS" pitchFamily="66" charset="0"/>
              </a:rPr>
              <a:t>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a:t>
            </a:r>
            <a:r>
              <a:rPr lang="tr-TR" sz="1800" dirty="0" err="1">
                <a:solidFill>
                  <a:schemeClr val="accent1">
                    <a:lumMod val="75000"/>
                  </a:schemeClr>
                </a:solidFill>
                <a:latin typeface="Comic Sans MS" pitchFamily="66" charset="0"/>
              </a:rPr>
              <a:t>sını</a:t>
            </a:r>
            <a:r>
              <a:rPr lang="tr-TR" sz="1800" dirty="0">
                <a:solidFill>
                  <a:schemeClr val="accent1">
                    <a:lumMod val="75000"/>
                  </a:schemeClr>
                </a:solidFill>
                <a:latin typeface="Comic Sans MS" pitchFamily="66" charset="0"/>
              </a:rPr>
              <a:t> korurlar, böylece </a:t>
            </a:r>
            <a:r>
              <a:rPr lang="tr-TR" sz="1800" dirty="0" err="1">
                <a:solidFill>
                  <a:schemeClr val="accent1">
                    <a:lumMod val="75000"/>
                  </a:schemeClr>
                </a:solidFill>
                <a:latin typeface="Comic Sans MS" pitchFamily="66" charset="0"/>
              </a:rPr>
              <a:t>biyomoleküllerin</a:t>
            </a:r>
            <a:r>
              <a:rPr lang="tr-TR" sz="1800" dirty="0">
                <a:solidFill>
                  <a:schemeClr val="accent1">
                    <a:lumMod val="75000"/>
                  </a:schemeClr>
                </a:solidFill>
                <a:latin typeface="Comic Sans MS" pitchFamily="66" charset="0"/>
              </a:rPr>
              <a:t> en uygun iyonik durumda kalmalarını sağlarlar, bu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çoğu kez 7 civarındadır. </a:t>
            </a:r>
          </a:p>
          <a:p>
            <a:pPr algn="just">
              <a:lnSpc>
                <a:spcPct val="170000"/>
              </a:lnSpc>
            </a:pPr>
            <a:r>
              <a:rPr lang="tr-TR" sz="1800" dirty="0">
                <a:solidFill>
                  <a:schemeClr val="accent1">
                    <a:lumMod val="75000"/>
                  </a:schemeClr>
                </a:solidFill>
                <a:latin typeface="Comic Sans MS" pitchFamily="66" charset="0"/>
              </a:rPr>
              <a:t>H+ derişimi ortamın asitliğinin bir ölçüsüdür ve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ile ifade edilir.</a:t>
            </a:r>
          </a:p>
          <a:p>
            <a:pPr algn="just">
              <a:lnSpc>
                <a:spcPct val="170000"/>
              </a:lnSpc>
            </a:pP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 </a:t>
            </a:r>
            <a:r>
              <a:rPr lang="tr-TR" sz="1800" dirty="0" err="1">
                <a:solidFill>
                  <a:schemeClr val="accent1">
                    <a:lumMod val="75000"/>
                  </a:schemeClr>
                </a:solidFill>
                <a:latin typeface="Comic Sans MS" pitchFamily="66" charset="0"/>
              </a:rPr>
              <a:t>log</a:t>
            </a:r>
            <a:r>
              <a:rPr lang="tr-TR" sz="1800" dirty="0">
                <a:solidFill>
                  <a:schemeClr val="accent1">
                    <a:lumMod val="75000"/>
                  </a:schemeClr>
                </a:solidFill>
                <a:latin typeface="Comic Sans MS" pitchFamily="66" charset="0"/>
              </a:rPr>
              <a:t> 1/[H+]  veya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 - </a:t>
            </a:r>
            <a:r>
              <a:rPr lang="tr-TR" sz="1800" dirty="0" err="1">
                <a:solidFill>
                  <a:schemeClr val="accent1">
                    <a:lumMod val="75000"/>
                  </a:schemeClr>
                </a:solidFill>
                <a:latin typeface="Comic Sans MS" pitchFamily="66" charset="0"/>
              </a:rPr>
              <a:t>log</a:t>
            </a:r>
            <a:r>
              <a:rPr lang="tr-TR" sz="1800" dirty="0">
                <a:solidFill>
                  <a:schemeClr val="accent1">
                    <a:lumMod val="75000"/>
                  </a:schemeClr>
                </a:solidFill>
                <a:latin typeface="Comic Sans MS" pitchFamily="66" charset="0"/>
              </a:rPr>
              <a:t> [H+]</a:t>
            </a:r>
          </a:p>
          <a:p>
            <a:pPr algn="just">
              <a:lnSpc>
                <a:spcPct val="170000"/>
              </a:lnSpc>
            </a:pPr>
            <a:r>
              <a:rPr lang="tr-TR" sz="1800" dirty="0">
                <a:solidFill>
                  <a:schemeClr val="accent1">
                    <a:lumMod val="75000"/>
                  </a:schemeClr>
                </a:solidFill>
                <a:latin typeface="Comic Sans MS" pitchFamily="66" charset="0"/>
              </a:rPr>
              <a:t>          Plazma [H+]  =40nmol/L = 4x 10-8 </a:t>
            </a:r>
            <a:r>
              <a:rPr lang="tr-TR" sz="1800" dirty="0" err="1">
                <a:solidFill>
                  <a:schemeClr val="accent1">
                    <a:lumMod val="75000"/>
                  </a:schemeClr>
                </a:solidFill>
                <a:latin typeface="Comic Sans MS" pitchFamily="66" charset="0"/>
              </a:rPr>
              <a:t>mol</a:t>
            </a:r>
            <a:r>
              <a:rPr lang="tr-TR" sz="1800" dirty="0">
                <a:solidFill>
                  <a:schemeClr val="accent1">
                    <a:lumMod val="75000"/>
                  </a:schemeClr>
                </a:solidFill>
                <a:latin typeface="Comic Sans MS" pitchFamily="66" charset="0"/>
              </a:rPr>
              <a:t>/L</a:t>
            </a:r>
          </a:p>
          <a:p>
            <a:pPr algn="just">
              <a:lnSpc>
                <a:spcPct val="170000"/>
              </a:lnSpc>
            </a:pPr>
            <a:r>
              <a:rPr lang="tr-TR" sz="1800" dirty="0">
                <a:solidFill>
                  <a:schemeClr val="accent1">
                    <a:lumMod val="75000"/>
                  </a:schemeClr>
                </a:solidFill>
                <a:latin typeface="Comic Sans MS" pitchFamily="66" charset="0"/>
              </a:rPr>
              <a:t>  		= 0.00000004</a:t>
            </a:r>
          </a:p>
          <a:p>
            <a:pPr algn="just">
              <a:lnSpc>
                <a:spcPct val="170000"/>
              </a:lnSpc>
            </a:pP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 -</a:t>
            </a:r>
            <a:r>
              <a:rPr lang="tr-TR" sz="1800" dirty="0" err="1">
                <a:solidFill>
                  <a:schemeClr val="accent1">
                    <a:lumMod val="75000"/>
                  </a:schemeClr>
                </a:solidFill>
                <a:latin typeface="Comic Sans MS" pitchFamily="66" charset="0"/>
              </a:rPr>
              <a:t>log</a:t>
            </a:r>
            <a:r>
              <a:rPr lang="tr-TR" sz="1800" dirty="0">
                <a:solidFill>
                  <a:schemeClr val="accent1">
                    <a:lumMod val="75000"/>
                  </a:schemeClr>
                </a:solidFill>
                <a:latin typeface="Comic Sans MS" pitchFamily="66" charset="0"/>
              </a:rPr>
              <a:t>(4x 10-8) = - (-8)[0.6 )] = 7.4 </a:t>
            </a:r>
          </a:p>
          <a:p>
            <a:pPr algn="just">
              <a:lnSpc>
                <a:spcPct val="170000"/>
              </a:lnSpc>
            </a:pPr>
            <a:endParaRPr lang="tr-TR" sz="18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825307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980728"/>
            <a:ext cx="8712968" cy="5328592"/>
          </a:xfrm>
        </p:spPr>
        <p:txBody>
          <a:bodyPr>
            <a:normAutofit/>
          </a:bodyPr>
          <a:lstStyle/>
          <a:p>
            <a:pPr algn="just">
              <a:lnSpc>
                <a:spcPct val="150000"/>
              </a:lnSpc>
            </a:pPr>
            <a:r>
              <a:rPr lang="tr-TR" sz="2000" dirty="0">
                <a:solidFill>
                  <a:schemeClr val="accent1">
                    <a:lumMod val="75000"/>
                  </a:schemeClr>
                </a:solidFill>
                <a:latin typeface="Comic Sans MS" pitchFamily="66" charset="0"/>
              </a:rPr>
              <a:t>Tamponlar az miktarda asit (H+) veya baz (OH-) ilave edildiğinde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değişikliğine direnme eğilimi gösteren çözeltilerdir. </a:t>
            </a: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Bir </a:t>
            </a:r>
            <a:r>
              <a:rPr lang="tr-TR" sz="2000" dirty="0">
                <a:solidFill>
                  <a:schemeClr val="accent1">
                    <a:lumMod val="75000"/>
                  </a:schemeClr>
                </a:solidFill>
                <a:latin typeface="Comic Sans MS" pitchFamily="66" charset="0"/>
              </a:rPr>
              <a:t>tampon asit </a:t>
            </a:r>
            <a:r>
              <a:rPr lang="tr-TR" sz="2000" dirty="0" smtClean="0">
                <a:solidFill>
                  <a:schemeClr val="accent1">
                    <a:lumMod val="75000"/>
                  </a:schemeClr>
                </a:solidFill>
                <a:latin typeface="Comic Sans MS" pitchFamily="66" charset="0"/>
              </a:rPr>
              <a:t>eklendiğinde </a:t>
            </a:r>
            <a:r>
              <a:rPr lang="tr-TR" sz="2000" dirty="0">
                <a:solidFill>
                  <a:schemeClr val="accent1">
                    <a:lumMod val="75000"/>
                  </a:schemeClr>
                </a:solidFill>
                <a:latin typeface="Comic Sans MS" pitchFamily="66" charset="0"/>
              </a:rPr>
              <a:t>bir baz, baz </a:t>
            </a:r>
            <a:r>
              <a:rPr lang="tr-TR" sz="2000" dirty="0" smtClean="0">
                <a:solidFill>
                  <a:schemeClr val="accent1">
                    <a:lumMod val="75000"/>
                  </a:schemeClr>
                </a:solidFill>
                <a:latin typeface="Comic Sans MS" pitchFamily="66" charset="0"/>
              </a:rPr>
              <a:t>eklendiğinde </a:t>
            </a:r>
            <a:r>
              <a:rPr lang="tr-TR" sz="2000" dirty="0">
                <a:solidFill>
                  <a:schemeClr val="accent1">
                    <a:lumMod val="75000"/>
                  </a:schemeClr>
                </a:solidFill>
                <a:latin typeface="Comic Sans MS" pitchFamily="66" charset="0"/>
              </a:rPr>
              <a:t>bir asit gibi </a:t>
            </a:r>
            <a:r>
              <a:rPr lang="tr-TR" sz="2000" dirty="0" smtClean="0">
                <a:solidFill>
                  <a:schemeClr val="accent1">
                    <a:lumMod val="75000"/>
                  </a:schemeClr>
                </a:solidFill>
                <a:latin typeface="Comic Sans MS" pitchFamily="66" charset="0"/>
              </a:rPr>
              <a:t>davranır</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Az miktarda </a:t>
            </a:r>
            <a:r>
              <a:rPr lang="tr-TR" sz="2000" dirty="0">
                <a:solidFill>
                  <a:schemeClr val="accent1">
                    <a:lumMod val="75000"/>
                  </a:schemeClr>
                </a:solidFill>
                <a:latin typeface="Comic Sans MS" pitchFamily="66" charset="0"/>
              </a:rPr>
              <a:t>asit veya baz </a:t>
            </a:r>
            <a:r>
              <a:rPr lang="tr-TR" sz="2000" dirty="0" smtClean="0">
                <a:solidFill>
                  <a:schemeClr val="accent1">
                    <a:lumMod val="75000"/>
                  </a:schemeClr>
                </a:solidFill>
                <a:latin typeface="Comic Sans MS" pitchFamily="66" charset="0"/>
              </a:rPr>
              <a:t>eklendiğinde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değişikliklerine </a:t>
            </a:r>
            <a:r>
              <a:rPr lang="tr-TR" sz="2000" dirty="0">
                <a:solidFill>
                  <a:schemeClr val="accent1">
                    <a:lumMod val="75000"/>
                  </a:schemeClr>
                </a:solidFill>
                <a:latin typeface="Comic Sans MS" pitchFamily="66" charset="0"/>
              </a:rPr>
              <a:t>direnç gösteren tampon </a:t>
            </a:r>
            <a:r>
              <a:rPr lang="tr-TR" sz="2000" dirty="0" smtClean="0">
                <a:solidFill>
                  <a:schemeClr val="accent1">
                    <a:lumMod val="75000"/>
                  </a:schemeClr>
                </a:solidFill>
                <a:latin typeface="Comic Sans MS" pitchFamily="66" charset="0"/>
              </a:rPr>
              <a:t>çözeltiler bu şekilde organizmayı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değişimlerine karşı </a:t>
            </a:r>
            <a:r>
              <a:rPr lang="tr-TR" sz="2000" dirty="0">
                <a:solidFill>
                  <a:schemeClr val="accent1">
                    <a:lumMod val="75000"/>
                  </a:schemeClr>
                </a:solidFill>
                <a:latin typeface="Comic Sans MS" pitchFamily="66" charset="0"/>
              </a:rPr>
              <a:t>korurlar. </a:t>
            </a:r>
            <a:r>
              <a:rPr lang="tr-TR" sz="2000" dirty="0" smtClean="0">
                <a:solidFill>
                  <a:schemeClr val="accent1">
                    <a:lumMod val="75000"/>
                  </a:schemeClr>
                </a:solidFill>
                <a:latin typeface="Comic Sans MS" pitchFamily="66" charset="0"/>
              </a:rPr>
              <a:t>Zayıf </a:t>
            </a:r>
            <a:r>
              <a:rPr lang="tr-TR" sz="2000" dirty="0">
                <a:solidFill>
                  <a:schemeClr val="accent1">
                    <a:lumMod val="75000"/>
                  </a:schemeClr>
                </a:solidFill>
                <a:latin typeface="Comic Sans MS" pitchFamily="66" charset="0"/>
              </a:rPr>
              <a:t>asit ile </a:t>
            </a:r>
            <a:r>
              <a:rPr lang="tr-TR" sz="2000" dirty="0" err="1" smtClean="0">
                <a:solidFill>
                  <a:schemeClr val="accent1">
                    <a:lumMod val="75000"/>
                  </a:schemeClr>
                </a:solidFill>
                <a:latin typeface="Comic Sans MS" pitchFamily="66" charset="0"/>
              </a:rPr>
              <a:t>konjuge</a:t>
            </a:r>
            <a:r>
              <a:rPr lang="tr-TR" sz="2000" dirty="0" smtClean="0">
                <a:solidFill>
                  <a:schemeClr val="accent1">
                    <a:lumMod val="75000"/>
                  </a:schemeClr>
                </a:solidFill>
                <a:latin typeface="Comic Sans MS" pitchFamily="66" charset="0"/>
              </a:rPr>
              <a:t> bazının eşit derişimde bulunması </a:t>
            </a:r>
            <a:r>
              <a:rPr lang="tr-TR" sz="2000" dirty="0">
                <a:solidFill>
                  <a:schemeClr val="accent1">
                    <a:lumMod val="75000"/>
                  </a:schemeClr>
                </a:solidFill>
                <a:latin typeface="Comic Sans MS" pitchFamily="66" charset="0"/>
              </a:rPr>
              <a:t>halinde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 </a:t>
            </a:r>
            <a:r>
              <a:rPr lang="tr-TR" sz="2000" dirty="0" err="1">
                <a:solidFill>
                  <a:schemeClr val="accent1">
                    <a:lumMod val="75000"/>
                  </a:schemeClr>
                </a:solidFill>
                <a:latin typeface="Comic Sans MS" pitchFamily="66" charset="0"/>
              </a:rPr>
              <a:t>pKa</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olduğunda</a:t>
            </a:r>
            <a:r>
              <a:rPr lang="tr-TR" sz="2000" dirty="0">
                <a:solidFill>
                  <a:schemeClr val="accent1">
                    <a:lumMod val="75000"/>
                  </a:schemeClr>
                </a:solidFill>
                <a:latin typeface="Comic Sans MS" pitchFamily="66" charset="0"/>
              </a:rPr>
              <a:t>) </a:t>
            </a:r>
            <a:r>
              <a:rPr lang="tr-TR" sz="2000" dirty="0" err="1" smtClean="0">
                <a:solidFill>
                  <a:schemeClr val="accent1">
                    <a:lumMod val="75000"/>
                  </a:schemeClr>
                </a:solidFill>
                <a:latin typeface="Comic Sans MS" pitchFamily="66" charset="0"/>
              </a:rPr>
              <a:t>tamponlama</a:t>
            </a:r>
            <a:r>
              <a:rPr lang="tr-TR" sz="2000" dirty="0" smtClean="0">
                <a:solidFill>
                  <a:schemeClr val="accent1">
                    <a:lumMod val="75000"/>
                  </a:schemeClr>
                </a:solidFill>
                <a:latin typeface="Comic Sans MS" pitchFamily="66" charset="0"/>
              </a:rPr>
              <a:t> kapasitesi </a:t>
            </a:r>
            <a:r>
              <a:rPr lang="tr-TR" sz="2000" dirty="0">
                <a:solidFill>
                  <a:schemeClr val="accent1">
                    <a:lumMod val="75000"/>
                  </a:schemeClr>
                </a:solidFill>
                <a:latin typeface="Comic Sans MS" pitchFamily="66" charset="0"/>
              </a:rPr>
              <a:t>en yüksek </a:t>
            </a:r>
            <a:r>
              <a:rPr lang="tr-TR" sz="2000" dirty="0" smtClean="0">
                <a:solidFill>
                  <a:schemeClr val="accent1">
                    <a:lumMod val="75000"/>
                  </a:schemeClr>
                </a:solidFill>
                <a:latin typeface="Comic Sans MS" pitchFamily="66" charset="0"/>
              </a:rPr>
              <a:t>değere ulaşır</a:t>
            </a:r>
            <a:r>
              <a:rPr lang="tr-TR" sz="2000" dirty="0">
                <a:solidFill>
                  <a:schemeClr val="accent1">
                    <a:lumMod val="75000"/>
                  </a:schemeClr>
                </a:solidFill>
                <a:latin typeface="Comic Sans MS" pitchFamily="66" charset="0"/>
              </a:rPr>
              <a:t>.</a:t>
            </a:r>
          </a:p>
        </p:txBody>
      </p:sp>
    </p:spTree>
    <p:extLst>
      <p:ext uri="{BB962C8B-B14F-4D97-AF65-F5344CB8AC3E}">
        <p14:creationId xmlns:p14="http://schemas.microsoft.com/office/powerpoint/2010/main" val="327605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8892480" cy="4389120"/>
          </a:xfrm>
        </p:spPr>
        <p:txBody>
          <a:bodyPr>
            <a:noAutofit/>
          </a:bodyPr>
          <a:lstStyle/>
          <a:p>
            <a:pPr algn="just">
              <a:lnSpc>
                <a:spcPct val="150000"/>
              </a:lnSpc>
            </a:pPr>
            <a:r>
              <a:rPr lang="tr-TR" sz="2000" dirty="0">
                <a:solidFill>
                  <a:schemeClr val="accent1">
                    <a:lumMod val="75000"/>
                  </a:schemeClr>
                </a:solidFill>
                <a:latin typeface="Comic Sans MS" pitchFamily="66" charset="0"/>
              </a:rPr>
              <a:t>3) Su, iyi bir </a:t>
            </a:r>
            <a:r>
              <a:rPr lang="tr-TR" sz="2000" dirty="0" err="1">
                <a:solidFill>
                  <a:schemeClr val="accent1">
                    <a:lumMod val="75000"/>
                  </a:schemeClr>
                </a:solidFill>
                <a:latin typeface="Comic Sans MS" pitchFamily="66" charset="0"/>
              </a:rPr>
              <a:t>substrattır</a:t>
            </a:r>
            <a:r>
              <a:rPr lang="tr-TR" sz="2000" dirty="0">
                <a:solidFill>
                  <a:schemeClr val="accent1">
                    <a:lumMod val="75000"/>
                  </a:schemeClr>
                </a:solidFill>
                <a:latin typeface="Comic Sans MS" pitchFamily="66" charset="0"/>
              </a:rPr>
              <a:t>. Su, metabolizmanın birçok tepkimesine katılır; </a:t>
            </a:r>
            <a:r>
              <a:rPr lang="tr-TR" sz="2000" dirty="0" err="1">
                <a:solidFill>
                  <a:schemeClr val="accent1">
                    <a:lumMod val="75000"/>
                  </a:schemeClr>
                </a:solidFill>
                <a:latin typeface="Comic Sans MS" pitchFamily="66" charset="0"/>
              </a:rPr>
              <a:t>hidrolaz</a:t>
            </a:r>
            <a:r>
              <a:rPr lang="tr-TR" sz="2000" dirty="0">
                <a:solidFill>
                  <a:schemeClr val="accent1">
                    <a:lumMod val="75000"/>
                  </a:schemeClr>
                </a:solidFill>
                <a:latin typeface="Comic Sans MS" pitchFamily="66" charset="0"/>
              </a:rPr>
              <a:t> ve </a:t>
            </a:r>
            <a:r>
              <a:rPr lang="tr-TR" sz="2000" dirty="0" err="1">
                <a:solidFill>
                  <a:schemeClr val="accent1">
                    <a:lumMod val="75000"/>
                  </a:schemeClr>
                </a:solidFill>
                <a:latin typeface="Comic Sans MS" pitchFamily="66" charset="0"/>
              </a:rPr>
              <a:t>hidrataz</a:t>
            </a:r>
            <a:r>
              <a:rPr lang="tr-TR" sz="2000" dirty="0">
                <a:solidFill>
                  <a:schemeClr val="accent1">
                    <a:lumMod val="75000"/>
                  </a:schemeClr>
                </a:solidFill>
                <a:latin typeface="Comic Sans MS" pitchFamily="66" charset="0"/>
              </a:rPr>
              <a:t> grubu enzimler, </a:t>
            </a:r>
            <a:r>
              <a:rPr lang="tr-TR" sz="2000" dirty="0" err="1">
                <a:solidFill>
                  <a:schemeClr val="accent1">
                    <a:lumMod val="75000"/>
                  </a:schemeClr>
                </a:solidFill>
                <a:latin typeface="Comic Sans MS" pitchFamily="66" charset="0"/>
              </a:rPr>
              <a:t>kosubstrat</a:t>
            </a:r>
            <a:r>
              <a:rPr lang="tr-TR" sz="2000" dirty="0">
                <a:solidFill>
                  <a:schemeClr val="accent1">
                    <a:lumMod val="75000"/>
                  </a:schemeClr>
                </a:solidFill>
                <a:latin typeface="Comic Sans MS" pitchFamily="66" charset="0"/>
              </a:rPr>
              <a:t> olarak suya gereksinim gösterirler; </a:t>
            </a:r>
            <a:r>
              <a:rPr lang="tr-TR" sz="2000" dirty="0" err="1">
                <a:solidFill>
                  <a:schemeClr val="accent1">
                    <a:lumMod val="75000"/>
                  </a:schemeClr>
                </a:solidFill>
                <a:latin typeface="Comic Sans MS" pitchFamily="66" charset="0"/>
              </a:rPr>
              <a:t>oksidazlar</a:t>
            </a:r>
            <a:r>
              <a:rPr lang="tr-TR" sz="2000" dirty="0">
                <a:solidFill>
                  <a:schemeClr val="accent1">
                    <a:lumMod val="75000"/>
                  </a:schemeClr>
                </a:solidFill>
                <a:latin typeface="Comic Sans MS" pitchFamily="66" charset="0"/>
              </a:rPr>
              <a:t> ve solunum enzimleri, tepkime ürünü olarak su oluştururlar.</a:t>
            </a:r>
          </a:p>
          <a:p>
            <a:pPr algn="just">
              <a:lnSpc>
                <a:spcPct val="150000"/>
              </a:lnSpc>
            </a:pPr>
            <a:r>
              <a:rPr lang="tr-TR" sz="2000" dirty="0">
                <a:solidFill>
                  <a:schemeClr val="accent1">
                    <a:lumMod val="75000"/>
                  </a:schemeClr>
                </a:solidFill>
                <a:latin typeface="Comic Sans MS" pitchFamily="66" charset="0"/>
              </a:rPr>
              <a:t>4) Su, iyi bir ısı düzenleyicisidir. Su, yüksek bir buharlaşma ısısına sahiptir; 1 g suyu 100oC’de buhar haline getirmek için yaklaşık 540 kaloriye ihtiyaç vardır. Organizmadan küçük miktarda su çıkması, büyük oranda ısı kaybına neden olur; terlemenin vücudu soğutucu etkisi bundan dolayıdır.</a:t>
            </a:r>
          </a:p>
          <a:p>
            <a:pPr algn="just">
              <a:lnSpc>
                <a:spcPct val="150000"/>
              </a:lnSpc>
            </a:pPr>
            <a:r>
              <a:rPr lang="tr-TR" sz="2000" dirty="0">
                <a:solidFill>
                  <a:schemeClr val="accent1">
                    <a:lumMod val="75000"/>
                  </a:schemeClr>
                </a:solidFill>
                <a:latin typeface="Comic Sans MS" pitchFamily="66" charset="0"/>
              </a:rPr>
              <a:t>5) Su, enerjiyi düzenli bir şekilde yönetir. </a:t>
            </a:r>
            <a:r>
              <a:rPr lang="tr-TR" sz="2000" dirty="0" err="1">
                <a:solidFill>
                  <a:schemeClr val="accent1">
                    <a:lumMod val="75000"/>
                  </a:schemeClr>
                </a:solidFill>
                <a:latin typeface="Comic Sans MS" pitchFamily="66" charset="0"/>
              </a:rPr>
              <a:t>Hidratize</a:t>
            </a:r>
            <a:r>
              <a:rPr lang="tr-TR" sz="2000" dirty="0">
                <a:solidFill>
                  <a:schemeClr val="accent1">
                    <a:lumMod val="75000"/>
                  </a:schemeClr>
                </a:solidFill>
                <a:latin typeface="Comic Sans MS" pitchFamily="66" charset="0"/>
              </a:rPr>
              <a:t> yapılarda hidrojen bağları </a:t>
            </a:r>
            <a:r>
              <a:rPr lang="tr-TR" sz="2000" dirty="0" err="1">
                <a:solidFill>
                  <a:schemeClr val="accent1">
                    <a:lumMod val="75000"/>
                  </a:schemeClr>
                </a:solidFill>
                <a:latin typeface="Comic Sans MS" pitchFamily="66" charset="0"/>
              </a:rPr>
              <a:t>kovalent</a:t>
            </a:r>
            <a:r>
              <a:rPr lang="tr-TR" sz="2000" dirty="0">
                <a:solidFill>
                  <a:schemeClr val="accent1">
                    <a:lumMod val="75000"/>
                  </a:schemeClr>
                </a:solidFill>
                <a:latin typeface="Comic Sans MS" pitchFamily="66" charset="0"/>
              </a:rPr>
              <a:t> bağlara değişebilir veya tersi olabilir.</a:t>
            </a:r>
          </a:p>
          <a:p>
            <a:pPr algn="just">
              <a:lnSpc>
                <a:spcPct val="150000"/>
              </a:lnSpc>
            </a:pPr>
            <a:r>
              <a:rPr lang="tr-TR" sz="2000" dirty="0">
                <a:solidFill>
                  <a:schemeClr val="accent1">
                    <a:lumMod val="75000"/>
                  </a:schemeClr>
                </a:solidFill>
                <a:latin typeface="Comic Sans MS" pitchFamily="66" charset="0"/>
              </a:rPr>
              <a:t>6) Su, bir kayganlaştırıcı olarak işlev görür. Hareketli organların çevrelerinde veya aralarındaki boşluklarda bulunan su, bunların hareketini kolaylaştırmaktadır.</a:t>
            </a:r>
          </a:p>
          <a:p>
            <a:pPr algn="just">
              <a:lnSpc>
                <a:spcPct val="150000"/>
              </a:lnSpc>
            </a:pP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669538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718" y="692696"/>
            <a:ext cx="8794754" cy="5688632"/>
          </a:xfrm>
        </p:spPr>
        <p:txBody>
          <a:bodyPr>
            <a:normAutofit fontScale="92500"/>
          </a:bodyPr>
          <a:lstStyle/>
          <a:p>
            <a:pPr algn="just">
              <a:lnSpc>
                <a:spcPct val="150000"/>
              </a:lnSpc>
            </a:pPr>
            <a:r>
              <a:rPr lang="tr-TR" sz="2000" dirty="0">
                <a:solidFill>
                  <a:schemeClr val="accent1">
                    <a:lumMod val="75000"/>
                  </a:schemeClr>
                </a:solidFill>
                <a:latin typeface="Comic Sans MS" pitchFamily="66" charset="0"/>
              </a:rPr>
              <a:t>İnsan kan plazmasının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err="1">
                <a:solidFill>
                  <a:schemeClr val="accent1">
                    <a:lumMod val="75000"/>
                  </a:schemeClr>
                </a:solidFill>
                <a:latin typeface="Comic Sans MS" pitchFamily="66" charset="0"/>
              </a:rPr>
              <a:t>sı</a:t>
            </a:r>
            <a:r>
              <a:rPr lang="tr-TR" sz="2000" dirty="0">
                <a:solidFill>
                  <a:schemeClr val="accent1">
                    <a:lumMod val="75000"/>
                  </a:schemeClr>
                </a:solidFill>
                <a:latin typeface="Comic Sans MS" pitchFamily="66" charset="0"/>
              </a:rPr>
              <a:t> normalde 7.4’ e yakındır. İleri derecede ve kontrol altına alınmamış diyabette </a:t>
            </a:r>
            <a:r>
              <a:rPr lang="tr-TR" sz="2000" dirty="0" err="1">
                <a:solidFill>
                  <a:schemeClr val="accent1">
                    <a:lumMod val="75000"/>
                  </a:schemeClr>
                </a:solidFill>
                <a:latin typeface="Comic Sans MS" pitchFamily="66" charset="0"/>
              </a:rPr>
              <a:t>metabolik</a:t>
            </a:r>
            <a:r>
              <a:rPr lang="tr-TR" sz="2000" dirty="0">
                <a:solidFill>
                  <a:schemeClr val="accent1">
                    <a:lumMod val="75000"/>
                  </a:schemeClr>
                </a:solidFill>
                <a:latin typeface="Comic Sans MS" pitchFamily="66" charset="0"/>
              </a:rPr>
              <a:t> asitlerin fazla üretilmesiyle oluşan </a:t>
            </a:r>
            <a:r>
              <a:rPr lang="tr-TR" sz="2000" dirty="0" err="1">
                <a:solidFill>
                  <a:schemeClr val="accent1">
                    <a:lumMod val="75000"/>
                  </a:schemeClr>
                </a:solidFill>
                <a:latin typeface="Comic Sans MS" pitchFamily="66" charset="0"/>
              </a:rPr>
              <a:t>asidozda</a:t>
            </a:r>
            <a:r>
              <a:rPr lang="tr-TR" sz="2000" dirty="0">
                <a:solidFill>
                  <a:schemeClr val="accent1">
                    <a:lumMod val="75000"/>
                  </a:schemeClr>
                </a:solidFill>
                <a:latin typeface="Comic Sans MS" pitchFamily="66" charset="0"/>
              </a:rPr>
              <a:t> olduğu gibi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düzenleyen mekanizmaların yeteri kadar çalışmayışında veya çalıştığı halde kapasitenin aşılmasında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6.8 e kadar düşer ve geriye dönüşü olmayan hücre hasarı ve ölüm oluşur. Diğer hastalıklarda da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öldürücü düzeylere ulaşabilir. </a:t>
            </a: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Hücre </a:t>
            </a:r>
            <a:r>
              <a:rPr lang="tr-TR" sz="2000" dirty="0">
                <a:solidFill>
                  <a:schemeClr val="accent1">
                    <a:lumMod val="75000"/>
                  </a:schemeClr>
                </a:solidFill>
                <a:latin typeface="Comic Sans MS" pitchFamily="66" charset="0"/>
              </a:rPr>
              <a:t>yapı ve görevlerinin birçok yönü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dan etkilense de enzimlerin katalitik aktiviteleri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değişimlerine özellikle duyarlıdır. Enzimler tipik olarak en fazla katalitik aktiviteyi </a:t>
            </a:r>
            <a:r>
              <a:rPr lang="tr-TR" sz="2000" dirty="0" smtClean="0">
                <a:solidFill>
                  <a:schemeClr val="accent1">
                    <a:lumMod val="75000"/>
                  </a:schemeClr>
                </a:solidFill>
                <a:latin typeface="Comic Sans MS" pitchFamily="66" charset="0"/>
              </a:rPr>
              <a:t>karakteristik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err="1">
                <a:solidFill>
                  <a:schemeClr val="accent1">
                    <a:lumMod val="75000"/>
                  </a:schemeClr>
                </a:solidFill>
                <a:latin typeface="Comic Sans MS" pitchFamily="66" charset="0"/>
              </a:rPr>
              <a:t>larda</a:t>
            </a:r>
            <a:r>
              <a:rPr lang="tr-TR" sz="2000" dirty="0">
                <a:solidFill>
                  <a:schemeClr val="accent1">
                    <a:lumMod val="75000"/>
                  </a:schemeClr>
                </a:solidFill>
                <a:latin typeface="Comic Sans MS" pitchFamily="66" charset="0"/>
              </a:rPr>
              <a:t> gösterirler buna </a:t>
            </a:r>
            <a:r>
              <a:rPr lang="tr-TR" sz="2000" dirty="0">
                <a:solidFill>
                  <a:srgbClr val="FF0000"/>
                </a:solidFill>
                <a:latin typeface="Comic Sans MS" pitchFamily="66" charset="0"/>
              </a:rPr>
              <a:t>optimum </a:t>
            </a:r>
            <a:r>
              <a:rPr lang="tr-TR" sz="2000" dirty="0" err="1">
                <a:solidFill>
                  <a:srgbClr val="FF0000"/>
                </a:solidFill>
                <a:latin typeface="Comic Sans MS" pitchFamily="66" charset="0"/>
              </a:rPr>
              <a:t>pH</a:t>
            </a:r>
            <a:r>
              <a:rPr lang="tr-TR" sz="2000" dirty="0">
                <a:solidFill>
                  <a:schemeClr val="accent1">
                    <a:lumMod val="75000"/>
                  </a:schemeClr>
                </a:solidFill>
                <a:latin typeface="Comic Sans MS" pitchFamily="66" charset="0"/>
              </a:rPr>
              <a:t> denir.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da küçük bir değişiklik enzimle </a:t>
            </a:r>
            <a:r>
              <a:rPr lang="tr-TR" sz="2000" dirty="0" err="1">
                <a:solidFill>
                  <a:schemeClr val="accent1">
                    <a:lumMod val="75000"/>
                  </a:schemeClr>
                </a:solidFill>
                <a:latin typeface="Comic Sans MS" pitchFamily="66" charset="0"/>
              </a:rPr>
              <a:t>katalizlenen</a:t>
            </a:r>
            <a:r>
              <a:rPr lang="tr-TR" sz="2000" dirty="0">
                <a:solidFill>
                  <a:schemeClr val="accent1">
                    <a:lumMod val="75000"/>
                  </a:schemeClr>
                </a:solidFill>
                <a:latin typeface="Comic Sans MS" pitchFamily="66" charset="0"/>
              </a:rPr>
              <a:t> tepkimelerin hızında büyük değişimlerin olmasına neden olabilir.</a:t>
            </a:r>
          </a:p>
          <a:p>
            <a:pPr algn="just">
              <a:lnSpc>
                <a:spcPct val="150000"/>
              </a:lnSpc>
            </a:pP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996032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932" y="1844824"/>
            <a:ext cx="9007564" cy="4464496"/>
          </a:xfrm>
        </p:spPr>
        <p:txBody>
          <a:bodyPr>
            <a:normAutofit/>
          </a:bodyPr>
          <a:lstStyle/>
          <a:p>
            <a:pPr algn="just">
              <a:lnSpc>
                <a:spcPct val="150000"/>
              </a:lnSpc>
            </a:pPr>
            <a:r>
              <a:rPr lang="tr-TR" sz="2000" dirty="0">
                <a:solidFill>
                  <a:schemeClr val="accent1">
                    <a:lumMod val="75000"/>
                  </a:schemeClr>
                </a:solidFill>
                <a:latin typeface="Comic Sans MS" pitchFamily="66" charset="0"/>
              </a:rPr>
              <a:t>Çok hücreli organizmalarda hücre dışı sıvının </a:t>
            </a:r>
            <a:r>
              <a:rPr lang="tr-TR" sz="2000" dirty="0" err="1">
                <a:solidFill>
                  <a:schemeClr val="accent1">
                    <a:lumMod val="75000"/>
                  </a:schemeClr>
                </a:solidFill>
                <a:latin typeface="Comic Sans MS" pitchFamily="66" charset="0"/>
              </a:rPr>
              <a:t>pH’sı</a:t>
            </a:r>
            <a:r>
              <a:rPr lang="tr-TR" sz="2000" dirty="0">
                <a:solidFill>
                  <a:schemeClr val="accent1">
                    <a:lumMod val="75000"/>
                  </a:schemeClr>
                </a:solidFill>
                <a:latin typeface="Comic Sans MS" pitchFamily="66" charset="0"/>
              </a:rPr>
              <a:t> da çok sıkı bir şekilde düzenlenir.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sabitliği esas olarak zayıf asitler ve bunların bazlarının karışımlarından oluşan biyolojik tamponlarla sağlanır. Çoğu hücrenin </a:t>
            </a:r>
            <a:r>
              <a:rPr lang="tr-TR" sz="2000" dirty="0" smtClean="0">
                <a:solidFill>
                  <a:schemeClr val="accent1">
                    <a:lumMod val="75000"/>
                  </a:schemeClr>
                </a:solidFill>
                <a:latin typeface="Comic Sans MS" pitchFamily="66" charset="0"/>
              </a:rPr>
              <a:t>sitoplazması </a:t>
            </a:r>
            <a:r>
              <a:rPr lang="tr-TR" sz="2000" dirty="0">
                <a:solidFill>
                  <a:schemeClr val="accent1">
                    <a:lumMod val="75000"/>
                  </a:schemeClr>
                </a:solidFill>
                <a:latin typeface="Comic Sans MS" pitchFamily="66" charset="0"/>
              </a:rPr>
              <a:t>yüksek derişimde protein taşır ve bu proteinlerin yapısında zayıf asit ya da baz bulunduran aminoasitler vardır. Bazen </a:t>
            </a:r>
            <a:r>
              <a:rPr lang="tr-TR" sz="2000" dirty="0" err="1">
                <a:solidFill>
                  <a:schemeClr val="accent1">
                    <a:lumMod val="75000"/>
                  </a:schemeClr>
                </a:solidFill>
                <a:latin typeface="Comic Sans MS" pitchFamily="66" charset="0"/>
              </a:rPr>
              <a:t>tamponlamaya</a:t>
            </a:r>
            <a:r>
              <a:rPr lang="tr-TR" sz="2000" dirty="0">
                <a:solidFill>
                  <a:schemeClr val="accent1">
                    <a:lumMod val="75000"/>
                  </a:schemeClr>
                </a:solidFill>
                <a:latin typeface="Comic Sans MS" pitchFamily="66" charset="0"/>
              </a:rPr>
              <a:t> güç katan yüksek derişimde bileşikler taşınır örneğin amonyağın idrarda bulunması idrarı tamponlar.</a:t>
            </a:r>
          </a:p>
        </p:txBody>
      </p:sp>
    </p:spTree>
    <p:extLst>
      <p:ext uri="{BB962C8B-B14F-4D97-AF65-F5344CB8AC3E}">
        <p14:creationId xmlns:p14="http://schemas.microsoft.com/office/powerpoint/2010/main" val="2408817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525344"/>
          </a:xfrm>
        </p:spPr>
        <p:txBody>
          <a:bodyPr>
            <a:noAutofit/>
          </a:bodyPr>
          <a:lstStyle/>
          <a:p>
            <a:pPr algn="just">
              <a:lnSpc>
                <a:spcPct val="150000"/>
              </a:lnSpc>
            </a:pPr>
            <a:r>
              <a:rPr lang="tr-TR" sz="2000" dirty="0" smtClean="0">
                <a:solidFill>
                  <a:schemeClr val="accent1">
                    <a:lumMod val="75000"/>
                  </a:schemeClr>
                </a:solidFill>
                <a:latin typeface="Comic Sans MS" pitchFamily="66" charset="0"/>
              </a:rPr>
              <a:t>Başta </a:t>
            </a:r>
            <a:r>
              <a:rPr lang="tr-TR" sz="2000" dirty="0">
                <a:solidFill>
                  <a:schemeClr val="accent1">
                    <a:lumMod val="75000"/>
                  </a:schemeClr>
                </a:solidFill>
                <a:latin typeface="Comic Sans MS" pitchFamily="66" charset="0"/>
              </a:rPr>
              <a:t>eritrositler ve kemik hücreleri olmak üzere metabolizmada </a:t>
            </a:r>
            <a:r>
              <a:rPr lang="tr-TR" sz="2000" dirty="0" smtClean="0">
                <a:solidFill>
                  <a:schemeClr val="accent1">
                    <a:lumMod val="75000"/>
                  </a:schemeClr>
                </a:solidFill>
                <a:latin typeface="Comic Sans MS" pitchFamily="66" charset="0"/>
              </a:rPr>
              <a:t>oluşan asitlerin çoğu </a:t>
            </a:r>
            <a:r>
              <a:rPr lang="tr-TR" sz="2000" dirty="0">
                <a:solidFill>
                  <a:schemeClr val="accent1">
                    <a:lumMod val="75000"/>
                  </a:schemeClr>
                </a:solidFill>
                <a:latin typeface="Comic Sans MS" pitchFamily="66" charset="0"/>
              </a:rPr>
              <a:t>hücre içinde </a:t>
            </a:r>
            <a:r>
              <a:rPr lang="tr-TR" sz="2000" dirty="0" smtClean="0">
                <a:solidFill>
                  <a:schemeClr val="accent1">
                    <a:lumMod val="75000"/>
                  </a:schemeClr>
                </a:solidFill>
                <a:latin typeface="Comic Sans MS" pitchFamily="66" charset="0"/>
              </a:rPr>
              <a:t>tamponlanır</a:t>
            </a:r>
            <a:r>
              <a:rPr lang="tr-TR" sz="2000" dirty="0">
                <a:solidFill>
                  <a:schemeClr val="accent1">
                    <a:lumMod val="75000"/>
                  </a:schemeClr>
                </a:solidFill>
                <a:latin typeface="Comic Sans MS" pitchFamily="66" charset="0"/>
              </a:rPr>
              <a:t>. Vücut </a:t>
            </a:r>
            <a:r>
              <a:rPr lang="tr-TR" sz="2000" dirty="0" smtClean="0">
                <a:solidFill>
                  <a:schemeClr val="accent1">
                    <a:lumMod val="75000"/>
                  </a:schemeClr>
                </a:solidFill>
                <a:latin typeface="Comic Sans MS" pitchFamily="66" charset="0"/>
              </a:rPr>
              <a:t>sıvılarının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değerlerinin düzenlenmesinde üç </a:t>
            </a:r>
            <a:r>
              <a:rPr lang="tr-TR" sz="2000" dirty="0">
                <a:solidFill>
                  <a:schemeClr val="accent1">
                    <a:lumMod val="75000"/>
                  </a:schemeClr>
                </a:solidFill>
                <a:latin typeface="Comic Sans MS" pitchFamily="66" charset="0"/>
              </a:rPr>
              <a:t>tampon sistemi (bikarbonat, fosfat ve protein) </a:t>
            </a:r>
            <a:r>
              <a:rPr lang="tr-TR" sz="2000" dirty="0" smtClean="0">
                <a:solidFill>
                  <a:schemeClr val="accent1">
                    <a:lumMod val="75000"/>
                  </a:schemeClr>
                </a:solidFill>
                <a:latin typeface="Comic Sans MS" pitchFamily="66" charset="0"/>
              </a:rPr>
              <a:t>kullanılır. </a:t>
            </a:r>
          </a:p>
          <a:p>
            <a:pPr algn="just">
              <a:lnSpc>
                <a:spcPct val="150000"/>
              </a:lnSpc>
            </a:pPr>
            <a:r>
              <a:rPr lang="tr-TR" sz="2000" dirty="0" smtClean="0">
                <a:solidFill>
                  <a:schemeClr val="accent1">
                    <a:lumMod val="75000"/>
                  </a:schemeClr>
                </a:solidFill>
                <a:latin typeface="Comic Sans MS" pitchFamily="66" charset="0"/>
              </a:rPr>
              <a:t>Serum </a:t>
            </a:r>
            <a:r>
              <a:rPr lang="tr-TR" sz="2000" dirty="0">
                <a:solidFill>
                  <a:schemeClr val="accent1">
                    <a:lumMod val="75000"/>
                  </a:schemeClr>
                </a:solidFill>
                <a:latin typeface="Comic Sans MS" pitchFamily="66" charset="0"/>
              </a:rPr>
              <a:t>ve </a:t>
            </a:r>
            <a:r>
              <a:rPr lang="tr-TR" sz="2000" dirty="0" smtClean="0">
                <a:solidFill>
                  <a:schemeClr val="accent1">
                    <a:lumMod val="75000"/>
                  </a:schemeClr>
                </a:solidFill>
                <a:latin typeface="Comic Sans MS" pitchFamily="66" charset="0"/>
              </a:rPr>
              <a:t>diğer hücre dışı sıvılarda </a:t>
            </a:r>
            <a:r>
              <a:rPr lang="tr-TR" sz="2000" dirty="0">
                <a:solidFill>
                  <a:srgbClr val="FF0000"/>
                </a:solidFill>
                <a:latin typeface="Comic Sans MS" pitchFamily="66" charset="0"/>
              </a:rPr>
              <a:t>bikarbonat tampon sistemi </a:t>
            </a:r>
            <a:r>
              <a:rPr lang="tr-TR" sz="2000" dirty="0">
                <a:solidFill>
                  <a:schemeClr val="accent1">
                    <a:lumMod val="75000"/>
                  </a:schemeClr>
                </a:solidFill>
                <a:latin typeface="Comic Sans MS" pitchFamily="66" charset="0"/>
              </a:rPr>
              <a:t>büyük önem </a:t>
            </a:r>
            <a:r>
              <a:rPr lang="tr-TR" sz="2000" dirty="0" smtClean="0">
                <a:solidFill>
                  <a:schemeClr val="accent1">
                    <a:lumMod val="75000"/>
                  </a:schemeClr>
                </a:solidFill>
                <a:latin typeface="Comic Sans MS" pitchFamily="66" charset="0"/>
              </a:rPr>
              <a:t>taşır</a:t>
            </a:r>
            <a:r>
              <a:rPr lang="tr-TR" sz="2000" dirty="0">
                <a:solidFill>
                  <a:schemeClr val="accent1">
                    <a:lumMod val="75000"/>
                  </a:schemeClr>
                </a:solidFill>
                <a:latin typeface="Comic Sans MS" pitchFamily="66" charset="0"/>
              </a:rPr>
              <a:t>. </a:t>
            </a: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rgbClr val="FF0000"/>
                </a:solidFill>
                <a:latin typeface="Comic Sans MS" pitchFamily="66" charset="0"/>
              </a:rPr>
              <a:t>Fosfat </a:t>
            </a:r>
            <a:r>
              <a:rPr lang="tr-TR" sz="2000" dirty="0">
                <a:solidFill>
                  <a:srgbClr val="FF0000"/>
                </a:solidFill>
                <a:latin typeface="Comic Sans MS" pitchFamily="66" charset="0"/>
              </a:rPr>
              <a:t>tampon </a:t>
            </a:r>
            <a:r>
              <a:rPr lang="tr-TR" sz="2000" dirty="0" smtClean="0">
                <a:solidFill>
                  <a:srgbClr val="FF0000"/>
                </a:solidFill>
                <a:latin typeface="Comic Sans MS" pitchFamily="66" charset="0"/>
              </a:rPr>
              <a:t>sistemi </a:t>
            </a:r>
            <a:r>
              <a:rPr lang="tr-TR" sz="2000" dirty="0" smtClean="0">
                <a:solidFill>
                  <a:schemeClr val="accent1">
                    <a:lumMod val="75000"/>
                  </a:schemeClr>
                </a:solidFill>
                <a:latin typeface="Comic Sans MS" pitchFamily="66" charset="0"/>
              </a:rPr>
              <a:t>en </a:t>
            </a:r>
            <a:r>
              <a:rPr lang="tr-TR" sz="2000" dirty="0">
                <a:solidFill>
                  <a:schemeClr val="accent1">
                    <a:lumMod val="75000"/>
                  </a:schemeClr>
                </a:solidFill>
                <a:latin typeface="Comic Sans MS" pitchFamily="66" charset="0"/>
              </a:rPr>
              <a:t>önemli hücre içi tampon sistemidir. Eritrositlerde </a:t>
            </a:r>
            <a:r>
              <a:rPr lang="tr-TR" sz="2000" dirty="0" smtClean="0">
                <a:solidFill>
                  <a:schemeClr val="accent1">
                    <a:lumMod val="75000"/>
                  </a:schemeClr>
                </a:solidFill>
                <a:latin typeface="Comic Sans MS" pitchFamily="66" charset="0"/>
              </a:rPr>
              <a:t>diğer </a:t>
            </a:r>
            <a:r>
              <a:rPr lang="tr-TR" sz="2000" dirty="0">
                <a:solidFill>
                  <a:schemeClr val="accent1">
                    <a:lumMod val="75000"/>
                  </a:schemeClr>
                </a:solidFill>
                <a:latin typeface="Comic Sans MS" pitchFamily="66" charset="0"/>
              </a:rPr>
              <a:t>hücre içi </a:t>
            </a:r>
            <a:r>
              <a:rPr lang="tr-TR" sz="2000" dirty="0" smtClean="0">
                <a:solidFill>
                  <a:schemeClr val="accent1">
                    <a:lumMod val="75000"/>
                  </a:schemeClr>
                </a:solidFill>
                <a:latin typeface="Comic Sans MS" pitchFamily="66" charset="0"/>
              </a:rPr>
              <a:t>tamponların yanı sıra </a:t>
            </a:r>
            <a:r>
              <a:rPr lang="tr-TR" sz="2000" dirty="0">
                <a:solidFill>
                  <a:srgbClr val="FF0000"/>
                </a:solidFill>
                <a:latin typeface="Comic Sans MS" pitchFamily="66" charset="0"/>
              </a:rPr>
              <a:t>hemoglobin tampon sistemi </a:t>
            </a:r>
            <a:r>
              <a:rPr lang="tr-TR" sz="2000" dirty="0">
                <a:solidFill>
                  <a:schemeClr val="accent1">
                    <a:lumMod val="75000"/>
                  </a:schemeClr>
                </a:solidFill>
                <a:latin typeface="Comic Sans MS" pitchFamily="66" charset="0"/>
              </a:rPr>
              <a:t>de </a:t>
            </a:r>
            <a:r>
              <a:rPr lang="tr-TR" sz="2000" dirty="0" smtClean="0">
                <a:solidFill>
                  <a:schemeClr val="accent1">
                    <a:lumMod val="75000"/>
                  </a:schemeClr>
                </a:solidFill>
                <a:latin typeface="Comic Sans MS" pitchFamily="66" charset="0"/>
              </a:rPr>
              <a:t>vardır</a:t>
            </a:r>
            <a:r>
              <a:rPr lang="tr-TR" sz="2000" dirty="0">
                <a:solidFill>
                  <a:schemeClr val="accent1">
                    <a:lumMod val="75000"/>
                  </a:schemeClr>
                </a:solidFill>
                <a:latin typeface="Comic Sans MS" pitchFamily="66" charset="0"/>
              </a:rPr>
              <a:t>. </a:t>
            </a: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Ayrıca </a:t>
            </a:r>
            <a:r>
              <a:rPr lang="tr-TR" sz="2000" dirty="0">
                <a:solidFill>
                  <a:schemeClr val="accent1">
                    <a:lumMod val="75000"/>
                  </a:schemeClr>
                </a:solidFill>
                <a:latin typeface="Comic Sans MS" pitchFamily="66" charset="0"/>
              </a:rPr>
              <a:t>plazma proteinleri </a:t>
            </a:r>
            <a:r>
              <a:rPr lang="tr-TR" sz="2000" dirty="0" smtClean="0">
                <a:solidFill>
                  <a:schemeClr val="accent1">
                    <a:lumMod val="75000"/>
                  </a:schemeClr>
                </a:solidFill>
                <a:latin typeface="Comic Sans MS" pitchFamily="66" charset="0"/>
              </a:rPr>
              <a:t>ile fosfatın </a:t>
            </a:r>
            <a:r>
              <a:rPr lang="tr-TR" sz="2000" dirty="0">
                <a:solidFill>
                  <a:schemeClr val="accent1">
                    <a:lumMod val="75000"/>
                  </a:schemeClr>
                </a:solidFill>
                <a:latin typeface="Comic Sans MS" pitchFamily="66" charset="0"/>
              </a:rPr>
              <a:t>hücre </a:t>
            </a:r>
            <a:r>
              <a:rPr lang="tr-TR" sz="2000" dirty="0" smtClean="0">
                <a:solidFill>
                  <a:schemeClr val="accent1">
                    <a:lumMod val="75000"/>
                  </a:schemeClr>
                </a:solidFill>
                <a:latin typeface="Comic Sans MS" pitchFamily="66" charset="0"/>
              </a:rPr>
              <a:t>dışında </a:t>
            </a:r>
            <a:r>
              <a:rPr lang="tr-TR" sz="2000" dirty="0">
                <a:solidFill>
                  <a:schemeClr val="accent1">
                    <a:lumMod val="75000"/>
                  </a:schemeClr>
                </a:solidFill>
                <a:latin typeface="Comic Sans MS" pitchFamily="66" charset="0"/>
              </a:rPr>
              <a:t>çok </a:t>
            </a:r>
            <a:r>
              <a:rPr lang="tr-TR" sz="2000" dirty="0" smtClean="0">
                <a:solidFill>
                  <a:schemeClr val="accent1">
                    <a:lumMod val="75000"/>
                  </a:schemeClr>
                </a:solidFill>
                <a:latin typeface="Comic Sans MS" pitchFamily="66" charset="0"/>
              </a:rPr>
              <a:t>düşük </a:t>
            </a:r>
            <a:r>
              <a:rPr lang="tr-TR" sz="2000" dirty="0">
                <a:solidFill>
                  <a:schemeClr val="accent1">
                    <a:lumMod val="75000"/>
                  </a:schemeClr>
                </a:solidFill>
                <a:latin typeface="Comic Sans MS" pitchFamily="66" charset="0"/>
              </a:rPr>
              <a:t>(&lt;%1) </a:t>
            </a:r>
            <a:r>
              <a:rPr lang="tr-TR" sz="2000" dirty="0" err="1">
                <a:solidFill>
                  <a:schemeClr val="accent1">
                    <a:lumMod val="75000"/>
                  </a:schemeClr>
                </a:solidFill>
                <a:latin typeface="Comic Sans MS" pitchFamily="66" charset="0"/>
              </a:rPr>
              <a:t>tamponlama</a:t>
            </a:r>
            <a:r>
              <a:rPr lang="tr-TR" sz="2000" dirty="0">
                <a:solidFill>
                  <a:schemeClr val="accent1">
                    <a:lumMod val="75000"/>
                  </a:schemeClr>
                </a:solidFill>
                <a:latin typeface="Comic Sans MS" pitchFamily="66" charset="0"/>
              </a:rPr>
              <a:t> kapasitesi </a:t>
            </a:r>
            <a:r>
              <a:rPr lang="tr-TR" sz="2000" dirty="0" smtClean="0">
                <a:solidFill>
                  <a:schemeClr val="accent1">
                    <a:lumMod val="75000"/>
                  </a:schemeClr>
                </a:solidFill>
                <a:latin typeface="Comic Sans MS" pitchFamily="66" charset="0"/>
              </a:rPr>
              <a:t>bulunmaktadır</a:t>
            </a:r>
            <a:r>
              <a:rPr lang="tr-TR" sz="2000" dirty="0">
                <a:solidFill>
                  <a:schemeClr val="accent1">
                    <a:lumMod val="75000"/>
                  </a:schemeClr>
                </a:solidFill>
                <a:latin typeface="Comic Sans MS" pitchFamily="66" charset="0"/>
              </a:rPr>
              <a:t>.</a:t>
            </a:r>
          </a:p>
          <a:p>
            <a:pPr algn="just">
              <a:lnSpc>
                <a:spcPct val="150000"/>
              </a:lnSpc>
            </a:pPr>
            <a:r>
              <a:rPr lang="tr-TR" sz="2000" dirty="0">
                <a:solidFill>
                  <a:schemeClr val="accent1">
                    <a:lumMod val="75000"/>
                  </a:schemeClr>
                </a:solidFill>
                <a:latin typeface="Comic Sans MS" pitchFamily="66" charset="0"/>
              </a:rPr>
              <a:t>Hücrelere O2 </a:t>
            </a:r>
            <a:r>
              <a:rPr lang="tr-TR" sz="2000" dirty="0" smtClean="0">
                <a:solidFill>
                  <a:schemeClr val="accent1">
                    <a:lumMod val="75000"/>
                  </a:schemeClr>
                </a:solidFill>
                <a:latin typeface="Comic Sans MS" pitchFamily="66" charset="0"/>
              </a:rPr>
              <a:t>taşınmasından </a:t>
            </a:r>
            <a:r>
              <a:rPr lang="tr-TR" sz="2000" dirty="0">
                <a:solidFill>
                  <a:schemeClr val="accent1">
                    <a:lumMod val="75000"/>
                  </a:schemeClr>
                </a:solidFill>
                <a:latin typeface="Comic Sans MS" pitchFamily="66" charset="0"/>
              </a:rPr>
              <a:t>sorumlu olan </a:t>
            </a:r>
            <a:r>
              <a:rPr lang="tr-TR" sz="2000" dirty="0" smtClean="0">
                <a:solidFill>
                  <a:schemeClr val="accent1">
                    <a:lumMod val="75000"/>
                  </a:schemeClr>
                </a:solidFill>
                <a:latin typeface="Comic Sans MS" pitchFamily="66" charset="0"/>
              </a:rPr>
              <a:t>kanın </a:t>
            </a:r>
            <a:r>
              <a:rPr lang="tr-TR" sz="2000" dirty="0">
                <a:solidFill>
                  <a:schemeClr val="accent1">
                    <a:lumMod val="75000"/>
                  </a:schemeClr>
                </a:solidFill>
                <a:latin typeface="Comic Sans MS" pitchFamily="66" charset="0"/>
              </a:rPr>
              <a:t>fizyolojik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değeri </a:t>
            </a:r>
            <a:r>
              <a:rPr lang="tr-TR" sz="2000" dirty="0">
                <a:solidFill>
                  <a:schemeClr val="accent1">
                    <a:lumMod val="75000"/>
                  </a:schemeClr>
                </a:solidFill>
                <a:latin typeface="Comic Sans MS" pitchFamily="66" charset="0"/>
              </a:rPr>
              <a:t>7.35-7.45 </a:t>
            </a:r>
            <a:r>
              <a:rPr lang="tr-TR" sz="2000" dirty="0" smtClean="0">
                <a:solidFill>
                  <a:schemeClr val="accent1">
                    <a:lumMod val="75000"/>
                  </a:schemeClr>
                </a:solidFill>
                <a:latin typeface="Comic Sans MS" pitchFamily="66" charset="0"/>
              </a:rPr>
              <a:t>arasında değişir</a:t>
            </a:r>
            <a:r>
              <a:rPr lang="tr-TR" sz="2000" dirty="0">
                <a:solidFill>
                  <a:schemeClr val="accent1">
                    <a:lumMod val="75000"/>
                  </a:schemeClr>
                </a:solidFill>
                <a:latin typeface="Comic Sans MS" pitchFamily="66" charset="0"/>
              </a:rPr>
              <a:t>. Kan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değerinin </a:t>
            </a:r>
            <a:r>
              <a:rPr lang="tr-TR" sz="2000" dirty="0">
                <a:solidFill>
                  <a:schemeClr val="accent1">
                    <a:lumMod val="75000"/>
                  </a:schemeClr>
                </a:solidFill>
                <a:latin typeface="Comic Sans MS" pitchFamily="66" charset="0"/>
              </a:rPr>
              <a:t>&lt;6.8 ve &gt;8.0 </a:t>
            </a:r>
            <a:r>
              <a:rPr lang="tr-TR" sz="2000" dirty="0" smtClean="0">
                <a:solidFill>
                  <a:schemeClr val="accent1">
                    <a:lumMod val="75000"/>
                  </a:schemeClr>
                </a:solidFill>
                <a:latin typeface="Comic Sans MS" pitchFamily="66" charset="0"/>
              </a:rPr>
              <a:t>olması yaşamla bağdaşmaz</a:t>
            </a:r>
            <a:r>
              <a:rPr lang="tr-TR" sz="2000" dirty="0">
                <a:solidFill>
                  <a:schemeClr val="accent1">
                    <a:lumMod val="75000"/>
                  </a:schemeClr>
                </a:solidFill>
                <a:latin typeface="Comic Sans MS" pitchFamily="66" charset="0"/>
              </a:rPr>
              <a:t>.</a:t>
            </a:r>
          </a:p>
        </p:txBody>
      </p:sp>
    </p:spTree>
    <p:extLst>
      <p:ext uri="{BB962C8B-B14F-4D97-AF65-F5344CB8AC3E}">
        <p14:creationId xmlns:p14="http://schemas.microsoft.com/office/powerpoint/2010/main" val="883132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27601" cy="591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539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7290000" cy="40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84740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735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normAutofit/>
          </a:bodyPr>
          <a:lstStyle/>
          <a:p>
            <a:r>
              <a:rPr lang="tr-TR" sz="2800" dirty="0">
                <a:solidFill>
                  <a:srgbClr val="FF0000"/>
                </a:solidFill>
                <a:latin typeface="Comic Sans MS" pitchFamily="66" charset="0"/>
              </a:rPr>
              <a:t>Protein tampon sistemi</a:t>
            </a:r>
            <a:r>
              <a:rPr lang="tr-TR" sz="2800" dirty="0">
                <a:solidFill>
                  <a:srgbClr val="FF0000"/>
                </a:solidFill>
              </a:rPr>
              <a:t/>
            </a:r>
            <a:br>
              <a:rPr lang="tr-TR" sz="2800" dirty="0">
                <a:solidFill>
                  <a:srgbClr val="FF0000"/>
                </a:solidFill>
              </a:rPr>
            </a:br>
            <a:endParaRPr lang="tr-TR" sz="2800" dirty="0">
              <a:solidFill>
                <a:srgbClr val="FF0000"/>
              </a:solidFill>
            </a:endParaRPr>
          </a:p>
        </p:txBody>
      </p:sp>
      <p:sp>
        <p:nvSpPr>
          <p:cNvPr id="3" name="İçerik Yer Tutucusu 2"/>
          <p:cNvSpPr>
            <a:spLocks noGrp="1"/>
          </p:cNvSpPr>
          <p:nvPr>
            <p:ph idx="1"/>
          </p:nvPr>
        </p:nvSpPr>
        <p:spPr>
          <a:xfrm>
            <a:off x="107504" y="1268760"/>
            <a:ext cx="8712968" cy="5328592"/>
          </a:xfrm>
        </p:spPr>
        <p:txBody>
          <a:bodyPr>
            <a:noAutofit/>
          </a:bodyPr>
          <a:lstStyle/>
          <a:p>
            <a:pPr algn="just">
              <a:lnSpc>
                <a:spcPct val="170000"/>
              </a:lnSpc>
            </a:pPr>
            <a:r>
              <a:rPr lang="tr-TR" sz="1800" dirty="0" smtClean="0">
                <a:solidFill>
                  <a:schemeClr val="accent1">
                    <a:lumMod val="75000"/>
                  </a:schemeClr>
                </a:solidFill>
                <a:latin typeface="Comic Sans MS" pitchFamily="66" charset="0"/>
              </a:rPr>
              <a:t>-Protein </a:t>
            </a:r>
            <a:r>
              <a:rPr lang="tr-TR" sz="1800" dirty="0" err="1">
                <a:solidFill>
                  <a:schemeClr val="accent1">
                    <a:lumMod val="75000"/>
                  </a:schemeClr>
                </a:solidFill>
                <a:latin typeface="Comic Sans MS" pitchFamily="66" charset="0"/>
              </a:rPr>
              <a:t>tamponlama</a:t>
            </a:r>
            <a:r>
              <a:rPr lang="tr-TR" sz="1800" dirty="0">
                <a:solidFill>
                  <a:schemeClr val="accent1">
                    <a:lumMod val="75000"/>
                  </a:schemeClr>
                </a:solidFill>
                <a:latin typeface="Comic Sans MS" pitchFamily="66" charset="0"/>
              </a:rPr>
              <a:t> sisteminde hücre zarında gömülü proteinler ve plazma içinde yer alan proteinler yer almaktadır. Proteinlerin amino ve karboksil grupları vardır. Bu kısımlar H+ alabilir ya da verebilirler. Dokularda ve plazmada proteinler, tampon görevi yapmaktadırlar. Düşük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ya sahip proteinler gereksinim halinde fazla hidrojeni salıvermektedirler. </a:t>
            </a:r>
            <a:r>
              <a:rPr lang="tr-TR" sz="1800" dirty="0" err="1">
                <a:solidFill>
                  <a:schemeClr val="accent1">
                    <a:lumMod val="75000"/>
                  </a:schemeClr>
                </a:solidFill>
                <a:latin typeface="Comic Sans MS" pitchFamily="66" charset="0"/>
              </a:rPr>
              <a:t>Histidin</a:t>
            </a:r>
            <a:r>
              <a:rPr lang="tr-TR" sz="1800" dirty="0">
                <a:solidFill>
                  <a:schemeClr val="accent1">
                    <a:lumMod val="75000"/>
                  </a:schemeClr>
                </a:solidFill>
                <a:latin typeface="Comic Sans MS" pitchFamily="66" charset="0"/>
              </a:rPr>
              <a:t> </a:t>
            </a:r>
            <a:r>
              <a:rPr lang="tr-TR" sz="1800" dirty="0" err="1">
                <a:solidFill>
                  <a:schemeClr val="accent1">
                    <a:lumMod val="75000"/>
                  </a:schemeClr>
                </a:solidFill>
                <a:latin typeface="Comic Sans MS" pitchFamily="66" charset="0"/>
              </a:rPr>
              <a:t>aminoasitinin</a:t>
            </a:r>
            <a:r>
              <a:rPr lang="tr-TR" sz="1800" dirty="0">
                <a:solidFill>
                  <a:schemeClr val="accent1">
                    <a:lumMod val="75000"/>
                  </a:schemeClr>
                </a:solidFill>
                <a:latin typeface="Comic Sans MS" pitchFamily="66" charset="0"/>
              </a:rPr>
              <a:t> yan zinciri olan </a:t>
            </a:r>
            <a:r>
              <a:rPr lang="tr-TR" sz="1800" dirty="0" err="1">
                <a:solidFill>
                  <a:schemeClr val="accent1">
                    <a:lumMod val="75000"/>
                  </a:schemeClr>
                </a:solidFill>
                <a:latin typeface="Comic Sans MS" pitchFamily="66" charset="0"/>
              </a:rPr>
              <a:t>imidazol</a:t>
            </a:r>
            <a:r>
              <a:rPr lang="tr-TR" sz="1800" dirty="0">
                <a:solidFill>
                  <a:schemeClr val="accent1">
                    <a:lumMod val="75000"/>
                  </a:schemeClr>
                </a:solidFill>
                <a:latin typeface="Comic Sans MS" pitchFamily="66" charset="0"/>
              </a:rPr>
              <a:t> grubu </a:t>
            </a:r>
            <a:r>
              <a:rPr lang="tr-TR" sz="1800" dirty="0" err="1">
                <a:solidFill>
                  <a:schemeClr val="accent1">
                    <a:lumMod val="75000"/>
                  </a:schemeClr>
                </a:solidFill>
                <a:latin typeface="Comic Sans MS" pitchFamily="66" charset="0"/>
              </a:rPr>
              <a:t>pH</a:t>
            </a:r>
            <a:r>
              <a:rPr lang="tr-TR" sz="1800" dirty="0">
                <a:solidFill>
                  <a:schemeClr val="accent1">
                    <a:lumMod val="75000"/>
                  </a:schemeClr>
                </a:solidFill>
                <a:latin typeface="Comic Sans MS" pitchFamily="66" charset="0"/>
              </a:rPr>
              <a:t> 6 civarındadır o yüzden de </a:t>
            </a:r>
            <a:r>
              <a:rPr lang="tr-TR" sz="1800" dirty="0" err="1">
                <a:solidFill>
                  <a:schemeClr val="accent1">
                    <a:lumMod val="75000"/>
                  </a:schemeClr>
                </a:solidFill>
                <a:latin typeface="Comic Sans MS" pitchFamily="66" charset="0"/>
              </a:rPr>
              <a:t>histidin</a:t>
            </a:r>
            <a:r>
              <a:rPr lang="tr-TR" sz="1800" dirty="0">
                <a:solidFill>
                  <a:schemeClr val="accent1">
                    <a:lumMod val="75000"/>
                  </a:schemeClr>
                </a:solidFill>
                <a:latin typeface="Comic Sans MS" pitchFamily="66" charset="0"/>
              </a:rPr>
              <a:t> bulunduran proteinler </a:t>
            </a:r>
            <a:r>
              <a:rPr lang="tr-TR" sz="1800" dirty="0" err="1">
                <a:solidFill>
                  <a:schemeClr val="accent1">
                    <a:lumMod val="75000"/>
                  </a:schemeClr>
                </a:solidFill>
                <a:latin typeface="Comic Sans MS" pitchFamily="66" charset="0"/>
              </a:rPr>
              <a:t>nötrale</a:t>
            </a:r>
            <a:r>
              <a:rPr lang="tr-TR" sz="1800" dirty="0">
                <a:solidFill>
                  <a:schemeClr val="accent1">
                    <a:lumMod val="75000"/>
                  </a:schemeClr>
                </a:solidFill>
                <a:latin typeface="Comic Sans MS" pitchFamily="66" charset="0"/>
              </a:rPr>
              <a:t> yakın bir </a:t>
            </a:r>
            <a:r>
              <a:rPr lang="tr-TR" sz="1800" dirty="0" err="1">
                <a:solidFill>
                  <a:schemeClr val="accent1">
                    <a:lumMod val="75000"/>
                  </a:schemeClr>
                </a:solidFill>
                <a:latin typeface="Comic Sans MS" pitchFamily="66" charset="0"/>
              </a:rPr>
              <a:t>tamponlama</a:t>
            </a:r>
            <a:r>
              <a:rPr lang="tr-TR" sz="1800" dirty="0">
                <a:solidFill>
                  <a:schemeClr val="accent1">
                    <a:lumMod val="75000"/>
                  </a:schemeClr>
                </a:solidFill>
                <a:latin typeface="Comic Sans MS" pitchFamily="66" charset="0"/>
              </a:rPr>
              <a:t> yaparlar. </a:t>
            </a:r>
            <a:r>
              <a:rPr lang="tr-TR" sz="1800" dirty="0" err="1">
                <a:solidFill>
                  <a:schemeClr val="accent1">
                    <a:lumMod val="75000"/>
                  </a:schemeClr>
                </a:solidFill>
                <a:latin typeface="Comic Sans MS" pitchFamily="66" charset="0"/>
              </a:rPr>
              <a:t>Tamponlama</a:t>
            </a:r>
            <a:r>
              <a:rPr lang="tr-TR" sz="1800" dirty="0">
                <a:solidFill>
                  <a:schemeClr val="accent1">
                    <a:lumMod val="75000"/>
                  </a:schemeClr>
                </a:solidFill>
                <a:latin typeface="Comic Sans MS" pitchFamily="66" charset="0"/>
              </a:rPr>
              <a:t> kapasitesinin %95 kadarını yapısında 16 </a:t>
            </a:r>
            <a:r>
              <a:rPr lang="tr-TR" sz="1800" dirty="0" err="1">
                <a:solidFill>
                  <a:schemeClr val="accent1">
                    <a:lumMod val="75000"/>
                  </a:schemeClr>
                </a:solidFill>
                <a:latin typeface="Comic Sans MS" pitchFamily="66" charset="0"/>
              </a:rPr>
              <a:t>histidin</a:t>
            </a:r>
            <a:r>
              <a:rPr lang="tr-TR" sz="1800" dirty="0">
                <a:solidFill>
                  <a:schemeClr val="accent1">
                    <a:lumMod val="75000"/>
                  </a:schemeClr>
                </a:solidFill>
                <a:latin typeface="Comic Sans MS" pitchFamily="66" charset="0"/>
              </a:rPr>
              <a:t> bulunduran </a:t>
            </a:r>
            <a:r>
              <a:rPr lang="tr-TR" sz="1800" dirty="0" err="1">
                <a:solidFill>
                  <a:srgbClr val="FF0000"/>
                </a:solidFill>
                <a:latin typeface="Comic Sans MS" pitchFamily="66" charset="0"/>
              </a:rPr>
              <a:t>albumin</a:t>
            </a:r>
            <a:r>
              <a:rPr lang="tr-TR" sz="1800" dirty="0">
                <a:solidFill>
                  <a:schemeClr val="accent1">
                    <a:lumMod val="75000"/>
                  </a:schemeClr>
                </a:solidFill>
                <a:latin typeface="Comic Sans MS" pitchFamily="66" charset="0"/>
              </a:rPr>
              <a:t> sağlar. </a:t>
            </a:r>
            <a:r>
              <a:rPr lang="tr-TR" sz="1800" dirty="0" err="1">
                <a:solidFill>
                  <a:schemeClr val="accent1">
                    <a:lumMod val="75000"/>
                  </a:schemeClr>
                </a:solidFill>
                <a:latin typeface="Comic Sans MS" pitchFamily="66" charset="0"/>
              </a:rPr>
              <a:t>Globulin</a:t>
            </a:r>
            <a:r>
              <a:rPr lang="tr-TR" sz="1800" dirty="0">
                <a:solidFill>
                  <a:schemeClr val="accent1">
                    <a:lumMod val="75000"/>
                  </a:schemeClr>
                </a:solidFill>
                <a:latin typeface="Comic Sans MS" pitchFamily="66" charset="0"/>
              </a:rPr>
              <a:t> proteinlerinin hidrojen iyonlarını </a:t>
            </a:r>
            <a:r>
              <a:rPr lang="tr-TR" sz="1800" dirty="0" err="1">
                <a:solidFill>
                  <a:schemeClr val="accent1">
                    <a:lumMod val="75000"/>
                  </a:schemeClr>
                </a:solidFill>
                <a:latin typeface="Comic Sans MS" pitchFamily="66" charset="0"/>
              </a:rPr>
              <a:t>tamponlama</a:t>
            </a:r>
            <a:r>
              <a:rPr lang="tr-TR" sz="1800" dirty="0">
                <a:solidFill>
                  <a:schemeClr val="accent1">
                    <a:lumMod val="75000"/>
                  </a:schemeClr>
                </a:solidFill>
                <a:latin typeface="Comic Sans MS" pitchFamily="66" charset="0"/>
              </a:rPr>
              <a:t> kapasitesi daha düşüktür. Eritrositlerin hücre içi proteini olan hemoglobin her bir </a:t>
            </a:r>
            <a:r>
              <a:rPr lang="tr-TR" sz="1800" dirty="0" err="1">
                <a:solidFill>
                  <a:schemeClr val="accent1">
                    <a:lumMod val="75000"/>
                  </a:schemeClr>
                </a:solidFill>
                <a:latin typeface="Comic Sans MS" pitchFamily="66" charset="0"/>
              </a:rPr>
              <a:t>polipeptid</a:t>
            </a:r>
            <a:r>
              <a:rPr lang="tr-TR" sz="1800" dirty="0">
                <a:solidFill>
                  <a:schemeClr val="accent1">
                    <a:lumMod val="75000"/>
                  </a:schemeClr>
                </a:solidFill>
                <a:latin typeface="Comic Sans MS" pitchFamily="66" charset="0"/>
              </a:rPr>
              <a:t> zincirinde 9 adet olmak üzere toplam 36 </a:t>
            </a:r>
            <a:r>
              <a:rPr lang="tr-TR" sz="1800" dirty="0" err="1">
                <a:solidFill>
                  <a:schemeClr val="accent1">
                    <a:lumMod val="75000"/>
                  </a:schemeClr>
                </a:solidFill>
                <a:latin typeface="Comic Sans MS" pitchFamily="66" charset="0"/>
              </a:rPr>
              <a:t>histidin</a:t>
            </a:r>
            <a:r>
              <a:rPr lang="tr-TR" sz="1800" dirty="0">
                <a:solidFill>
                  <a:schemeClr val="accent1">
                    <a:lumMod val="75000"/>
                  </a:schemeClr>
                </a:solidFill>
                <a:latin typeface="Comic Sans MS" pitchFamily="66" charset="0"/>
              </a:rPr>
              <a:t> içermektedir.</a:t>
            </a:r>
          </a:p>
          <a:p>
            <a:pPr algn="just">
              <a:lnSpc>
                <a:spcPct val="170000"/>
              </a:lnSpc>
            </a:pPr>
            <a:r>
              <a:rPr lang="tr-TR" sz="1800" dirty="0">
                <a:solidFill>
                  <a:schemeClr val="accent1">
                    <a:lumMod val="75000"/>
                  </a:schemeClr>
                </a:solidFill>
                <a:latin typeface="Comic Sans MS" pitchFamily="66" charset="0"/>
              </a:rPr>
              <a:t> </a:t>
            </a:r>
          </a:p>
          <a:p>
            <a:pPr algn="just">
              <a:lnSpc>
                <a:spcPct val="170000"/>
              </a:lnSpc>
            </a:pPr>
            <a:endParaRPr lang="tr-TR" sz="18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2478005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rmAutofit fontScale="90000"/>
          </a:bodyPr>
          <a:lstStyle/>
          <a:p>
            <a:pPr>
              <a:lnSpc>
                <a:spcPct val="150000"/>
              </a:lnSpc>
            </a:pPr>
            <a:r>
              <a:rPr lang="tr-TR" sz="2800" b="1" dirty="0">
                <a:solidFill>
                  <a:srgbClr val="FF0000"/>
                </a:solidFill>
                <a:latin typeface="Comic Sans MS" pitchFamily="66" charset="0"/>
              </a:rPr>
              <a:t>Fosfat tampon sistemi</a:t>
            </a:r>
            <a:br>
              <a:rPr lang="tr-TR" sz="2800" b="1" dirty="0">
                <a:solidFill>
                  <a:srgbClr val="FF0000"/>
                </a:solidFill>
                <a:latin typeface="Comic Sans MS" pitchFamily="66" charset="0"/>
              </a:rPr>
            </a:br>
            <a:endParaRPr lang="tr-TR" sz="2800" b="1" dirty="0">
              <a:solidFill>
                <a:srgbClr val="FF0000"/>
              </a:solidFill>
              <a:latin typeface="Comic Sans MS" pitchFamily="66" charset="0"/>
            </a:endParaRPr>
          </a:p>
        </p:txBody>
      </p:sp>
      <p:sp>
        <p:nvSpPr>
          <p:cNvPr id="3" name="İçerik Yer Tutucusu 2"/>
          <p:cNvSpPr>
            <a:spLocks noGrp="1"/>
          </p:cNvSpPr>
          <p:nvPr>
            <p:ph idx="1"/>
          </p:nvPr>
        </p:nvSpPr>
        <p:spPr>
          <a:xfrm>
            <a:off x="0" y="980728"/>
            <a:ext cx="8388424" cy="4896544"/>
          </a:xfrm>
        </p:spPr>
        <p:txBody>
          <a:bodyPr>
            <a:normAutofit fontScale="92500" lnSpcReduction="20000"/>
          </a:bodyPr>
          <a:lstStyle/>
          <a:p>
            <a:pPr algn="just">
              <a:lnSpc>
                <a:spcPct val="150000"/>
              </a:lnSpc>
            </a:pPr>
            <a:r>
              <a:rPr lang="tr-TR" sz="2000" dirty="0" smtClean="0">
                <a:solidFill>
                  <a:schemeClr val="accent1">
                    <a:lumMod val="75000"/>
                  </a:schemeClr>
                </a:solidFill>
                <a:latin typeface="Comic Sans MS" pitchFamily="66" charset="0"/>
              </a:rPr>
              <a:t>Fosfat </a:t>
            </a:r>
            <a:r>
              <a:rPr lang="tr-TR" sz="2000" dirty="0">
                <a:solidFill>
                  <a:schemeClr val="accent1">
                    <a:lumMod val="75000"/>
                  </a:schemeClr>
                </a:solidFill>
                <a:latin typeface="Comic Sans MS" pitchFamily="66" charset="0"/>
              </a:rPr>
              <a:t>yüksek düzeyde idrar ile atıldığı ve hidrojen, sodyum gibi pozitif yüklü iyonları nötralize ederek asit baz dengelenmesinde böbreğe yardımcı olduğu için, son derece önemli bir tampon sistemidir.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değerinin 6.8 olup fizyolojik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değerine yakın olması nedeniyle fosforik asit (H3PO4) </a:t>
            </a:r>
            <a:r>
              <a:rPr lang="tr-TR" sz="2000" dirty="0" err="1">
                <a:solidFill>
                  <a:schemeClr val="accent1">
                    <a:lumMod val="75000"/>
                  </a:schemeClr>
                </a:solidFill>
                <a:latin typeface="Comic Sans MS" pitchFamily="66" charset="0"/>
              </a:rPr>
              <a:t>tamponik</a:t>
            </a:r>
            <a:r>
              <a:rPr lang="tr-TR" sz="2000" dirty="0">
                <a:solidFill>
                  <a:schemeClr val="accent1">
                    <a:lumMod val="75000"/>
                  </a:schemeClr>
                </a:solidFill>
                <a:latin typeface="Comic Sans MS" pitchFamily="66" charset="0"/>
              </a:rPr>
              <a:t> etki göstermektedir.</a:t>
            </a:r>
          </a:p>
          <a:p>
            <a:pPr algn="just">
              <a:lnSpc>
                <a:spcPct val="150000"/>
              </a:lnSpc>
            </a:pPr>
            <a:r>
              <a:rPr lang="tr-TR" sz="2000" dirty="0">
                <a:solidFill>
                  <a:schemeClr val="accent1">
                    <a:lumMod val="75000"/>
                  </a:schemeClr>
                </a:solidFill>
                <a:latin typeface="Comic Sans MS" pitchFamily="66" charset="0"/>
              </a:rPr>
              <a:t>H2PO4-  (</a:t>
            </a:r>
            <a:r>
              <a:rPr lang="tr-TR" sz="2000" dirty="0" err="1">
                <a:solidFill>
                  <a:schemeClr val="accent1">
                    <a:lumMod val="75000"/>
                  </a:schemeClr>
                </a:solidFill>
                <a:latin typeface="Comic Sans MS" pitchFamily="66" charset="0"/>
              </a:rPr>
              <a:t>dibazik</a:t>
            </a:r>
            <a:r>
              <a:rPr lang="tr-TR" sz="2000" dirty="0">
                <a:solidFill>
                  <a:schemeClr val="accent1">
                    <a:lumMod val="75000"/>
                  </a:schemeClr>
                </a:solidFill>
                <a:latin typeface="Comic Sans MS" pitchFamily="66" charset="0"/>
              </a:rPr>
              <a:t>)← → HPO4-2 (</a:t>
            </a:r>
            <a:r>
              <a:rPr lang="tr-TR" sz="2000" dirty="0" err="1">
                <a:solidFill>
                  <a:schemeClr val="accent1">
                    <a:lumMod val="75000"/>
                  </a:schemeClr>
                </a:solidFill>
                <a:latin typeface="Comic Sans MS" pitchFamily="66" charset="0"/>
              </a:rPr>
              <a:t>monobazik</a:t>
            </a:r>
            <a:r>
              <a:rPr lang="tr-TR" sz="2000" dirty="0">
                <a:solidFill>
                  <a:schemeClr val="accent1">
                    <a:lumMod val="75000"/>
                  </a:schemeClr>
                </a:solidFill>
                <a:latin typeface="Comic Sans MS" pitchFamily="66" charset="0"/>
              </a:rPr>
              <a:t>) + H+</a:t>
            </a:r>
          </a:p>
          <a:p>
            <a:pPr algn="just">
              <a:lnSpc>
                <a:spcPct val="150000"/>
              </a:lnSpc>
            </a:pPr>
            <a:r>
              <a:rPr lang="tr-TR" sz="2000" dirty="0">
                <a:solidFill>
                  <a:schemeClr val="accent1">
                    <a:lumMod val="75000"/>
                  </a:schemeClr>
                </a:solidFill>
                <a:latin typeface="Comic Sans MS" pitchFamily="66" charset="0"/>
              </a:rPr>
              <a:t>Kandaki fosfat iyonları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=7.4 olan </a:t>
            </a:r>
            <a:r>
              <a:rPr lang="tr-TR" sz="2000" dirty="0" err="1">
                <a:solidFill>
                  <a:schemeClr val="accent1">
                    <a:lumMod val="75000"/>
                  </a:schemeClr>
                </a:solidFill>
                <a:latin typeface="Comic Sans MS" pitchFamily="66" charset="0"/>
              </a:rPr>
              <a:t>glomerüler</a:t>
            </a:r>
            <a:r>
              <a:rPr lang="tr-TR" sz="2000" dirty="0">
                <a:solidFill>
                  <a:schemeClr val="accent1">
                    <a:lumMod val="75000"/>
                  </a:schemeClr>
                </a:solidFill>
                <a:latin typeface="Comic Sans MS" pitchFamily="66" charset="0"/>
              </a:rPr>
              <a:t> </a:t>
            </a:r>
            <a:r>
              <a:rPr lang="tr-TR" sz="2000" dirty="0" err="1">
                <a:solidFill>
                  <a:schemeClr val="accent1">
                    <a:lumMod val="75000"/>
                  </a:schemeClr>
                </a:solidFill>
                <a:latin typeface="Comic Sans MS" pitchFamily="66" charset="0"/>
              </a:rPr>
              <a:t>filtrata</a:t>
            </a:r>
            <a:r>
              <a:rPr lang="tr-TR" sz="2000" dirty="0">
                <a:solidFill>
                  <a:schemeClr val="accent1">
                    <a:lumMod val="75000"/>
                  </a:schemeClr>
                </a:solidFill>
                <a:latin typeface="Comic Sans MS" pitchFamily="66" charset="0"/>
              </a:rPr>
              <a:t> geçmektedir. İdrar oluşumu esnasında </a:t>
            </a:r>
            <a:r>
              <a:rPr lang="tr-TR" sz="2000" dirty="0" err="1">
                <a:solidFill>
                  <a:schemeClr val="accent1">
                    <a:lumMod val="75000"/>
                  </a:schemeClr>
                </a:solidFill>
                <a:latin typeface="Comic Sans MS" pitchFamily="66" charset="0"/>
              </a:rPr>
              <a:t>glomerüler</a:t>
            </a:r>
            <a:r>
              <a:rPr lang="tr-TR" sz="2000" dirty="0">
                <a:solidFill>
                  <a:schemeClr val="accent1">
                    <a:lumMod val="75000"/>
                  </a:schemeClr>
                </a:solidFill>
                <a:latin typeface="Comic Sans MS" pitchFamily="66" charset="0"/>
              </a:rPr>
              <a:t> </a:t>
            </a:r>
            <a:r>
              <a:rPr lang="tr-TR" sz="2000" dirty="0" err="1">
                <a:solidFill>
                  <a:schemeClr val="accent1">
                    <a:lumMod val="75000"/>
                  </a:schemeClr>
                </a:solidFill>
                <a:latin typeface="Comic Sans MS" pitchFamily="66" charset="0"/>
              </a:rPr>
              <a:t>filtrata</a:t>
            </a:r>
            <a:r>
              <a:rPr lang="tr-TR" sz="2000" dirty="0">
                <a:solidFill>
                  <a:schemeClr val="accent1">
                    <a:lumMod val="75000"/>
                  </a:schemeClr>
                </a:solidFill>
                <a:latin typeface="Comic Sans MS" pitchFamily="66" charset="0"/>
              </a:rPr>
              <a:t> eklenen hidrojen iyonları </a:t>
            </a:r>
            <a:r>
              <a:rPr lang="tr-TR" sz="2000" dirty="0" err="1">
                <a:solidFill>
                  <a:schemeClr val="accent1">
                    <a:lumMod val="75000"/>
                  </a:schemeClr>
                </a:solidFill>
                <a:latin typeface="Comic Sans MS" pitchFamily="66" charset="0"/>
              </a:rPr>
              <a:t>dibazik</a:t>
            </a:r>
            <a:r>
              <a:rPr lang="tr-TR" sz="2000" dirty="0">
                <a:solidFill>
                  <a:schemeClr val="accent1">
                    <a:lumMod val="75000"/>
                  </a:schemeClr>
                </a:solidFill>
                <a:latin typeface="Comic Sans MS" pitchFamily="66" charset="0"/>
              </a:rPr>
              <a:t> fosfatlar tarafından alınarak </a:t>
            </a:r>
            <a:r>
              <a:rPr lang="tr-TR" sz="2000" dirty="0" err="1">
                <a:solidFill>
                  <a:schemeClr val="accent1">
                    <a:lumMod val="75000"/>
                  </a:schemeClr>
                </a:solidFill>
                <a:latin typeface="Comic Sans MS" pitchFamily="66" charset="0"/>
              </a:rPr>
              <a:t>monobazik</a:t>
            </a:r>
            <a:r>
              <a:rPr lang="tr-TR" sz="2000" dirty="0">
                <a:solidFill>
                  <a:schemeClr val="accent1">
                    <a:lumMod val="75000"/>
                  </a:schemeClr>
                </a:solidFill>
                <a:latin typeface="Comic Sans MS" pitchFamily="66" charset="0"/>
              </a:rPr>
              <a:t> fosfatlar oluşturulmaktadır. İdrar </a:t>
            </a:r>
            <a:r>
              <a:rPr lang="tr-TR" sz="2000" dirty="0" err="1">
                <a:solidFill>
                  <a:schemeClr val="accent1">
                    <a:lumMod val="75000"/>
                  </a:schemeClr>
                </a:solidFill>
                <a:latin typeface="Comic Sans MS" pitchFamily="66" charset="0"/>
              </a:rPr>
              <a:t>pH</a:t>
            </a:r>
            <a:r>
              <a:rPr lang="tr-TR" sz="2000" dirty="0">
                <a:solidFill>
                  <a:schemeClr val="accent1">
                    <a:lumMod val="75000"/>
                  </a:schemeClr>
                </a:solidFill>
                <a:latin typeface="Comic Sans MS" pitchFamily="66" charset="0"/>
              </a:rPr>
              <a:t> değerinin 4.5 düzeyine azalmasına yol açacak kadar asit eklendiğinde tüm fosfatlar, </a:t>
            </a:r>
            <a:r>
              <a:rPr lang="tr-TR" sz="2000" dirty="0" err="1">
                <a:solidFill>
                  <a:schemeClr val="accent1">
                    <a:lumMod val="75000"/>
                  </a:schemeClr>
                </a:solidFill>
                <a:latin typeface="Comic Sans MS" pitchFamily="66" charset="0"/>
              </a:rPr>
              <a:t>monobazik</a:t>
            </a:r>
            <a:r>
              <a:rPr lang="tr-TR" sz="2000" dirty="0">
                <a:solidFill>
                  <a:schemeClr val="accent1">
                    <a:lumMod val="75000"/>
                  </a:schemeClr>
                </a:solidFill>
                <a:latin typeface="Comic Sans MS" pitchFamily="66" charset="0"/>
              </a:rPr>
              <a:t> hale dönüşmektedir. </a:t>
            </a:r>
          </a:p>
          <a:p>
            <a:pPr algn="just">
              <a:lnSpc>
                <a:spcPct val="150000"/>
              </a:lnSpc>
            </a:pP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033112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97868" y="836712"/>
            <a:ext cx="86226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ct val="50000"/>
              </a:spcBef>
            </a:pPr>
            <a:r>
              <a:rPr lang="tr-TR" sz="2000" dirty="0">
                <a:solidFill>
                  <a:schemeClr val="accent1">
                    <a:lumMod val="75000"/>
                  </a:schemeClr>
                </a:solidFill>
                <a:latin typeface="Comic Sans MS" pitchFamily="66" charset="0"/>
                <a:cs typeface="Arial" charset="0"/>
              </a:rPr>
              <a:t>En önemli su metabolizması bozuklukları, </a:t>
            </a:r>
            <a:r>
              <a:rPr lang="tr-TR" sz="2000" b="1" dirty="0">
                <a:solidFill>
                  <a:srgbClr val="FF0000"/>
                </a:solidFill>
                <a:latin typeface="Comic Sans MS" pitchFamily="66" charset="0"/>
                <a:cs typeface="Arial" charset="0"/>
              </a:rPr>
              <a:t>su kayıpları</a:t>
            </a:r>
            <a:r>
              <a:rPr lang="tr-TR" sz="2000" dirty="0">
                <a:solidFill>
                  <a:srgbClr val="FF0000"/>
                </a:solidFill>
                <a:latin typeface="Comic Sans MS" pitchFamily="66" charset="0"/>
                <a:cs typeface="Arial" charset="0"/>
              </a:rPr>
              <a:t> (</a:t>
            </a:r>
            <a:r>
              <a:rPr lang="tr-TR" sz="2000" b="1" dirty="0" err="1">
                <a:solidFill>
                  <a:srgbClr val="FF0000"/>
                </a:solidFill>
                <a:latin typeface="Comic Sans MS" pitchFamily="66" charset="0"/>
                <a:cs typeface="Arial" charset="0"/>
              </a:rPr>
              <a:t>dehidratasyonlar</a:t>
            </a:r>
            <a:r>
              <a:rPr lang="tr-TR" sz="2000" dirty="0">
                <a:solidFill>
                  <a:srgbClr val="FF0000"/>
                </a:solidFill>
                <a:latin typeface="Comic Sans MS" pitchFamily="66" charset="0"/>
                <a:cs typeface="Arial" charset="0"/>
              </a:rPr>
              <a:t>)</a:t>
            </a:r>
            <a:r>
              <a:rPr lang="tr-TR" sz="2000" dirty="0">
                <a:solidFill>
                  <a:schemeClr val="accent1">
                    <a:lumMod val="75000"/>
                  </a:schemeClr>
                </a:solidFill>
                <a:latin typeface="Comic Sans MS" pitchFamily="66" charset="0"/>
                <a:cs typeface="Arial" charset="0"/>
              </a:rPr>
              <a:t>, fazla su alımının yarattığı </a:t>
            </a:r>
            <a:r>
              <a:rPr lang="tr-TR" sz="2000" b="1" dirty="0">
                <a:solidFill>
                  <a:schemeClr val="accent1">
                    <a:lumMod val="75000"/>
                  </a:schemeClr>
                </a:solidFill>
                <a:latin typeface="Comic Sans MS" pitchFamily="66" charset="0"/>
                <a:cs typeface="Arial" charset="0"/>
              </a:rPr>
              <a:t>su zehirlenmeleri</a:t>
            </a:r>
            <a:r>
              <a:rPr lang="tr-TR" sz="2000" dirty="0">
                <a:solidFill>
                  <a:schemeClr val="accent1">
                    <a:lumMod val="75000"/>
                  </a:schemeClr>
                </a:solidFill>
                <a:latin typeface="Comic Sans MS" pitchFamily="66" charset="0"/>
                <a:cs typeface="Arial" charset="0"/>
              </a:rPr>
              <a:t> ve suyun çeşitli sıvı kompartımanları arasında paylaşılmasının bozukluğu sonucu ortaya çıkan </a:t>
            </a:r>
            <a:r>
              <a:rPr lang="tr-TR" sz="2000" b="1" dirty="0">
                <a:solidFill>
                  <a:srgbClr val="FF0000"/>
                </a:solidFill>
                <a:latin typeface="Comic Sans MS" pitchFamily="66" charset="0"/>
                <a:cs typeface="Arial" charset="0"/>
              </a:rPr>
              <a:t>ödem</a:t>
            </a:r>
            <a:r>
              <a:rPr lang="tr-TR" sz="2000" dirty="0">
                <a:solidFill>
                  <a:srgbClr val="FF0000"/>
                </a:solidFill>
                <a:latin typeface="Comic Sans MS" pitchFamily="66" charset="0"/>
                <a:cs typeface="Arial" charset="0"/>
              </a:rPr>
              <a:t> </a:t>
            </a:r>
            <a:r>
              <a:rPr lang="tr-TR" sz="2000" dirty="0">
                <a:solidFill>
                  <a:schemeClr val="accent2">
                    <a:lumMod val="75000"/>
                  </a:schemeClr>
                </a:solidFill>
                <a:latin typeface="Comic Sans MS" pitchFamily="66" charset="0"/>
                <a:cs typeface="Arial" charset="0"/>
              </a:rPr>
              <a:t>ve </a:t>
            </a:r>
            <a:r>
              <a:rPr lang="tr-TR" sz="2000" b="1" dirty="0">
                <a:solidFill>
                  <a:srgbClr val="FF0000"/>
                </a:solidFill>
                <a:latin typeface="Comic Sans MS" pitchFamily="66" charset="0"/>
                <a:cs typeface="Arial" charset="0"/>
              </a:rPr>
              <a:t>şok</a:t>
            </a:r>
            <a:r>
              <a:rPr lang="tr-TR" sz="2000" dirty="0">
                <a:solidFill>
                  <a:srgbClr val="FF0000"/>
                </a:solidFill>
                <a:latin typeface="Comic Sans MS" pitchFamily="66" charset="0"/>
                <a:cs typeface="Arial" charset="0"/>
              </a:rPr>
              <a:t> </a:t>
            </a:r>
            <a:r>
              <a:rPr lang="tr-TR" sz="2000" dirty="0">
                <a:solidFill>
                  <a:schemeClr val="accent1">
                    <a:lumMod val="75000"/>
                  </a:schemeClr>
                </a:solidFill>
                <a:latin typeface="Comic Sans MS" pitchFamily="66" charset="0"/>
                <a:cs typeface="Arial" charset="0"/>
              </a:rPr>
              <a:t>gibi olaylardır.</a:t>
            </a:r>
            <a:endParaRPr lang="tr-TR" sz="2000" dirty="0">
              <a:solidFill>
                <a:schemeClr val="accent1">
                  <a:lumMod val="75000"/>
                </a:schemeClr>
              </a:solidFill>
              <a:latin typeface="Comic Sans MS" pitchFamily="66" charset="0"/>
              <a:cs typeface="Times New Roman" pitchFamily="18" charset="0"/>
            </a:endParaRPr>
          </a:p>
          <a:p>
            <a:pPr algn="just">
              <a:spcBef>
                <a:spcPct val="50000"/>
              </a:spcBef>
            </a:pPr>
            <a:endParaRPr lang="tr-TR" sz="2000" dirty="0">
              <a:solidFill>
                <a:schemeClr val="accent1">
                  <a:lumMod val="75000"/>
                </a:schemeClr>
              </a:solidFill>
              <a:latin typeface="Comic Sans MS"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93038"/>
            <a:ext cx="4249737"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49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908720"/>
            <a:ext cx="7488832" cy="4708981"/>
          </a:xfrm>
          <a:prstGeom prst="rect">
            <a:avLst/>
          </a:prstGeom>
        </p:spPr>
        <p:txBody>
          <a:bodyPr wrap="square">
            <a:spAutoFit/>
          </a:bodyPr>
          <a:lstStyle/>
          <a:p>
            <a:pPr algn="just">
              <a:lnSpc>
                <a:spcPct val="150000"/>
              </a:lnSpc>
            </a:pPr>
            <a:r>
              <a:rPr lang="tr-TR" sz="2000" dirty="0" smtClean="0">
                <a:solidFill>
                  <a:schemeClr val="accent1">
                    <a:lumMod val="75000"/>
                  </a:schemeClr>
                </a:solidFill>
                <a:latin typeface="Comic Sans MS" pitchFamily="66" charset="0"/>
              </a:rPr>
              <a:t>Canlılar </a:t>
            </a:r>
            <a:r>
              <a:rPr lang="tr-TR" sz="2000" dirty="0">
                <a:solidFill>
                  <a:schemeClr val="accent1">
                    <a:lumMod val="75000"/>
                  </a:schemeClr>
                </a:solidFill>
                <a:latin typeface="Comic Sans MS" pitchFamily="66" charset="0"/>
              </a:rPr>
              <a:t>için hayati öneme sahip olan </a:t>
            </a:r>
            <a:r>
              <a:rPr lang="tr-TR" sz="2000" dirty="0" smtClean="0">
                <a:solidFill>
                  <a:schemeClr val="accent1">
                    <a:lumMod val="75000"/>
                  </a:schemeClr>
                </a:solidFill>
                <a:latin typeface="Comic Sans MS" pitchFamily="66" charset="0"/>
              </a:rPr>
              <a:t>suyun aşırı </a:t>
            </a:r>
            <a:r>
              <a:rPr lang="tr-TR" sz="2000" dirty="0">
                <a:solidFill>
                  <a:schemeClr val="accent1">
                    <a:lumMod val="75000"/>
                  </a:schemeClr>
                </a:solidFill>
                <a:latin typeface="Comic Sans MS" pitchFamily="66" charset="0"/>
              </a:rPr>
              <a:t>tüketimi (günde 8-10 </a:t>
            </a:r>
            <a:r>
              <a:rPr lang="tr-TR" sz="2000" dirty="0" smtClean="0">
                <a:solidFill>
                  <a:schemeClr val="accent1">
                    <a:lumMod val="75000"/>
                  </a:schemeClr>
                </a:solidFill>
                <a:latin typeface="Comic Sans MS" pitchFamily="66" charset="0"/>
              </a:rPr>
              <a:t>litre</a:t>
            </a:r>
            <a:r>
              <a:rPr lang="tr-TR" sz="2000" dirty="0" smtClean="0">
                <a:solidFill>
                  <a:schemeClr val="accent1">
                    <a:lumMod val="75000"/>
                  </a:schemeClr>
                </a:solidFill>
                <a:latin typeface="Comic Sans MS" pitchFamily="66" charset="0"/>
              </a:rPr>
              <a:t>) organizmada </a:t>
            </a:r>
            <a:r>
              <a:rPr lang="tr-TR" sz="2000" dirty="0" smtClean="0">
                <a:solidFill>
                  <a:srgbClr val="FF0000"/>
                </a:solidFill>
                <a:latin typeface="Comic Sans MS" pitchFamily="66" charset="0"/>
              </a:rPr>
              <a:t>su zehirlenmelerine </a:t>
            </a:r>
            <a:r>
              <a:rPr lang="tr-TR" sz="2000" dirty="0" smtClean="0">
                <a:solidFill>
                  <a:schemeClr val="accent1">
                    <a:lumMod val="75000"/>
                  </a:schemeClr>
                </a:solidFill>
                <a:latin typeface="Comic Sans MS" pitchFamily="66" charset="0"/>
              </a:rPr>
              <a:t>neden olmaktadır.</a:t>
            </a: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Su </a:t>
            </a:r>
            <a:r>
              <a:rPr lang="tr-TR" sz="2000" dirty="0">
                <a:solidFill>
                  <a:schemeClr val="accent1">
                    <a:lumMod val="75000"/>
                  </a:schemeClr>
                </a:solidFill>
                <a:latin typeface="Comic Sans MS" pitchFamily="66" charset="0"/>
              </a:rPr>
              <a:t>zehirlenmesi, kandaki sodyum </a:t>
            </a:r>
            <a:r>
              <a:rPr lang="tr-TR" sz="2000" dirty="0" smtClean="0">
                <a:solidFill>
                  <a:schemeClr val="accent1">
                    <a:lumMod val="75000"/>
                  </a:schemeClr>
                </a:solidFill>
                <a:latin typeface="Comic Sans MS" pitchFamily="66" charset="0"/>
              </a:rPr>
              <a:t>oranının düşmesine (</a:t>
            </a:r>
            <a:r>
              <a:rPr lang="tr-TR" sz="2000" dirty="0" err="1" smtClean="0">
                <a:solidFill>
                  <a:schemeClr val="accent1">
                    <a:lumMod val="75000"/>
                  </a:schemeClr>
                </a:solidFill>
                <a:latin typeface="Comic Sans MS" pitchFamily="66" charset="0"/>
              </a:rPr>
              <a:t>hiponatremi</a:t>
            </a:r>
            <a:r>
              <a:rPr lang="tr-TR" sz="2000" dirty="0">
                <a:solidFill>
                  <a:schemeClr val="accent1">
                    <a:lumMod val="75000"/>
                  </a:schemeClr>
                </a:solidFill>
                <a:latin typeface="Comic Sans MS" pitchFamily="66" charset="0"/>
              </a:rPr>
              <a:t>), böbrek </a:t>
            </a:r>
            <a:r>
              <a:rPr lang="tr-TR" sz="2000" dirty="0" smtClean="0">
                <a:solidFill>
                  <a:schemeClr val="accent1">
                    <a:lumMod val="75000"/>
                  </a:schemeClr>
                </a:solidFill>
                <a:latin typeface="Comic Sans MS" pitchFamily="66" charset="0"/>
              </a:rPr>
              <a:t>arıtma yeteneklerinin aşılmasına, hücrelerde aşırı su </a:t>
            </a:r>
            <a:r>
              <a:rPr lang="tr-TR" sz="2000" dirty="0">
                <a:solidFill>
                  <a:schemeClr val="accent1">
                    <a:lumMod val="75000"/>
                  </a:schemeClr>
                </a:solidFill>
                <a:latin typeface="Comic Sans MS" pitchFamily="66" charset="0"/>
              </a:rPr>
              <a:t>almaya bağlı şişmelere, beyin </a:t>
            </a:r>
            <a:r>
              <a:rPr lang="tr-TR" sz="2000" dirty="0" smtClean="0">
                <a:solidFill>
                  <a:schemeClr val="accent1">
                    <a:lumMod val="75000"/>
                  </a:schemeClr>
                </a:solidFill>
                <a:latin typeface="Comic Sans MS" pitchFamily="66" charset="0"/>
              </a:rPr>
              <a:t>ödemine yol </a:t>
            </a:r>
            <a:r>
              <a:rPr lang="tr-TR" sz="2000" dirty="0">
                <a:solidFill>
                  <a:schemeClr val="accent1">
                    <a:lumMod val="75000"/>
                  </a:schemeClr>
                </a:solidFill>
                <a:latin typeface="Comic Sans MS" pitchFamily="66" charset="0"/>
              </a:rPr>
              <a:t>açmaktadır.</a:t>
            </a:r>
          </a:p>
          <a:p>
            <a:pPr algn="just">
              <a:lnSpc>
                <a:spcPct val="150000"/>
              </a:lnSpc>
            </a:pP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Su </a:t>
            </a:r>
            <a:r>
              <a:rPr lang="tr-TR" sz="2000" dirty="0">
                <a:solidFill>
                  <a:schemeClr val="accent1">
                    <a:lumMod val="75000"/>
                  </a:schemeClr>
                </a:solidFill>
                <a:latin typeface="Comic Sans MS" pitchFamily="66" charset="0"/>
              </a:rPr>
              <a:t>metabolizmasındaki bozukluklar </a:t>
            </a:r>
          </a:p>
        </p:txBody>
      </p:sp>
    </p:spTree>
    <p:extLst>
      <p:ext uri="{BB962C8B-B14F-4D97-AF65-F5344CB8AC3E}">
        <p14:creationId xmlns:p14="http://schemas.microsoft.com/office/powerpoint/2010/main" val="231827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620688"/>
            <a:ext cx="8568952" cy="5170646"/>
          </a:xfrm>
          <a:prstGeom prst="rect">
            <a:avLst/>
          </a:prstGeom>
        </p:spPr>
        <p:txBody>
          <a:bodyPr wrap="square">
            <a:spAutoFit/>
          </a:bodyPr>
          <a:lstStyle/>
          <a:p>
            <a:pPr algn="just">
              <a:lnSpc>
                <a:spcPct val="150000"/>
              </a:lnSpc>
            </a:pPr>
            <a:r>
              <a:rPr lang="tr-TR" sz="2000" dirty="0">
                <a:solidFill>
                  <a:schemeClr val="accent1">
                    <a:lumMod val="75000"/>
                  </a:schemeClr>
                </a:solidFill>
                <a:latin typeface="Comic Sans MS" pitchFamily="66" charset="0"/>
              </a:rPr>
              <a:t>Plazma ile dokular </a:t>
            </a:r>
            <a:r>
              <a:rPr lang="tr-TR" sz="2000" dirty="0" smtClean="0">
                <a:solidFill>
                  <a:schemeClr val="accent1">
                    <a:lumMod val="75000"/>
                  </a:schemeClr>
                </a:solidFill>
                <a:latin typeface="Comic Sans MS" pitchFamily="66" charset="0"/>
              </a:rPr>
              <a:t>arası boşlukta </a:t>
            </a:r>
            <a:r>
              <a:rPr lang="tr-TR" sz="2000" dirty="0">
                <a:solidFill>
                  <a:schemeClr val="accent1">
                    <a:lumMod val="75000"/>
                  </a:schemeClr>
                </a:solidFill>
                <a:latin typeface="Comic Sans MS" pitchFamily="66" charset="0"/>
              </a:rPr>
              <a:t>su </a:t>
            </a:r>
            <a:r>
              <a:rPr lang="tr-TR" sz="2000" dirty="0" smtClean="0">
                <a:solidFill>
                  <a:schemeClr val="accent1">
                    <a:lumMod val="75000"/>
                  </a:schemeClr>
                </a:solidFill>
                <a:latin typeface="Comic Sans MS" pitchFamily="66" charset="0"/>
              </a:rPr>
              <a:t>dağılımındaki </a:t>
            </a:r>
            <a:r>
              <a:rPr lang="tr-TR" sz="2000" dirty="0">
                <a:solidFill>
                  <a:schemeClr val="accent1">
                    <a:lumMod val="75000"/>
                  </a:schemeClr>
                </a:solidFill>
                <a:latin typeface="Comic Sans MS" pitchFamily="66" charset="0"/>
              </a:rPr>
              <a:t>dengenin </a:t>
            </a:r>
            <a:r>
              <a:rPr lang="tr-TR" sz="2000" dirty="0" smtClean="0">
                <a:solidFill>
                  <a:schemeClr val="accent1">
                    <a:lumMod val="75000"/>
                  </a:schemeClr>
                </a:solidFill>
                <a:latin typeface="Comic Sans MS" pitchFamily="66" charset="0"/>
              </a:rPr>
              <a:t>bozulmas</a:t>
            </a:r>
            <a:r>
              <a:rPr lang="tr-TR" sz="2000" dirty="0">
                <a:solidFill>
                  <a:schemeClr val="accent1">
                    <a:lumMod val="75000"/>
                  </a:schemeClr>
                </a:solidFill>
                <a:latin typeface="Comic Sans MS" pitchFamily="66" charset="0"/>
              </a:rPr>
              <a:t>ı</a:t>
            </a:r>
            <a:r>
              <a:rPr lang="tr-TR" sz="2000" dirty="0" smtClean="0">
                <a:solidFill>
                  <a:schemeClr val="accent1">
                    <a:lumMod val="75000"/>
                  </a:schemeClr>
                </a:solidFill>
                <a:latin typeface="Comic Sans MS" pitchFamily="66" charset="0"/>
              </a:rPr>
              <a:t> </a:t>
            </a:r>
            <a:r>
              <a:rPr lang="tr-TR" sz="2000" dirty="0">
                <a:solidFill>
                  <a:schemeClr val="accent1">
                    <a:lumMod val="75000"/>
                  </a:schemeClr>
                </a:solidFill>
                <a:latin typeface="Comic Sans MS" pitchFamily="66" charset="0"/>
              </a:rPr>
              <a:t>ile </a:t>
            </a:r>
            <a:r>
              <a:rPr lang="tr-TR" sz="2000" dirty="0" smtClean="0">
                <a:solidFill>
                  <a:srgbClr val="FF0000"/>
                </a:solidFill>
                <a:latin typeface="Comic Sans MS" pitchFamily="66" charset="0"/>
              </a:rPr>
              <a:t>şok</a:t>
            </a:r>
            <a:r>
              <a:rPr lang="tr-TR" sz="2000" dirty="0" smtClean="0">
                <a:solidFill>
                  <a:schemeClr val="accent1">
                    <a:lumMod val="75000"/>
                  </a:schemeClr>
                </a:solidFill>
                <a:latin typeface="Comic Sans MS" pitchFamily="66" charset="0"/>
              </a:rPr>
              <a:t> ve </a:t>
            </a:r>
            <a:r>
              <a:rPr lang="tr-TR" sz="2000" dirty="0" smtClean="0">
                <a:solidFill>
                  <a:srgbClr val="FF0000"/>
                </a:solidFill>
                <a:latin typeface="Comic Sans MS" pitchFamily="66" charset="0"/>
              </a:rPr>
              <a:t>ödem</a:t>
            </a:r>
            <a:r>
              <a:rPr lang="tr-TR" sz="2000" dirty="0" smtClean="0">
                <a:solidFill>
                  <a:schemeClr val="accent1">
                    <a:lumMod val="75000"/>
                  </a:schemeClr>
                </a:solidFill>
                <a:latin typeface="Comic Sans MS" pitchFamily="66" charset="0"/>
              </a:rPr>
              <a:t> </a:t>
            </a:r>
            <a:r>
              <a:rPr lang="tr-TR" sz="2000" dirty="0">
                <a:solidFill>
                  <a:schemeClr val="accent1">
                    <a:lumMod val="75000"/>
                  </a:schemeClr>
                </a:solidFill>
                <a:latin typeface="Comic Sans MS" pitchFamily="66" charset="0"/>
              </a:rPr>
              <a:t>olarak </a:t>
            </a:r>
            <a:r>
              <a:rPr lang="tr-TR" sz="2000" dirty="0" smtClean="0">
                <a:solidFill>
                  <a:schemeClr val="accent1">
                    <a:lumMod val="75000"/>
                  </a:schemeClr>
                </a:solidFill>
                <a:latin typeface="Comic Sans MS" pitchFamily="66" charset="0"/>
              </a:rPr>
              <a:t>tanımlanan </a:t>
            </a:r>
            <a:r>
              <a:rPr lang="tr-TR" sz="2000" dirty="0">
                <a:solidFill>
                  <a:schemeClr val="accent1">
                    <a:lumMod val="75000"/>
                  </a:schemeClr>
                </a:solidFill>
                <a:latin typeface="Comic Sans MS" pitchFamily="66" charset="0"/>
              </a:rPr>
              <a:t>klinik tablolar ortaya </a:t>
            </a:r>
            <a:r>
              <a:rPr lang="tr-TR" sz="2000" dirty="0" smtClean="0">
                <a:solidFill>
                  <a:schemeClr val="accent1">
                    <a:lumMod val="75000"/>
                  </a:schemeClr>
                </a:solidFill>
                <a:latin typeface="Comic Sans MS" pitchFamily="66" charset="0"/>
              </a:rPr>
              <a:t>çıkar</a:t>
            </a:r>
            <a:r>
              <a:rPr lang="tr-TR" sz="2000" dirty="0">
                <a:solidFill>
                  <a:schemeClr val="accent1">
                    <a:lumMod val="75000"/>
                  </a:schemeClr>
                </a:solidFill>
                <a:latin typeface="Comic Sans MS" pitchFamily="66" charset="0"/>
              </a:rPr>
              <a:t>.</a:t>
            </a:r>
          </a:p>
          <a:p>
            <a:pPr algn="just">
              <a:lnSpc>
                <a:spcPct val="150000"/>
              </a:lnSpc>
            </a:pPr>
            <a:endParaRPr lang="tr-TR" sz="2000" dirty="0" smtClean="0">
              <a:solidFill>
                <a:srgbClr val="FF0000"/>
              </a:solidFill>
              <a:latin typeface="Comic Sans MS" pitchFamily="66" charset="0"/>
            </a:endParaRPr>
          </a:p>
          <a:p>
            <a:pPr algn="just">
              <a:lnSpc>
                <a:spcPct val="150000"/>
              </a:lnSpc>
            </a:pPr>
            <a:r>
              <a:rPr lang="tr-TR" sz="2000" dirty="0" smtClean="0">
                <a:solidFill>
                  <a:srgbClr val="FF0000"/>
                </a:solidFill>
                <a:latin typeface="Comic Sans MS" pitchFamily="66" charset="0"/>
              </a:rPr>
              <a:t>Şok</a:t>
            </a:r>
            <a:r>
              <a:rPr lang="tr-TR" sz="2000" dirty="0">
                <a:solidFill>
                  <a:srgbClr val="FF0000"/>
                </a:solidFill>
                <a:latin typeface="Comic Sans MS" pitchFamily="66" charset="0"/>
              </a:rPr>
              <a:t>, </a:t>
            </a:r>
            <a:r>
              <a:rPr lang="tr-TR" sz="2000" dirty="0" smtClean="0">
                <a:solidFill>
                  <a:schemeClr val="accent1">
                    <a:lumMod val="75000"/>
                  </a:schemeClr>
                </a:solidFill>
                <a:latin typeface="Comic Sans MS" pitchFamily="66" charset="0"/>
              </a:rPr>
              <a:t>canlıda organların </a:t>
            </a:r>
            <a:r>
              <a:rPr lang="tr-TR" sz="2000" dirty="0">
                <a:solidFill>
                  <a:schemeClr val="accent1">
                    <a:lumMod val="75000"/>
                  </a:schemeClr>
                </a:solidFill>
                <a:latin typeface="Comic Sans MS" pitchFamily="66" charset="0"/>
              </a:rPr>
              <a:t>kan ile yeteri kadar beslenememesine yol açan </a:t>
            </a:r>
            <a:r>
              <a:rPr lang="tr-TR" sz="2000" dirty="0" smtClean="0">
                <a:solidFill>
                  <a:schemeClr val="accent1">
                    <a:lumMod val="75000"/>
                  </a:schemeClr>
                </a:solidFill>
                <a:latin typeface="Comic Sans MS" pitchFamily="66" charset="0"/>
              </a:rPr>
              <a:t>genel bir dolaşım yetmezliğidir</a:t>
            </a:r>
            <a:r>
              <a:rPr lang="tr-TR" sz="2000" dirty="0">
                <a:solidFill>
                  <a:schemeClr val="accent1">
                    <a:lumMod val="75000"/>
                  </a:schemeClr>
                </a:solidFill>
                <a:latin typeface="Comic Sans MS" pitchFamily="66" charset="0"/>
              </a:rPr>
              <a:t>. Kanama nedeniyle damar içinden </a:t>
            </a:r>
            <a:r>
              <a:rPr lang="tr-TR" sz="2000" dirty="0" smtClean="0">
                <a:solidFill>
                  <a:schemeClr val="accent1">
                    <a:lumMod val="75000"/>
                  </a:schemeClr>
                </a:solidFill>
                <a:latin typeface="Comic Sans MS" pitchFamily="66" charset="0"/>
              </a:rPr>
              <a:t>sıvı kaybı </a:t>
            </a:r>
            <a:r>
              <a:rPr lang="tr-TR" sz="2000" dirty="0">
                <a:solidFill>
                  <a:schemeClr val="accent1">
                    <a:lumMod val="75000"/>
                  </a:schemeClr>
                </a:solidFill>
                <a:latin typeface="Comic Sans MS" pitchFamily="66" charset="0"/>
              </a:rPr>
              <a:t>veya </a:t>
            </a:r>
            <a:r>
              <a:rPr lang="tr-TR" sz="2000" dirty="0" smtClean="0">
                <a:solidFill>
                  <a:schemeClr val="accent1">
                    <a:lumMod val="75000"/>
                  </a:schemeClr>
                </a:solidFill>
                <a:latin typeface="Comic Sans MS" pitchFamily="66" charset="0"/>
              </a:rPr>
              <a:t>herhangi bir </a:t>
            </a:r>
            <a:r>
              <a:rPr lang="tr-TR" sz="2000" dirty="0">
                <a:solidFill>
                  <a:schemeClr val="accent1">
                    <a:lumMod val="75000"/>
                  </a:schemeClr>
                </a:solidFill>
                <a:latin typeface="Comic Sans MS" pitchFamily="66" charset="0"/>
              </a:rPr>
              <a:t>nedene </a:t>
            </a:r>
            <a:r>
              <a:rPr lang="tr-TR" sz="2000" dirty="0" smtClean="0">
                <a:solidFill>
                  <a:schemeClr val="accent1">
                    <a:lumMod val="75000"/>
                  </a:schemeClr>
                </a:solidFill>
                <a:latin typeface="Comic Sans MS" pitchFamily="66" charset="0"/>
              </a:rPr>
              <a:t>bağlı </a:t>
            </a:r>
            <a:r>
              <a:rPr lang="tr-TR" sz="2000" dirty="0">
                <a:solidFill>
                  <a:schemeClr val="accent1">
                    <a:lumMod val="75000"/>
                  </a:schemeClr>
                </a:solidFill>
                <a:latin typeface="Comic Sans MS" pitchFamily="66" charset="0"/>
              </a:rPr>
              <a:t>damar çeperinde geçirgenlik </a:t>
            </a:r>
            <a:r>
              <a:rPr lang="tr-TR" sz="2000" dirty="0" smtClean="0">
                <a:solidFill>
                  <a:schemeClr val="accent1">
                    <a:lumMod val="75000"/>
                  </a:schemeClr>
                </a:solidFill>
                <a:latin typeface="Comic Sans MS" pitchFamily="66" charset="0"/>
              </a:rPr>
              <a:t>artışı şoka </a:t>
            </a:r>
            <a:r>
              <a:rPr lang="tr-TR" sz="2000" dirty="0">
                <a:solidFill>
                  <a:schemeClr val="accent1">
                    <a:lumMod val="75000"/>
                  </a:schemeClr>
                </a:solidFill>
                <a:latin typeface="Comic Sans MS" pitchFamily="66" charset="0"/>
              </a:rPr>
              <a:t>yol açabilir. </a:t>
            </a:r>
            <a:r>
              <a:rPr lang="tr-TR" sz="2000" dirty="0" smtClean="0">
                <a:solidFill>
                  <a:schemeClr val="accent1">
                    <a:lumMod val="75000"/>
                  </a:schemeClr>
                </a:solidFill>
                <a:latin typeface="Comic Sans MS" pitchFamily="66" charset="0"/>
              </a:rPr>
              <a:t>Örneğin ağır yanıklarda</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ağır </a:t>
            </a:r>
            <a:r>
              <a:rPr lang="tr-TR" sz="2000" dirty="0">
                <a:solidFill>
                  <a:schemeClr val="accent1">
                    <a:lumMod val="75000"/>
                  </a:schemeClr>
                </a:solidFill>
                <a:latin typeface="Comic Sans MS" pitchFamily="66" charset="0"/>
              </a:rPr>
              <a:t>yaralanmalarda, büyük cerrahi </a:t>
            </a:r>
            <a:r>
              <a:rPr lang="tr-TR" sz="2000" dirty="0" smtClean="0">
                <a:solidFill>
                  <a:schemeClr val="accent1">
                    <a:lumMod val="75000"/>
                  </a:schemeClr>
                </a:solidFill>
                <a:latin typeface="Comic Sans MS" pitchFamily="66" charset="0"/>
              </a:rPr>
              <a:t>girişimlerde</a:t>
            </a:r>
            <a:r>
              <a:rPr lang="tr-TR" sz="2000" dirty="0">
                <a:solidFill>
                  <a:schemeClr val="accent1">
                    <a:lumMod val="75000"/>
                  </a:schemeClr>
                </a:solidFill>
                <a:latin typeface="Comic Sans MS" pitchFamily="66" charset="0"/>
              </a:rPr>
              <a:t>, </a:t>
            </a:r>
            <a:r>
              <a:rPr lang="tr-TR" sz="2000" dirty="0" smtClean="0">
                <a:solidFill>
                  <a:schemeClr val="accent1">
                    <a:lumMod val="75000"/>
                  </a:schemeClr>
                </a:solidFill>
                <a:latin typeface="Comic Sans MS" pitchFamily="66" charset="0"/>
              </a:rPr>
              <a:t>damarların proteinler </a:t>
            </a:r>
            <a:r>
              <a:rPr lang="tr-TR" sz="2000" dirty="0">
                <a:solidFill>
                  <a:schemeClr val="accent1">
                    <a:lumMod val="75000"/>
                  </a:schemeClr>
                </a:solidFill>
                <a:latin typeface="Comic Sans MS" pitchFamily="66" charset="0"/>
              </a:rPr>
              <a:t>için geçirgenlik </a:t>
            </a:r>
            <a:r>
              <a:rPr lang="tr-TR" sz="2000" dirty="0" smtClean="0">
                <a:solidFill>
                  <a:schemeClr val="accent1">
                    <a:lumMod val="75000"/>
                  </a:schemeClr>
                </a:solidFill>
                <a:latin typeface="Comic Sans MS" pitchFamily="66" charset="0"/>
              </a:rPr>
              <a:t>kazanmaları </a:t>
            </a:r>
            <a:r>
              <a:rPr lang="tr-TR" sz="2000" dirty="0">
                <a:solidFill>
                  <a:schemeClr val="accent1">
                    <a:lumMod val="75000"/>
                  </a:schemeClr>
                </a:solidFill>
                <a:latin typeface="Comic Sans MS" pitchFamily="66" charset="0"/>
              </a:rPr>
              <a:t>nedeniyle </a:t>
            </a:r>
            <a:r>
              <a:rPr lang="tr-TR" sz="2000" dirty="0" err="1">
                <a:solidFill>
                  <a:schemeClr val="accent1">
                    <a:lumMod val="75000"/>
                  </a:schemeClr>
                </a:solidFill>
                <a:latin typeface="Comic Sans MS" pitchFamily="66" charset="0"/>
              </a:rPr>
              <a:t>albumin</a:t>
            </a:r>
            <a:r>
              <a:rPr lang="tr-TR" sz="2000" dirty="0">
                <a:solidFill>
                  <a:schemeClr val="accent1">
                    <a:lumMod val="75000"/>
                  </a:schemeClr>
                </a:solidFill>
                <a:latin typeface="Comic Sans MS" pitchFamily="66" charset="0"/>
              </a:rPr>
              <a:t> içeren büyük </a:t>
            </a:r>
            <a:r>
              <a:rPr lang="tr-TR" sz="2000" dirty="0" smtClean="0">
                <a:solidFill>
                  <a:schemeClr val="accent1">
                    <a:lumMod val="75000"/>
                  </a:schemeClr>
                </a:solidFill>
                <a:latin typeface="Comic Sans MS" pitchFamily="66" charset="0"/>
              </a:rPr>
              <a:t>miktarda sıvı </a:t>
            </a:r>
            <a:r>
              <a:rPr lang="tr-TR" sz="2000" dirty="0">
                <a:solidFill>
                  <a:schemeClr val="accent1">
                    <a:lumMod val="75000"/>
                  </a:schemeClr>
                </a:solidFill>
                <a:latin typeface="Comic Sans MS" pitchFamily="66" charset="0"/>
              </a:rPr>
              <a:t>damar içinden doku </a:t>
            </a:r>
            <a:r>
              <a:rPr lang="tr-TR" sz="2000" dirty="0" smtClean="0">
                <a:solidFill>
                  <a:schemeClr val="accent1">
                    <a:lumMod val="75000"/>
                  </a:schemeClr>
                </a:solidFill>
                <a:latin typeface="Comic Sans MS" pitchFamily="66" charset="0"/>
              </a:rPr>
              <a:t>aralıklarına </a:t>
            </a:r>
            <a:r>
              <a:rPr lang="tr-TR" sz="2000" dirty="0">
                <a:solidFill>
                  <a:schemeClr val="accent1">
                    <a:lumMod val="75000"/>
                  </a:schemeClr>
                </a:solidFill>
                <a:latin typeface="Comic Sans MS" pitchFamily="66" charset="0"/>
              </a:rPr>
              <a:t>geçer ve kan volümü </a:t>
            </a:r>
            <a:r>
              <a:rPr lang="tr-TR" sz="2000" dirty="0" smtClean="0">
                <a:solidFill>
                  <a:schemeClr val="accent1">
                    <a:lumMod val="75000"/>
                  </a:schemeClr>
                </a:solidFill>
                <a:latin typeface="Comic Sans MS" pitchFamily="66" charset="0"/>
              </a:rPr>
              <a:t>azalır</a:t>
            </a:r>
            <a:r>
              <a:rPr lang="tr-TR" sz="2000" dirty="0">
                <a:solidFill>
                  <a:schemeClr val="accent1">
                    <a:lumMod val="75000"/>
                  </a:schemeClr>
                </a:solidFill>
                <a:latin typeface="Comic Sans MS" pitchFamily="66" charset="0"/>
              </a:rPr>
              <a:t>, tansiyon </a:t>
            </a:r>
            <a:r>
              <a:rPr lang="tr-TR" sz="2000" dirty="0" smtClean="0">
                <a:solidFill>
                  <a:schemeClr val="accent1">
                    <a:lumMod val="75000"/>
                  </a:schemeClr>
                </a:solidFill>
                <a:latin typeface="Comic Sans MS" pitchFamily="66" charset="0"/>
              </a:rPr>
              <a:t>düşer, böbreklerden </a:t>
            </a:r>
            <a:r>
              <a:rPr lang="tr-TR" sz="2000" dirty="0">
                <a:solidFill>
                  <a:schemeClr val="accent1">
                    <a:lumMod val="75000"/>
                  </a:schemeClr>
                </a:solidFill>
                <a:latin typeface="Comic Sans MS" pitchFamily="66" charset="0"/>
              </a:rPr>
              <a:t>kan </a:t>
            </a:r>
            <a:r>
              <a:rPr lang="tr-TR" sz="2000" dirty="0" smtClean="0">
                <a:solidFill>
                  <a:schemeClr val="accent1">
                    <a:lumMod val="75000"/>
                  </a:schemeClr>
                </a:solidFill>
                <a:latin typeface="Comic Sans MS" pitchFamily="66" charset="0"/>
              </a:rPr>
              <a:t>akımının </a:t>
            </a:r>
            <a:r>
              <a:rPr lang="tr-TR" sz="2000" dirty="0" err="1" smtClean="0">
                <a:solidFill>
                  <a:schemeClr val="accent1">
                    <a:lumMod val="75000"/>
                  </a:schemeClr>
                </a:solidFill>
                <a:latin typeface="Comic Sans MS" pitchFamily="66" charset="0"/>
              </a:rPr>
              <a:t>yetersizleşmesi</a:t>
            </a:r>
            <a:r>
              <a:rPr lang="tr-TR" sz="2000" dirty="0" smtClean="0">
                <a:solidFill>
                  <a:schemeClr val="accent1">
                    <a:lumMod val="75000"/>
                  </a:schemeClr>
                </a:solidFill>
                <a:latin typeface="Comic Sans MS" pitchFamily="66" charset="0"/>
              </a:rPr>
              <a:t> </a:t>
            </a:r>
            <a:r>
              <a:rPr lang="tr-TR" sz="2000" dirty="0">
                <a:solidFill>
                  <a:schemeClr val="accent1">
                    <a:lumMod val="75000"/>
                  </a:schemeClr>
                </a:solidFill>
                <a:latin typeface="Comic Sans MS" pitchFamily="66" charset="0"/>
              </a:rPr>
              <a:t>sonucu </a:t>
            </a:r>
            <a:r>
              <a:rPr lang="tr-TR" sz="2000" dirty="0" smtClean="0">
                <a:solidFill>
                  <a:schemeClr val="accent1">
                    <a:lumMod val="75000"/>
                  </a:schemeClr>
                </a:solidFill>
                <a:latin typeface="Comic Sans MS" pitchFamily="66" charset="0"/>
              </a:rPr>
              <a:t>idrar miktarı azalır.</a:t>
            </a:r>
            <a:endParaRPr lang="tr-TR" sz="2000"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52363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784976" cy="6336704"/>
          </a:xfrm>
        </p:spPr>
        <p:txBody>
          <a:bodyPr>
            <a:normAutofit/>
          </a:bodyPr>
          <a:lstStyle/>
          <a:p>
            <a:pPr algn="just">
              <a:lnSpc>
                <a:spcPct val="150000"/>
              </a:lnSpc>
            </a:pPr>
            <a:r>
              <a:rPr lang="tr-TR" sz="2000" dirty="0">
                <a:solidFill>
                  <a:schemeClr val="accent1">
                    <a:lumMod val="75000"/>
                  </a:schemeClr>
                </a:solidFill>
                <a:latin typeface="Comic Sans MS" pitchFamily="66" charset="0"/>
              </a:rPr>
              <a:t>İnsan vücudunda en fazla bulunan madde olan su, erkeklerde vücut ağırlığının %50-65, kadınlarda ise %45-55 kadarını oluşturmaktadır. </a:t>
            </a: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Bu </a:t>
            </a:r>
            <a:r>
              <a:rPr lang="tr-TR" sz="2000" dirty="0">
                <a:solidFill>
                  <a:schemeClr val="accent1">
                    <a:lumMod val="75000"/>
                  </a:schemeClr>
                </a:solidFill>
                <a:latin typeface="Comic Sans MS" pitchFamily="66" charset="0"/>
              </a:rPr>
              <a:t>oran yeni doğanlarda daha yüksek (%75), yaşlılarda ise daha düşüktür (%45). </a:t>
            </a:r>
            <a:endParaRPr lang="tr-TR" sz="2000" dirty="0" smtClean="0">
              <a:solidFill>
                <a:schemeClr val="accent1">
                  <a:lumMod val="75000"/>
                </a:schemeClr>
              </a:solidFill>
              <a:latin typeface="Comic Sans MS" pitchFamily="66" charset="0"/>
            </a:endParaRPr>
          </a:p>
          <a:p>
            <a:pPr algn="just">
              <a:lnSpc>
                <a:spcPct val="150000"/>
              </a:lnSpc>
            </a:pPr>
            <a:r>
              <a:rPr lang="tr-TR" sz="2000" dirty="0" smtClean="0">
                <a:solidFill>
                  <a:schemeClr val="accent1">
                    <a:lumMod val="75000"/>
                  </a:schemeClr>
                </a:solidFill>
                <a:latin typeface="Comic Sans MS" pitchFamily="66" charset="0"/>
              </a:rPr>
              <a:t>Su </a:t>
            </a:r>
            <a:r>
              <a:rPr lang="tr-TR" sz="2000" dirty="0">
                <a:solidFill>
                  <a:schemeClr val="accent1">
                    <a:lumMod val="75000"/>
                  </a:schemeClr>
                </a:solidFill>
                <a:latin typeface="Comic Sans MS" pitchFamily="66" charset="0"/>
              </a:rPr>
              <a:t>içeriği en yüksek organ beyin (%90), en düşük organ ise yağ dokusudur (%10</a:t>
            </a:r>
            <a:r>
              <a:rPr lang="tr-TR" sz="2000" dirty="0" smtClean="0">
                <a:solidFill>
                  <a:schemeClr val="accent1">
                    <a:lumMod val="75000"/>
                  </a:schemeClr>
                </a:solidFill>
                <a:latin typeface="Comic Sans MS" pitchFamily="66" charset="0"/>
              </a:rPr>
              <a:t>).</a:t>
            </a:r>
          </a:p>
          <a:p>
            <a:pPr algn="just">
              <a:lnSpc>
                <a:spcPct val="150000"/>
              </a:lnSpc>
            </a:pPr>
            <a:r>
              <a:rPr lang="tr-TR" sz="2000" dirty="0" smtClean="0">
                <a:solidFill>
                  <a:schemeClr val="accent1">
                    <a:lumMod val="75000"/>
                  </a:schemeClr>
                </a:solidFill>
                <a:latin typeface="Comic Sans MS" pitchFamily="66" charset="0"/>
              </a:rPr>
              <a:t>Bu </a:t>
            </a:r>
            <a:r>
              <a:rPr lang="tr-TR" sz="2000" dirty="0">
                <a:solidFill>
                  <a:schemeClr val="accent1">
                    <a:lumMod val="75000"/>
                  </a:schemeClr>
                </a:solidFill>
                <a:latin typeface="Comic Sans MS" pitchFamily="66" charset="0"/>
              </a:rPr>
              <a:t>nedenle vücut su oranı yağ dokusunun artması ile azalmaktadır. Zayıf bir kişide %70 civarı olan su oranı </a:t>
            </a:r>
            <a:r>
              <a:rPr lang="tr-TR" sz="2000" dirty="0" err="1">
                <a:solidFill>
                  <a:schemeClr val="accent1">
                    <a:lumMod val="75000"/>
                  </a:schemeClr>
                </a:solidFill>
                <a:latin typeface="Comic Sans MS" pitchFamily="66" charset="0"/>
              </a:rPr>
              <a:t>obez</a:t>
            </a:r>
            <a:r>
              <a:rPr lang="tr-TR" sz="2000" dirty="0">
                <a:solidFill>
                  <a:schemeClr val="accent1">
                    <a:lumMod val="75000"/>
                  </a:schemeClr>
                </a:solidFill>
                <a:latin typeface="Comic Sans MS" pitchFamily="66" charset="0"/>
              </a:rPr>
              <a:t> bir kişide %50 ve altında olabilmektedir. Kadın vücudunda daha az su bulunmasının nedeni daha fazla yağ dokusunun bulunmasıdır. </a:t>
            </a:r>
          </a:p>
        </p:txBody>
      </p:sp>
    </p:spTree>
    <p:extLst>
      <p:ext uri="{BB962C8B-B14F-4D97-AF65-F5344CB8AC3E}">
        <p14:creationId xmlns:p14="http://schemas.microsoft.com/office/powerpoint/2010/main" val="2962394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548680"/>
            <a:ext cx="8280920" cy="6324808"/>
          </a:xfrm>
          <a:prstGeom prst="rect">
            <a:avLst/>
          </a:prstGeom>
        </p:spPr>
        <p:txBody>
          <a:bodyPr wrap="square">
            <a:spAutoFit/>
          </a:bodyPr>
          <a:lstStyle/>
          <a:p>
            <a:pPr algn="just">
              <a:lnSpc>
                <a:spcPct val="150000"/>
              </a:lnSpc>
            </a:pPr>
            <a:r>
              <a:rPr lang="tr-TR" dirty="0">
                <a:solidFill>
                  <a:schemeClr val="accent1">
                    <a:lumMod val="75000"/>
                  </a:schemeClr>
                </a:solidFill>
                <a:latin typeface="Comic Sans MS" pitchFamily="66" charset="0"/>
              </a:rPr>
              <a:t>Ödem, doku </a:t>
            </a:r>
            <a:r>
              <a:rPr lang="tr-TR" dirty="0" smtClean="0">
                <a:solidFill>
                  <a:schemeClr val="accent1">
                    <a:lumMod val="75000"/>
                  </a:schemeClr>
                </a:solidFill>
                <a:latin typeface="Comic Sans MS" pitchFamily="66" charset="0"/>
              </a:rPr>
              <a:t>aralarında hastalıklı </a:t>
            </a:r>
            <a:r>
              <a:rPr lang="tr-TR" dirty="0">
                <a:solidFill>
                  <a:schemeClr val="accent1">
                    <a:lumMod val="75000"/>
                  </a:schemeClr>
                </a:solidFill>
                <a:latin typeface="Comic Sans MS" pitchFamily="66" charset="0"/>
              </a:rPr>
              <a:t>(patolojik) olarak </a:t>
            </a:r>
            <a:r>
              <a:rPr lang="tr-TR" dirty="0" smtClean="0">
                <a:solidFill>
                  <a:schemeClr val="accent1">
                    <a:lumMod val="75000"/>
                  </a:schemeClr>
                </a:solidFill>
                <a:latin typeface="Comic Sans MS" pitchFamily="66" charset="0"/>
              </a:rPr>
              <a:t>sıvı artışıdır. </a:t>
            </a:r>
            <a:r>
              <a:rPr lang="tr-TR" dirty="0">
                <a:solidFill>
                  <a:schemeClr val="accent1">
                    <a:lumMod val="75000"/>
                  </a:schemeClr>
                </a:solidFill>
                <a:latin typeface="Comic Sans MS" pitchFamily="66" charset="0"/>
              </a:rPr>
              <a:t>Ödem, </a:t>
            </a:r>
            <a:r>
              <a:rPr lang="tr-TR" dirty="0" smtClean="0">
                <a:solidFill>
                  <a:schemeClr val="accent1">
                    <a:lumMod val="75000"/>
                  </a:schemeClr>
                </a:solidFill>
                <a:latin typeface="Comic Sans MS" pitchFamily="66" charset="0"/>
              </a:rPr>
              <a:t>şoka</a:t>
            </a:r>
            <a:endParaRPr lang="tr-TR" dirty="0">
              <a:solidFill>
                <a:schemeClr val="accent1">
                  <a:lumMod val="75000"/>
                </a:schemeClr>
              </a:solidFill>
              <a:latin typeface="Comic Sans MS" pitchFamily="66" charset="0"/>
            </a:endParaRPr>
          </a:p>
          <a:p>
            <a:pPr algn="just">
              <a:lnSpc>
                <a:spcPct val="150000"/>
              </a:lnSpc>
            </a:pPr>
            <a:r>
              <a:rPr lang="tr-TR" dirty="0">
                <a:solidFill>
                  <a:schemeClr val="accent1">
                    <a:lumMod val="75000"/>
                  </a:schemeClr>
                </a:solidFill>
                <a:latin typeface="Comic Sans MS" pitchFamily="66" charset="0"/>
              </a:rPr>
              <a:t>benzer, fakat </a:t>
            </a:r>
            <a:r>
              <a:rPr lang="tr-TR" dirty="0" smtClean="0">
                <a:solidFill>
                  <a:schemeClr val="accent1">
                    <a:lumMod val="75000"/>
                  </a:schemeClr>
                </a:solidFill>
                <a:latin typeface="Comic Sans MS" pitchFamily="66" charset="0"/>
              </a:rPr>
              <a:t>yavaş gelişir</a:t>
            </a:r>
            <a:r>
              <a:rPr lang="tr-TR" dirty="0">
                <a:solidFill>
                  <a:schemeClr val="accent1">
                    <a:lumMod val="75000"/>
                  </a:schemeClr>
                </a:solidFill>
                <a:latin typeface="Comic Sans MS" pitchFamily="66" charset="0"/>
              </a:rPr>
              <a:t>. Ödem </a:t>
            </a:r>
            <a:r>
              <a:rPr lang="tr-TR" dirty="0" smtClean="0">
                <a:solidFill>
                  <a:schemeClr val="accent1">
                    <a:lumMod val="75000"/>
                  </a:schemeClr>
                </a:solidFill>
                <a:latin typeface="Comic Sans MS" pitchFamily="66" charset="0"/>
              </a:rPr>
              <a:t>oluşmas</a:t>
            </a:r>
            <a:r>
              <a:rPr lang="tr-TR" dirty="0">
                <a:solidFill>
                  <a:schemeClr val="accent1">
                    <a:lumMod val="75000"/>
                  </a:schemeClr>
                </a:solidFill>
                <a:latin typeface="Comic Sans MS" pitchFamily="66" charset="0"/>
              </a:rPr>
              <a:t>ı</a:t>
            </a:r>
            <a:r>
              <a:rPr lang="tr-TR" dirty="0" smtClean="0">
                <a:solidFill>
                  <a:schemeClr val="accent1">
                    <a:lumMod val="75000"/>
                  </a:schemeClr>
                </a:solidFill>
                <a:latin typeface="Comic Sans MS" pitchFamily="66" charset="0"/>
              </a:rPr>
              <a:t> çeşitli </a:t>
            </a:r>
            <a:r>
              <a:rPr lang="tr-TR" dirty="0">
                <a:solidFill>
                  <a:schemeClr val="accent1">
                    <a:lumMod val="75000"/>
                  </a:schemeClr>
                </a:solidFill>
                <a:latin typeface="Comic Sans MS" pitchFamily="66" charset="0"/>
              </a:rPr>
              <a:t>nedenlere </a:t>
            </a:r>
            <a:r>
              <a:rPr lang="tr-TR" dirty="0" smtClean="0">
                <a:solidFill>
                  <a:schemeClr val="accent1">
                    <a:lumMod val="75000"/>
                  </a:schemeClr>
                </a:solidFill>
                <a:latin typeface="Comic Sans MS" pitchFamily="66" charset="0"/>
              </a:rPr>
              <a:t>bağlı </a:t>
            </a:r>
            <a:r>
              <a:rPr lang="tr-TR" dirty="0">
                <a:solidFill>
                  <a:schemeClr val="accent1">
                    <a:lumMod val="75000"/>
                  </a:schemeClr>
                </a:solidFill>
                <a:latin typeface="Comic Sans MS" pitchFamily="66" charset="0"/>
              </a:rPr>
              <a:t>olabilir:</a:t>
            </a:r>
          </a:p>
          <a:p>
            <a:pPr algn="just">
              <a:lnSpc>
                <a:spcPct val="150000"/>
              </a:lnSpc>
            </a:pPr>
            <a:r>
              <a:rPr lang="tr-TR" dirty="0">
                <a:solidFill>
                  <a:schemeClr val="accent1">
                    <a:lumMod val="75000"/>
                  </a:schemeClr>
                </a:solidFill>
                <a:latin typeface="Comic Sans MS" pitchFamily="66" charset="0"/>
              </a:rPr>
              <a:t>1. Yetersiz beslenme ve </a:t>
            </a:r>
            <a:r>
              <a:rPr lang="tr-TR" dirty="0" smtClean="0">
                <a:solidFill>
                  <a:schemeClr val="accent1">
                    <a:lumMod val="75000"/>
                  </a:schemeClr>
                </a:solidFill>
                <a:latin typeface="Comic Sans MS" pitchFamily="66" charset="0"/>
              </a:rPr>
              <a:t>çeşitli karaciğer hastalıklarında </a:t>
            </a:r>
            <a:r>
              <a:rPr lang="tr-TR" dirty="0">
                <a:solidFill>
                  <a:schemeClr val="accent1">
                    <a:lumMod val="75000"/>
                  </a:schemeClr>
                </a:solidFill>
                <a:latin typeface="Comic Sans MS" pitchFamily="66" charset="0"/>
              </a:rPr>
              <a:t>ve böbrek </a:t>
            </a:r>
            <a:r>
              <a:rPr lang="tr-TR" dirty="0" smtClean="0">
                <a:solidFill>
                  <a:schemeClr val="accent1">
                    <a:lumMod val="75000"/>
                  </a:schemeClr>
                </a:solidFill>
                <a:latin typeface="Comic Sans MS" pitchFamily="66" charset="0"/>
              </a:rPr>
              <a:t>hastalıklarında </a:t>
            </a:r>
            <a:r>
              <a:rPr lang="tr-TR" dirty="0">
                <a:solidFill>
                  <a:schemeClr val="accent1">
                    <a:lumMod val="75000"/>
                  </a:schemeClr>
                </a:solidFill>
                <a:latin typeface="Comic Sans MS" pitchFamily="66" charset="0"/>
              </a:rPr>
              <a:t>idrarda </a:t>
            </a:r>
            <a:r>
              <a:rPr lang="tr-TR" dirty="0" err="1">
                <a:solidFill>
                  <a:schemeClr val="accent1">
                    <a:lumMod val="75000"/>
                  </a:schemeClr>
                </a:solidFill>
                <a:latin typeface="Comic Sans MS" pitchFamily="66" charset="0"/>
              </a:rPr>
              <a:t>albumin</a:t>
            </a:r>
            <a:r>
              <a:rPr lang="tr-TR" dirty="0">
                <a:solidFill>
                  <a:schemeClr val="accent1">
                    <a:lumMod val="75000"/>
                  </a:schemeClr>
                </a:solidFill>
                <a:latin typeface="Comic Sans MS" pitchFamily="66" charset="0"/>
              </a:rPr>
              <a:t> görülmesi (</a:t>
            </a:r>
            <a:r>
              <a:rPr lang="tr-TR" dirty="0" err="1">
                <a:solidFill>
                  <a:schemeClr val="accent1">
                    <a:lumMod val="75000"/>
                  </a:schemeClr>
                </a:solidFill>
                <a:latin typeface="Comic Sans MS" pitchFamily="66" charset="0"/>
              </a:rPr>
              <a:t>albuminüri</a:t>
            </a:r>
            <a:r>
              <a:rPr lang="tr-TR" dirty="0">
                <a:solidFill>
                  <a:schemeClr val="accent1">
                    <a:lumMod val="75000"/>
                  </a:schemeClr>
                </a:solidFill>
                <a:latin typeface="Comic Sans MS" pitchFamily="66" charset="0"/>
              </a:rPr>
              <a:t>) nedeniyle plazma </a:t>
            </a:r>
            <a:r>
              <a:rPr lang="tr-TR" dirty="0" err="1" smtClean="0">
                <a:solidFill>
                  <a:schemeClr val="accent1">
                    <a:lumMod val="75000"/>
                  </a:schemeClr>
                </a:solidFill>
                <a:latin typeface="Comic Sans MS" pitchFamily="66" charset="0"/>
              </a:rPr>
              <a:t>albumin</a:t>
            </a:r>
            <a:r>
              <a:rPr lang="tr-TR" dirty="0" smtClean="0">
                <a:solidFill>
                  <a:schemeClr val="accent1">
                    <a:lumMod val="75000"/>
                  </a:schemeClr>
                </a:solidFill>
                <a:latin typeface="Comic Sans MS" pitchFamily="66" charset="0"/>
              </a:rPr>
              <a:t> konsantrasyonunun düşmesi </a:t>
            </a:r>
            <a:r>
              <a:rPr lang="tr-TR" dirty="0">
                <a:solidFill>
                  <a:schemeClr val="accent1">
                    <a:lumMod val="75000"/>
                  </a:schemeClr>
                </a:solidFill>
                <a:latin typeface="Comic Sans MS" pitchFamily="66" charset="0"/>
              </a:rPr>
              <a:t>ve buna </a:t>
            </a:r>
            <a:r>
              <a:rPr lang="tr-TR" dirty="0" smtClean="0">
                <a:solidFill>
                  <a:schemeClr val="accent1">
                    <a:lumMod val="75000"/>
                  </a:schemeClr>
                </a:solidFill>
                <a:latin typeface="Comic Sans MS" pitchFamily="66" charset="0"/>
              </a:rPr>
              <a:t>bağlı </a:t>
            </a:r>
            <a:r>
              <a:rPr lang="tr-TR" dirty="0">
                <a:solidFill>
                  <a:schemeClr val="accent1">
                    <a:lumMod val="75000"/>
                  </a:schemeClr>
                </a:solidFill>
                <a:latin typeface="Comic Sans MS" pitchFamily="66" charset="0"/>
              </a:rPr>
              <a:t>olarak plazmada etkili </a:t>
            </a:r>
            <a:r>
              <a:rPr lang="tr-TR" dirty="0" err="1" smtClean="0">
                <a:solidFill>
                  <a:schemeClr val="accent1">
                    <a:lumMod val="75000"/>
                  </a:schemeClr>
                </a:solidFill>
                <a:latin typeface="Comic Sans MS" pitchFamily="66" charset="0"/>
              </a:rPr>
              <a:t>ozmotik</a:t>
            </a:r>
            <a:r>
              <a:rPr lang="tr-TR" dirty="0" smtClean="0">
                <a:solidFill>
                  <a:schemeClr val="accent1">
                    <a:lumMod val="75000"/>
                  </a:schemeClr>
                </a:solidFill>
                <a:latin typeface="Comic Sans MS" pitchFamily="66" charset="0"/>
              </a:rPr>
              <a:t> basıncının azalması </a:t>
            </a:r>
            <a:r>
              <a:rPr lang="tr-TR" dirty="0">
                <a:solidFill>
                  <a:schemeClr val="accent1">
                    <a:lumMod val="75000"/>
                  </a:schemeClr>
                </a:solidFill>
                <a:latin typeface="Comic Sans MS" pitchFamily="66" charset="0"/>
              </a:rPr>
              <a:t>sonucu ödem </a:t>
            </a:r>
            <a:r>
              <a:rPr lang="tr-TR" dirty="0" smtClean="0">
                <a:solidFill>
                  <a:schemeClr val="accent1">
                    <a:lumMod val="75000"/>
                  </a:schemeClr>
                </a:solidFill>
                <a:latin typeface="Comic Sans MS" pitchFamily="66" charset="0"/>
              </a:rPr>
              <a:t>gelişir</a:t>
            </a:r>
            <a:r>
              <a:rPr lang="tr-TR" dirty="0">
                <a:solidFill>
                  <a:schemeClr val="accent1">
                    <a:lumMod val="75000"/>
                  </a:schemeClr>
                </a:solidFill>
                <a:latin typeface="Comic Sans MS" pitchFamily="66" charset="0"/>
              </a:rPr>
              <a:t>.</a:t>
            </a:r>
          </a:p>
          <a:p>
            <a:pPr algn="just">
              <a:lnSpc>
                <a:spcPct val="150000"/>
              </a:lnSpc>
            </a:pPr>
            <a:r>
              <a:rPr lang="tr-TR" dirty="0">
                <a:solidFill>
                  <a:schemeClr val="accent1">
                    <a:lumMod val="75000"/>
                  </a:schemeClr>
                </a:solidFill>
                <a:latin typeface="Comic Sans MS" pitchFamily="66" charset="0"/>
              </a:rPr>
              <a:t>2. </a:t>
            </a:r>
            <a:r>
              <a:rPr lang="tr-TR" dirty="0" smtClean="0">
                <a:solidFill>
                  <a:schemeClr val="accent1">
                    <a:lumMod val="75000"/>
                  </a:schemeClr>
                </a:solidFill>
                <a:latin typeface="Comic Sans MS" pitchFamily="66" charset="0"/>
              </a:rPr>
              <a:t>Yanıklar</a:t>
            </a:r>
            <a:r>
              <a:rPr lang="tr-TR" dirty="0">
                <a:solidFill>
                  <a:schemeClr val="accent1">
                    <a:lumMod val="75000"/>
                  </a:schemeClr>
                </a:solidFill>
                <a:latin typeface="Comic Sans MS" pitchFamily="66" charset="0"/>
              </a:rPr>
              <a:t>, </a:t>
            </a:r>
            <a:r>
              <a:rPr lang="tr-TR" dirty="0" err="1">
                <a:solidFill>
                  <a:schemeClr val="accent1">
                    <a:lumMod val="75000"/>
                  </a:schemeClr>
                </a:solidFill>
                <a:latin typeface="Comic Sans MS" pitchFamily="66" charset="0"/>
              </a:rPr>
              <a:t>allerji</a:t>
            </a:r>
            <a:r>
              <a:rPr lang="tr-TR" dirty="0">
                <a:solidFill>
                  <a:schemeClr val="accent1">
                    <a:lumMod val="75000"/>
                  </a:schemeClr>
                </a:solidFill>
                <a:latin typeface="Comic Sans MS" pitchFamily="66" charset="0"/>
              </a:rPr>
              <a:t> ve </a:t>
            </a:r>
            <a:r>
              <a:rPr lang="tr-TR" dirty="0" smtClean="0">
                <a:solidFill>
                  <a:schemeClr val="accent1">
                    <a:lumMod val="75000"/>
                  </a:schemeClr>
                </a:solidFill>
                <a:latin typeface="Comic Sans MS" pitchFamily="66" charset="0"/>
              </a:rPr>
              <a:t>yangı </a:t>
            </a:r>
            <a:r>
              <a:rPr lang="tr-TR" dirty="0">
                <a:solidFill>
                  <a:schemeClr val="accent1">
                    <a:lumMod val="75000"/>
                  </a:schemeClr>
                </a:solidFill>
                <a:latin typeface="Comic Sans MS" pitchFamily="66" charset="0"/>
              </a:rPr>
              <a:t>nedeniyle damar çeperinin plazma </a:t>
            </a:r>
            <a:r>
              <a:rPr lang="tr-TR" dirty="0" smtClean="0">
                <a:solidFill>
                  <a:schemeClr val="accent1">
                    <a:lumMod val="75000"/>
                  </a:schemeClr>
                </a:solidFill>
                <a:latin typeface="Comic Sans MS" pitchFamily="66" charset="0"/>
              </a:rPr>
              <a:t>proteinlerine karşı </a:t>
            </a:r>
            <a:r>
              <a:rPr lang="tr-TR" dirty="0">
                <a:solidFill>
                  <a:schemeClr val="accent1">
                    <a:lumMod val="75000"/>
                  </a:schemeClr>
                </a:solidFill>
                <a:latin typeface="Comic Sans MS" pitchFamily="66" charset="0"/>
              </a:rPr>
              <a:t>geçirgenlik </a:t>
            </a:r>
            <a:r>
              <a:rPr lang="tr-TR" dirty="0" smtClean="0">
                <a:solidFill>
                  <a:schemeClr val="accent1">
                    <a:lumMod val="75000"/>
                  </a:schemeClr>
                </a:solidFill>
                <a:latin typeface="Comic Sans MS" pitchFamily="66" charset="0"/>
              </a:rPr>
              <a:t>kazanmas</a:t>
            </a:r>
            <a:r>
              <a:rPr lang="tr-TR" dirty="0">
                <a:solidFill>
                  <a:schemeClr val="accent1">
                    <a:lumMod val="75000"/>
                  </a:schemeClr>
                </a:solidFill>
                <a:latin typeface="Comic Sans MS" pitchFamily="66" charset="0"/>
              </a:rPr>
              <a:t>ı</a:t>
            </a:r>
            <a:r>
              <a:rPr lang="tr-TR" dirty="0" smtClean="0">
                <a:solidFill>
                  <a:schemeClr val="accent1">
                    <a:lumMod val="75000"/>
                  </a:schemeClr>
                </a:solidFill>
                <a:latin typeface="Comic Sans MS" pitchFamily="66" charset="0"/>
              </a:rPr>
              <a:t> </a:t>
            </a:r>
            <a:r>
              <a:rPr lang="tr-TR" dirty="0">
                <a:solidFill>
                  <a:schemeClr val="accent1">
                    <a:lumMod val="75000"/>
                  </a:schemeClr>
                </a:solidFill>
                <a:latin typeface="Comic Sans MS" pitchFamily="66" charset="0"/>
              </a:rPr>
              <a:t>sonucunda plazma proteinlerinin damar </a:t>
            </a:r>
            <a:r>
              <a:rPr lang="tr-TR" dirty="0" smtClean="0">
                <a:solidFill>
                  <a:schemeClr val="accent1">
                    <a:lumMod val="75000"/>
                  </a:schemeClr>
                </a:solidFill>
                <a:latin typeface="Comic Sans MS" pitchFamily="66" charset="0"/>
              </a:rPr>
              <a:t>içinden doku aralıklarına </a:t>
            </a:r>
            <a:r>
              <a:rPr lang="tr-TR" dirty="0">
                <a:solidFill>
                  <a:schemeClr val="accent1">
                    <a:lumMod val="75000"/>
                  </a:schemeClr>
                </a:solidFill>
                <a:latin typeface="Comic Sans MS" pitchFamily="66" charset="0"/>
              </a:rPr>
              <a:t>geçmesi nedeniyle plazmada </a:t>
            </a:r>
            <a:r>
              <a:rPr lang="tr-TR" dirty="0" err="1">
                <a:solidFill>
                  <a:schemeClr val="accent1">
                    <a:lumMod val="75000"/>
                  </a:schemeClr>
                </a:solidFill>
                <a:latin typeface="Comic Sans MS" pitchFamily="66" charset="0"/>
              </a:rPr>
              <a:t>ozmotik</a:t>
            </a:r>
            <a:r>
              <a:rPr lang="tr-TR" dirty="0">
                <a:solidFill>
                  <a:schemeClr val="accent1">
                    <a:lumMod val="75000"/>
                  </a:schemeClr>
                </a:solidFill>
                <a:latin typeface="Comic Sans MS" pitchFamily="66" charset="0"/>
              </a:rPr>
              <a:t> </a:t>
            </a:r>
            <a:r>
              <a:rPr lang="tr-TR" dirty="0" smtClean="0">
                <a:solidFill>
                  <a:schemeClr val="accent1">
                    <a:lumMod val="75000"/>
                  </a:schemeClr>
                </a:solidFill>
                <a:latin typeface="Comic Sans MS" pitchFamily="66" charset="0"/>
              </a:rPr>
              <a:t>basıncın </a:t>
            </a:r>
            <a:r>
              <a:rPr lang="tr-TR" dirty="0" smtClean="0">
                <a:solidFill>
                  <a:schemeClr val="accent1">
                    <a:lumMod val="75000"/>
                  </a:schemeClr>
                </a:solidFill>
                <a:latin typeface="Comic Sans MS" pitchFamily="66" charset="0"/>
              </a:rPr>
              <a:t>azalması ile </a:t>
            </a:r>
            <a:r>
              <a:rPr lang="tr-TR" dirty="0">
                <a:solidFill>
                  <a:schemeClr val="accent1">
                    <a:lumMod val="75000"/>
                  </a:schemeClr>
                </a:solidFill>
                <a:latin typeface="Comic Sans MS" pitchFamily="66" charset="0"/>
              </a:rPr>
              <a:t>ödem </a:t>
            </a:r>
            <a:r>
              <a:rPr lang="tr-TR" dirty="0" smtClean="0">
                <a:solidFill>
                  <a:schemeClr val="accent1">
                    <a:lumMod val="75000"/>
                  </a:schemeClr>
                </a:solidFill>
                <a:latin typeface="Comic Sans MS" pitchFamily="66" charset="0"/>
              </a:rPr>
              <a:t>gelişir</a:t>
            </a:r>
            <a:r>
              <a:rPr lang="tr-TR" dirty="0">
                <a:solidFill>
                  <a:schemeClr val="accent1">
                    <a:lumMod val="75000"/>
                  </a:schemeClr>
                </a:solidFill>
                <a:latin typeface="Comic Sans MS" pitchFamily="66" charset="0"/>
              </a:rPr>
              <a:t>.</a:t>
            </a:r>
          </a:p>
          <a:p>
            <a:pPr algn="just">
              <a:lnSpc>
                <a:spcPct val="150000"/>
              </a:lnSpc>
            </a:pPr>
            <a:r>
              <a:rPr lang="tr-TR" dirty="0">
                <a:solidFill>
                  <a:schemeClr val="accent1">
                    <a:lumMod val="75000"/>
                  </a:schemeClr>
                </a:solidFill>
                <a:latin typeface="Comic Sans MS" pitchFamily="66" charset="0"/>
              </a:rPr>
              <a:t>3. Kalp </a:t>
            </a:r>
            <a:r>
              <a:rPr lang="tr-TR" dirty="0" smtClean="0">
                <a:solidFill>
                  <a:schemeClr val="accent1">
                    <a:lumMod val="75000"/>
                  </a:schemeClr>
                </a:solidFill>
                <a:latin typeface="Comic Sans MS" pitchFamily="66" charset="0"/>
              </a:rPr>
              <a:t>yetmezliği </a:t>
            </a:r>
            <a:r>
              <a:rPr lang="tr-TR" dirty="0">
                <a:solidFill>
                  <a:schemeClr val="accent1">
                    <a:lumMod val="75000"/>
                  </a:schemeClr>
                </a:solidFill>
                <a:latin typeface="Comic Sans MS" pitchFamily="66" charset="0"/>
              </a:rPr>
              <a:t>veya siroza </a:t>
            </a:r>
            <a:r>
              <a:rPr lang="tr-TR" dirty="0" smtClean="0">
                <a:solidFill>
                  <a:schemeClr val="accent1">
                    <a:lumMod val="75000"/>
                  </a:schemeClr>
                </a:solidFill>
                <a:latin typeface="Comic Sans MS" pitchFamily="66" charset="0"/>
              </a:rPr>
              <a:t>bağlı karaciğer dolaşımında </a:t>
            </a:r>
            <a:r>
              <a:rPr lang="tr-TR" dirty="0">
                <a:solidFill>
                  <a:schemeClr val="accent1">
                    <a:lumMod val="75000"/>
                  </a:schemeClr>
                </a:solidFill>
                <a:latin typeface="Comic Sans MS" pitchFamily="66" charset="0"/>
              </a:rPr>
              <a:t>hipertansiyon </a:t>
            </a:r>
            <a:r>
              <a:rPr lang="tr-TR" dirty="0" smtClean="0">
                <a:solidFill>
                  <a:schemeClr val="accent1">
                    <a:lumMod val="75000"/>
                  </a:schemeClr>
                </a:solidFill>
                <a:latin typeface="Comic Sans MS" pitchFamily="66" charset="0"/>
              </a:rPr>
              <a:t>nedeniyle toplar </a:t>
            </a:r>
            <a:r>
              <a:rPr lang="tr-TR" dirty="0">
                <a:solidFill>
                  <a:schemeClr val="accent1">
                    <a:lumMod val="75000"/>
                  </a:schemeClr>
                </a:solidFill>
                <a:latin typeface="Comic Sans MS" pitchFamily="66" charset="0"/>
              </a:rPr>
              <a:t>damar kan </a:t>
            </a:r>
            <a:r>
              <a:rPr lang="tr-TR" dirty="0" smtClean="0">
                <a:solidFill>
                  <a:schemeClr val="accent1">
                    <a:lumMod val="75000"/>
                  </a:schemeClr>
                </a:solidFill>
                <a:latin typeface="Comic Sans MS" pitchFamily="66" charset="0"/>
              </a:rPr>
              <a:t>basıncının artması </a:t>
            </a:r>
            <a:r>
              <a:rPr lang="tr-TR" dirty="0">
                <a:solidFill>
                  <a:schemeClr val="accent1">
                    <a:lumMod val="75000"/>
                  </a:schemeClr>
                </a:solidFill>
                <a:latin typeface="Comic Sans MS" pitchFamily="66" charset="0"/>
              </a:rPr>
              <a:t>sonucu ödem </a:t>
            </a:r>
            <a:r>
              <a:rPr lang="tr-TR" dirty="0" smtClean="0">
                <a:solidFill>
                  <a:schemeClr val="accent1">
                    <a:lumMod val="75000"/>
                  </a:schemeClr>
                </a:solidFill>
                <a:latin typeface="Comic Sans MS" pitchFamily="66" charset="0"/>
              </a:rPr>
              <a:t>gelişir</a:t>
            </a:r>
            <a:r>
              <a:rPr lang="tr-TR" dirty="0">
                <a:solidFill>
                  <a:schemeClr val="accent1">
                    <a:lumMod val="75000"/>
                  </a:schemeClr>
                </a:solidFill>
                <a:latin typeface="Comic Sans MS" pitchFamily="66" charset="0"/>
              </a:rPr>
              <a:t>. Bu </a:t>
            </a:r>
            <a:r>
              <a:rPr lang="tr-TR" dirty="0" smtClean="0">
                <a:solidFill>
                  <a:schemeClr val="accent1">
                    <a:lumMod val="75000"/>
                  </a:schemeClr>
                </a:solidFill>
                <a:latin typeface="Comic Sans MS" pitchFamily="66" charset="0"/>
              </a:rPr>
              <a:t>durumlarda karın boşluğunda sıvı </a:t>
            </a:r>
            <a:r>
              <a:rPr lang="tr-TR" dirty="0">
                <a:solidFill>
                  <a:schemeClr val="accent1">
                    <a:lumMod val="75000"/>
                  </a:schemeClr>
                </a:solidFill>
                <a:latin typeface="Comic Sans MS" pitchFamily="66" charset="0"/>
              </a:rPr>
              <a:t>birikmesi </a:t>
            </a:r>
            <a:r>
              <a:rPr lang="tr-TR" dirty="0" smtClean="0">
                <a:solidFill>
                  <a:schemeClr val="accent1">
                    <a:lumMod val="75000"/>
                  </a:schemeClr>
                </a:solidFill>
                <a:latin typeface="Comic Sans MS" pitchFamily="66" charset="0"/>
              </a:rPr>
              <a:t>gelişebilir</a:t>
            </a:r>
            <a:r>
              <a:rPr lang="tr-TR" dirty="0">
                <a:solidFill>
                  <a:schemeClr val="accent1">
                    <a:lumMod val="75000"/>
                  </a:schemeClr>
                </a:solidFill>
                <a:latin typeface="Comic Sans MS" pitchFamily="66" charset="0"/>
              </a:rPr>
              <a:t>.</a:t>
            </a:r>
          </a:p>
          <a:p>
            <a:pPr algn="just">
              <a:lnSpc>
                <a:spcPct val="150000"/>
              </a:lnSpc>
            </a:pPr>
            <a:r>
              <a:rPr lang="tr-TR" dirty="0">
                <a:solidFill>
                  <a:schemeClr val="accent1">
                    <a:lumMod val="75000"/>
                  </a:schemeClr>
                </a:solidFill>
                <a:latin typeface="Comic Sans MS" pitchFamily="66" charset="0"/>
              </a:rPr>
              <a:t>4. Tuz ve su </a:t>
            </a:r>
            <a:r>
              <a:rPr lang="tr-TR" dirty="0" smtClean="0">
                <a:solidFill>
                  <a:schemeClr val="accent1">
                    <a:lumMod val="75000"/>
                  </a:schemeClr>
                </a:solidFill>
                <a:latin typeface="Comic Sans MS" pitchFamily="66" charset="0"/>
              </a:rPr>
              <a:t>atılımının bozulması </a:t>
            </a:r>
            <a:r>
              <a:rPr lang="tr-TR" dirty="0">
                <a:solidFill>
                  <a:schemeClr val="accent1">
                    <a:lumMod val="75000"/>
                  </a:schemeClr>
                </a:solidFill>
                <a:latin typeface="Comic Sans MS" pitchFamily="66" charset="0"/>
              </a:rPr>
              <a:t>sonucu damar içinde </a:t>
            </a:r>
            <a:r>
              <a:rPr lang="tr-TR" dirty="0" err="1">
                <a:solidFill>
                  <a:schemeClr val="accent1">
                    <a:lumMod val="75000"/>
                  </a:schemeClr>
                </a:solidFill>
                <a:latin typeface="Comic Sans MS" pitchFamily="66" charset="0"/>
              </a:rPr>
              <a:t>NaCl</a:t>
            </a:r>
            <a:r>
              <a:rPr lang="tr-TR" dirty="0">
                <a:solidFill>
                  <a:schemeClr val="accent1">
                    <a:lumMod val="75000"/>
                  </a:schemeClr>
                </a:solidFill>
                <a:latin typeface="Comic Sans MS" pitchFamily="66" charset="0"/>
              </a:rPr>
              <a:t> ve su </a:t>
            </a:r>
            <a:r>
              <a:rPr lang="tr-TR" dirty="0" smtClean="0">
                <a:solidFill>
                  <a:schemeClr val="accent1">
                    <a:lumMod val="75000"/>
                  </a:schemeClr>
                </a:solidFill>
                <a:latin typeface="Comic Sans MS" pitchFamily="66" charset="0"/>
              </a:rPr>
              <a:t>artışı, dokular arası boşlukta </a:t>
            </a:r>
            <a:r>
              <a:rPr lang="tr-TR" dirty="0">
                <a:solidFill>
                  <a:schemeClr val="accent1">
                    <a:lumMod val="75000"/>
                  </a:schemeClr>
                </a:solidFill>
                <a:latin typeface="Comic Sans MS" pitchFamily="66" charset="0"/>
              </a:rPr>
              <a:t>su </a:t>
            </a:r>
            <a:r>
              <a:rPr lang="tr-TR" dirty="0" smtClean="0">
                <a:solidFill>
                  <a:schemeClr val="accent1">
                    <a:lumMod val="75000"/>
                  </a:schemeClr>
                </a:solidFill>
                <a:latin typeface="Comic Sans MS" pitchFamily="66" charset="0"/>
              </a:rPr>
              <a:t>toplanmasına </a:t>
            </a:r>
            <a:r>
              <a:rPr lang="tr-TR" dirty="0">
                <a:solidFill>
                  <a:schemeClr val="accent1">
                    <a:lumMod val="75000"/>
                  </a:schemeClr>
                </a:solidFill>
                <a:latin typeface="Comic Sans MS" pitchFamily="66" charset="0"/>
              </a:rPr>
              <a:t>yani ödeme neden olur.</a:t>
            </a:r>
          </a:p>
        </p:txBody>
      </p:sp>
    </p:spTree>
    <p:extLst>
      <p:ext uri="{BB962C8B-B14F-4D97-AF65-F5344CB8AC3E}">
        <p14:creationId xmlns:p14="http://schemas.microsoft.com/office/powerpoint/2010/main" val="2413965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48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23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0" y="1196752"/>
            <a:ext cx="9144000" cy="5112568"/>
          </a:xfrm>
        </p:spPr>
        <p:txBody>
          <a:bodyPr>
            <a:normAutofit/>
          </a:bodyPr>
          <a:lstStyle/>
          <a:p>
            <a:pPr>
              <a:lnSpc>
                <a:spcPct val="105000"/>
              </a:lnSpc>
              <a:spcBef>
                <a:spcPct val="50000"/>
              </a:spcBef>
              <a:spcAft>
                <a:spcPct val="30000"/>
              </a:spcAft>
              <a:buFont typeface="Wingdings" pitchFamily="2" charset="2"/>
              <a:buNone/>
            </a:pPr>
            <a:endParaRPr lang="tr-TR" sz="2800" dirty="0">
              <a:latin typeface="Comic Sans MS" pitchFamily="66" charset="0"/>
            </a:endParaRPr>
          </a:p>
          <a:p>
            <a:pPr algn="just">
              <a:lnSpc>
                <a:spcPct val="150000"/>
              </a:lnSpc>
              <a:spcBef>
                <a:spcPct val="50000"/>
              </a:spcBef>
              <a:spcAft>
                <a:spcPct val="30000"/>
              </a:spcAft>
              <a:buFont typeface="Wingdings" pitchFamily="2" charset="2"/>
              <a:buNone/>
            </a:pPr>
            <a:r>
              <a:rPr lang="tr-TR" sz="2000" dirty="0" smtClean="0">
                <a:solidFill>
                  <a:schemeClr val="accent1">
                    <a:lumMod val="75000"/>
                  </a:schemeClr>
                </a:solidFill>
                <a:latin typeface="Comic Sans MS" pitchFamily="66" charset="0"/>
              </a:rPr>
              <a:t>Canlılarda </a:t>
            </a:r>
            <a:r>
              <a:rPr lang="tr-TR" sz="2000" dirty="0">
                <a:solidFill>
                  <a:schemeClr val="accent1">
                    <a:lumMod val="75000"/>
                  </a:schemeClr>
                </a:solidFill>
                <a:latin typeface="Comic Sans MS" pitchFamily="66" charset="0"/>
              </a:rPr>
              <a:t>su miktarı bir dokudan diğerine çok değişeceği gibi tek bir organın çeşitli kısımlarında da farklı olabilir. Meselâ; </a:t>
            </a:r>
          </a:p>
          <a:p>
            <a:pPr lvl="1" algn="just">
              <a:lnSpc>
                <a:spcPct val="150000"/>
              </a:lnSpc>
              <a:spcBef>
                <a:spcPct val="0"/>
              </a:spcBef>
            </a:pPr>
            <a:r>
              <a:rPr lang="tr-TR" sz="2000" dirty="0">
                <a:solidFill>
                  <a:schemeClr val="accent1">
                    <a:lumMod val="75000"/>
                  </a:schemeClr>
                </a:solidFill>
                <a:latin typeface="Comic Sans MS" pitchFamily="66" charset="0"/>
              </a:rPr>
              <a:t>Dişin esas maddesini teşkil eden </a:t>
            </a:r>
            <a:r>
              <a:rPr lang="tr-TR" sz="2000" dirty="0" err="1">
                <a:solidFill>
                  <a:schemeClr val="accent1">
                    <a:lumMod val="75000"/>
                  </a:schemeClr>
                </a:solidFill>
                <a:latin typeface="Comic Sans MS" pitchFamily="66" charset="0"/>
              </a:rPr>
              <a:t>dentin'de</a:t>
            </a:r>
            <a:r>
              <a:rPr lang="tr-TR" sz="2000" dirty="0">
                <a:solidFill>
                  <a:schemeClr val="accent1">
                    <a:lumMod val="75000"/>
                  </a:schemeClr>
                </a:solidFill>
                <a:latin typeface="Comic Sans MS" pitchFamily="66" charset="0"/>
              </a:rPr>
              <a:t> % 10, </a:t>
            </a:r>
          </a:p>
          <a:p>
            <a:pPr lvl="1" algn="just">
              <a:lnSpc>
                <a:spcPct val="150000"/>
              </a:lnSpc>
              <a:spcBef>
                <a:spcPct val="0"/>
              </a:spcBef>
            </a:pPr>
            <a:r>
              <a:rPr lang="tr-TR" sz="2000" dirty="0">
                <a:solidFill>
                  <a:schemeClr val="accent1">
                    <a:lumMod val="75000"/>
                  </a:schemeClr>
                </a:solidFill>
                <a:latin typeface="Comic Sans MS" pitchFamily="66" charset="0"/>
              </a:rPr>
              <a:t>İskelet kasında % 75, </a:t>
            </a:r>
          </a:p>
          <a:p>
            <a:pPr lvl="1" algn="just">
              <a:lnSpc>
                <a:spcPct val="150000"/>
              </a:lnSpc>
              <a:spcBef>
                <a:spcPct val="0"/>
              </a:spcBef>
            </a:pPr>
            <a:r>
              <a:rPr lang="tr-TR" sz="2000" dirty="0">
                <a:solidFill>
                  <a:schemeClr val="accent1">
                    <a:lumMod val="75000"/>
                  </a:schemeClr>
                </a:solidFill>
                <a:latin typeface="Comic Sans MS" pitchFamily="66" charset="0"/>
              </a:rPr>
              <a:t>Beynin boz maddesinde % 84, </a:t>
            </a:r>
          </a:p>
          <a:p>
            <a:pPr lvl="1" algn="just">
              <a:lnSpc>
                <a:spcPct val="150000"/>
              </a:lnSpc>
              <a:spcBef>
                <a:spcPct val="0"/>
              </a:spcBef>
            </a:pPr>
            <a:r>
              <a:rPr lang="tr-TR" sz="2000" dirty="0">
                <a:solidFill>
                  <a:schemeClr val="accent1">
                    <a:lumMod val="75000"/>
                  </a:schemeClr>
                </a:solidFill>
                <a:latin typeface="Comic Sans MS" pitchFamily="66" charset="0"/>
              </a:rPr>
              <a:t>Beynin ak maddesinde % 68 kadar su bulunur. </a:t>
            </a:r>
          </a:p>
        </p:txBody>
      </p:sp>
    </p:spTree>
    <p:extLst>
      <p:ext uri="{BB962C8B-B14F-4D97-AF65-F5344CB8AC3E}">
        <p14:creationId xmlns:p14="http://schemas.microsoft.com/office/powerpoint/2010/main" val="14224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0" y="1556792"/>
            <a:ext cx="8804066" cy="2456057"/>
          </a:xfrm>
          <a:prstGeom prst="rect">
            <a:avLst/>
          </a:prstGeom>
        </p:spPr>
        <p:txBody>
          <a:bodyPr wrap="square">
            <a:spAutoFit/>
          </a:bodyPr>
          <a:lstStyle/>
          <a:p>
            <a:pPr algn="just">
              <a:lnSpc>
                <a:spcPct val="150000"/>
              </a:lnSpc>
            </a:pPr>
            <a:r>
              <a:rPr lang="tr-TR" sz="2400" dirty="0" smtClean="0">
                <a:solidFill>
                  <a:schemeClr val="accent1">
                    <a:lumMod val="75000"/>
                  </a:schemeClr>
                </a:solidFill>
                <a:latin typeface="Comic Sans MS" pitchFamily="66" charset="0"/>
              </a:rPr>
              <a:t>Total vücut ağırlığının yaklaşık olarak %60’ını su oluşturmaktadır. </a:t>
            </a:r>
          </a:p>
          <a:p>
            <a:pPr algn="just">
              <a:lnSpc>
                <a:spcPct val="150000"/>
              </a:lnSpc>
            </a:pPr>
            <a:r>
              <a:rPr lang="tr-TR" sz="2400" dirty="0" smtClean="0">
                <a:solidFill>
                  <a:schemeClr val="accent1">
                    <a:lumMod val="75000"/>
                  </a:schemeClr>
                </a:solidFill>
                <a:latin typeface="Comic Sans MS" pitchFamily="66" charset="0"/>
              </a:rPr>
              <a:t>Bu  suyun %</a:t>
            </a:r>
            <a:r>
              <a:rPr lang="tr-TR" sz="2400" dirty="0" smtClean="0">
                <a:solidFill>
                  <a:schemeClr val="accent1">
                    <a:lumMod val="75000"/>
                  </a:schemeClr>
                </a:solidFill>
                <a:latin typeface="Comic Sans MS" pitchFamily="66" charset="0"/>
              </a:rPr>
              <a:t>40’ı  </a:t>
            </a:r>
            <a:r>
              <a:rPr lang="tr-TR" sz="2400" dirty="0" err="1" smtClean="0">
                <a:solidFill>
                  <a:srgbClr val="FF0000"/>
                </a:solidFill>
                <a:latin typeface="Comic Sans MS" pitchFamily="66" charset="0"/>
              </a:rPr>
              <a:t>intrasellüler</a:t>
            </a:r>
            <a:r>
              <a:rPr lang="tr-TR" sz="2400" dirty="0" smtClean="0">
                <a:solidFill>
                  <a:srgbClr val="FF0000"/>
                </a:solidFill>
                <a:latin typeface="Comic Sans MS" pitchFamily="66" charset="0"/>
              </a:rPr>
              <a:t> </a:t>
            </a:r>
            <a:r>
              <a:rPr lang="tr-TR" sz="2400" dirty="0" smtClean="0">
                <a:solidFill>
                  <a:srgbClr val="FF0000"/>
                </a:solidFill>
                <a:latin typeface="Comic Sans MS" pitchFamily="66" charset="0"/>
              </a:rPr>
              <a:t>sıvıyı</a:t>
            </a:r>
            <a:r>
              <a:rPr lang="tr-TR" sz="2400" dirty="0" smtClean="0">
                <a:solidFill>
                  <a:schemeClr val="accent1">
                    <a:lumMod val="75000"/>
                  </a:schemeClr>
                </a:solidFill>
                <a:latin typeface="Comic Sans MS" pitchFamily="66" charset="0"/>
              </a:rPr>
              <a:t>, </a:t>
            </a:r>
            <a:endParaRPr lang="tr-TR" sz="2400" dirty="0" smtClean="0">
              <a:solidFill>
                <a:schemeClr val="accent1">
                  <a:lumMod val="75000"/>
                </a:schemeClr>
              </a:solidFill>
              <a:latin typeface="Comic Sans MS" pitchFamily="66" charset="0"/>
            </a:endParaRPr>
          </a:p>
          <a:p>
            <a:pPr algn="just">
              <a:lnSpc>
                <a:spcPct val="150000"/>
              </a:lnSpc>
            </a:pPr>
            <a:r>
              <a:rPr lang="tr-TR" sz="2400" dirty="0" smtClean="0">
                <a:solidFill>
                  <a:schemeClr val="accent1">
                    <a:lumMod val="75000"/>
                  </a:schemeClr>
                </a:solidFill>
                <a:latin typeface="Comic Sans MS" pitchFamily="66" charset="0"/>
              </a:rPr>
              <a:t>%20‘si </a:t>
            </a:r>
            <a:r>
              <a:rPr lang="tr-TR" sz="2400" dirty="0" err="1">
                <a:solidFill>
                  <a:srgbClr val="FF0000"/>
                </a:solidFill>
                <a:latin typeface="Comic Sans MS" pitchFamily="66" charset="0"/>
              </a:rPr>
              <a:t>ekstrasellüler</a:t>
            </a:r>
            <a:r>
              <a:rPr lang="tr-TR" sz="2400" dirty="0">
                <a:solidFill>
                  <a:srgbClr val="FF0000"/>
                </a:solidFill>
                <a:latin typeface="Comic Sans MS" pitchFamily="66" charset="0"/>
              </a:rPr>
              <a:t> sıvıyı </a:t>
            </a:r>
            <a:r>
              <a:rPr lang="tr-TR" sz="2400" dirty="0">
                <a:solidFill>
                  <a:schemeClr val="accent1">
                    <a:lumMod val="75000"/>
                  </a:schemeClr>
                </a:solidFill>
                <a:latin typeface="Comic Sans MS" pitchFamily="66" charset="0"/>
              </a:rPr>
              <a:t>meydana getirir. </a:t>
            </a:r>
            <a:endParaRPr lang="tr-TR" sz="2400" dirty="0" smtClean="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2749504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4" descr="C:\Downloads\ppt slide\grafik\fluid_mvmt_labels_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855353"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6947394</TotalTime>
  <Words>3291</Words>
  <Application>Microsoft Office PowerPoint</Application>
  <PresentationFormat>Ekran Gösterisi (4:3)</PresentationFormat>
  <Paragraphs>269</Paragraphs>
  <Slides>61</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61</vt:i4>
      </vt:variant>
    </vt:vector>
  </HeadingPairs>
  <TitlesOfParts>
    <vt:vector size="70" baseType="lpstr">
      <vt:lpstr>Arial</vt:lpstr>
      <vt:lpstr>Calibri</vt:lpstr>
      <vt:lpstr>Comic Sans MS</vt:lpstr>
      <vt:lpstr>Constantia</vt:lpstr>
      <vt:lpstr>Symbol</vt:lpstr>
      <vt:lpstr>Times New Roman</vt:lpstr>
      <vt:lpstr>Wingdings</vt:lpstr>
      <vt:lpstr>Wingdings 2</vt:lpstr>
      <vt:lpstr>Akış</vt:lpstr>
      <vt:lpstr>Vücut Sıvıları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Ekstrasellüler Sıvıların Dağılımı</vt:lpstr>
      <vt:lpstr>PowerPoint Sunusu</vt:lpstr>
      <vt:lpstr>PowerPoint Sunusu</vt:lpstr>
      <vt:lpstr>PowerPoint Sunusu</vt:lpstr>
      <vt:lpstr>PowerPoint Sunusu</vt:lpstr>
      <vt:lpstr>PowerPoint Sunusu</vt:lpstr>
      <vt:lpstr>PowerPoint Sunusu</vt:lpstr>
      <vt:lpstr>PowerPoint Sunusu</vt:lpstr>
      <vt:lpstr>PowerPoint Sunusu</vt:lpstr>
      <vt:lpstr>SU İKİ FORMDA BULUNUR</vt:lpstr>
      <vt:lpstr>PowerPoint Sunusu</vt:lpstr>
      <vt:lpstr>PowerPoint Sunusu</vt:lpstr>
      <vt:lpstr>PowerPoint Sunusu</vt:lpstr>
      <vt:lpstr>PowerPoint Sunusu</vt:lpstr>
      <vt:lpstr>PowerPoint Sunusu</vt:lpstr>
      <vt:lpstr>Sıvı bölümlerinin elektrolit bileşimi (mEq/L)</vt:lpstr>
      <vt:lpstr>Sıvı bölümlerinin elektrolit bileşimi (mEq/L)</vt:lpstr>
      <vt:lpstr>PowerPoint Sunusu</vt:lpstr>
      <vt:lpstr>PowerPoint Sunusu</vt:lpstr>
      <vt:lpstr>PowerPoint Sunusu</vt:lpstr>
      <vt:lpstr>Ozmolarite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Asit Baz Dengesi</vt:lpstr>
      <vt:lpstr>PowerPoint Sunusu</vt:lpstr>
      <vt:lpstr>İnsanda vücut sıvılarının pH değerleri (Onat, 2006)</vt:lpstr>
      <vt:lpstr>Temel Tamponlayıcı Mekanizmalar</vt:lpstr>
      <vt:lpstr>PowerPoint Sunusu</vt:lpstr>
      <vt:lpstr>PowerPoint Sunusu</vt:lpstr>
      <vt:lpstr>PowerPoint Sunusu</vt:lpstr>
      <vt:lpstr>PowerPoint Sunusu</vt:lpstr>
      <vt:lpstr>PowerPoint Sunusu</vt:lpstr>
      <vt:lpstr>PowerPoint Sunusu</vt:lpstr>
      <vt:lpstr>Protein tampon sistemi </vt:lpstr>
      <vt:lpstr>Fosfat tampon sistemi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BİYOKİMYA</dc:title>
  <dc:creator>REBELLİOUS</dc:creator>
  <cp:lastModifiedBy>serkan</cp:lastModifiedBy>
  <cp:revision>153</cp:revision>
  <dcterms:created xsi:type="dcterms:W3CDTF">2013-03-12T14:43:49Z</dcterms:created>
  <dcterms:modified xsi:type="dcterms:W3CDTF">2016-04-26T12:12:47Z</dcterms:modified>
</cp:coreProperties>
</file>