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59" r:id="rId3"/>
    <p:sldId id="260" r:id="rId4"/>
    <p:sldId id="261" r:id="rId5"/>
    <p:sldId id="262" r:id="rId6"/>
    <p:sldId id="263" r:id="rId7"/>
    <p:sldId id="264" r:id="rId8"/>
    <p:sldId id="265" r:id="rId9"/>
    <p:sldId id="266" r:id="rId10"/>
    <p:sldId id="268" r:id="rId11"/>
    <p:sldId id="269"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214" autoAdjust="0"/>
    <p:restoredTop sz="94660"/>
  </p:normalViewPr>
  <p:slideViewPr>
    <p:cSldViewPr>
      <p:cViewPr varScale="1">
        <p:scale>
          <a:sx n="84" d="100"/>
          <a:sy n="84" d="100"/>
        </p:scale>
        <p:origin x="96" y="49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3.03.2020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3.03.2020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3.03.2020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3.03.2020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3.03.2020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3.03.2020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417 HİNDUİZM</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13</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HAFTA</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Hindu Bilimi</a:t>
            </a: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Doç. Dr</a:t>
            </a:r>
            <a:r>
              <a:rPr lang="tr-TR" dirty="0">
                <a:solidFill>
                  <a:schemeClr val="tx1"/>
                </a:solidFill>
                <a:effectLst>
                  <a:outerShdw blurRad="38100" dist="38100" dir="2700000" algn="tl">
                    <a:srgbClr val="000000">
                      <a:alpha val="43137"/>
                    </a:srgbClr>
                  </a:outerShdw>
                </a:effectLst>
                <a:latin typeface="Comic Sans MS" pitchFamily="66" charset="0"/>
              </a:rPr>
              <a:t>. Yalçın Kayalı</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Ankara Üniversitesi</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Doğu Dilleri ve Edebiyatları Bölümü</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Hindoloji Anabilim Dalı</a:t>
            </a:r>
            <a:endParaRPr lang="tr-TR" dirty="0">
              <a:solidFill>
                <a:schemeClr val="tx1"/>
              </a:solidFill>
              <a:effectLst>
                <a:outerShdw blurRad="38100" dist="38100" dir="2700000" algn="tl">
                  <a:srgbClr val="000000">
                    <a:alpha val="43137"/>
                  </a:srgbClr>
                </a:outerShdw>
              </a:effectLst>
              <a:latin typeface="Comic Sans MS" pitchFamily="66" charset="0"/>
            </a:endParaRPr>
          </a:p>
        </p:txBody>
      </p:sp>
    </p:spTree>
  </p:cSld>
  <p:clrMapOvr>
    <a:masterClrMapping/>
  </p:clrMapOvr>
  <p:transition>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Cerrahi de çok gelişmiştir. 127 farklı aletle 300’den fazla farklı ameliyat yapılmaktaydı. </a:t>
            </a:r>
            <a:r>
              <a:rPr lang="tr-TR" dirty="0" err="1"/>
              <a:t>Suşruta</a:t>
            </a:r>
            <a:r>
              <a:rPr lang="tr-TR" dirty="0"/>
              <a:t> bu konuda yazılmış en eski eserdir. Savaşlarda kolunu, bacağını kaybedenlere kol, bacak takılırdı. Burun ameliyatı gibi estetik ameliyatlar yapılırdı. </a:t>
            </a:r>
            <a:r>
              <a:rPr lang="tr-TR" dirty="0" err="1"/>
              <a:t>Ondört</a:t>
            </a:r>
            <a:r>
              <a:rPr lang="tr-TR" dirty="0"/>
              <a:t> çeşit bandajlamadan </a:t>
            </a:r>
            <a:r>
              <a:rPr lang="tr-TR" dirty="0" err="1"/>
              <a:t>sözedilir</a:t>
            </a:r>
            <a:r>
              <a:rPr lang="tr-TR" dirty="0"/>
              <a:t>. Katarakt ve bazı temel beyin ameliyatları yapılabilmekteydi. </a:t>
            </a:r>
            <a:r>
              <a:rPr lang="tr-TR" dirty="0" err="1"/>
              <a:t>Ayurveda</a:t>
            </a:r>
            <a:r>
              <a:rPr lang="tr-TR" dirty="0"/>
              <a:t> bugün bile dünyanın her yerinde başvurulan bir yöntem olarak durmaktadır.</a:t>
            </a:r>
          </a:p>
          <a:p>
            <a:pPr algn="ctr"/>
            <a:endParaRPr lang="tr-TR" dirty="0"/>
          </a:p>
        </p:txBody>
      </p:sp>
    </p:spTree>
    <p:extLst>
      <p:ext uri="{BB962C8B-B14F-4D97-AF65-F5344CB8AC3E}">
        <p14:creationId xmlns:p14="http://schemas.microsoft.com/office/powerpoint/2010/main" val="3552377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Tüm canlıların iyiliği düşünüldüğünden, veteriner hekimlik de ihmal edilmemiştir. Sığırların, atların ve özellikle fillerin bakımı, üremesi, yetiştirilmesi ve hastalıklarıyla ilgili geniş bilgiler bulunmaktadır. Bazı kitaplarda fillerin vücutlarında 90 tane sinir bölgesi olduğu ve bunların eğitimlerinde bu bölgeleri uyarmaktan yararlanıldığı yazmaktadır.</a:t>
            </a:r>
          </a:p>
          <a:p>
            <a:pPr algn="ctr"/>
            <a:endParaRPr lang="tr-TR" dirty="0"/>
          </a:p>
        </p:txBody>
      </p:sp>
    </p:spTree>
    <p:extLst>
      <p:ext uri="{BB962C8B-B14F-4D97-AF65-F5344CB8AC3E}">
        <p14:creationId xmlns:p14="http://schemas.microsoft.com/office/powerpoint/2010/main" val="166743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Astronomi-Astroloji</a:t>
            </a:r>
            <a:r>
              <a:rPr lang="tr-TR" dirty="0" smtClean="0"/>
              <a:t>:</a:t>
            </a:r>
          </a:p>
          <a:p>
            <a:pPr algn="ctr"/>
            <a:endParaRPr lang="tr-TR" dirty="0"/>
          </a:p>
          <a:p>
            <a:pPr algn="ctr"/>
            <a:r>
              <a:rPr lang="tr-TR" dirty="0"/>
              <a:t>Astrolojiye ait ilk izlere, Veda ve </a:t>
            </a:r>
            <a:r>
              <a:rPr lang="tr-TR" dirty="0" err="1"/>
              <a:t>Brahmanalardaki</a:t>
            </a:r>
            <a:r>
              <a:rPr lang="tr-TR" dirty="0"/>
              <a:t> kozmolojiyle ilgili bölümlerde rastlıyoruz. Göğün çok eskiden beri incelendiği bellidir. </a:t>
            </a:r>
            <a:r>
              <a:rPr lang="tr-TR" dirty="0" err="1"/>
              <a:t>Vedanga</a:t>
            </a:r>
            <a:r>
              <a:rPr lang="tr-TR" dirty="0"/>
              <a:t> edebiyatı içinde ise </a:t>
            </a:r>
            <a:r>
              <a:rPr lang="tr-TR" dirty="0" err="1"/>
              <a:t>Cyotişa</a:t>
            </a:r>
            <a:r>
              <a:rPr lang="tr-TR" dirty="0"/>
              <a:t> </a:t>
            </a:r>
            <a:r>
              <a:rPr lang="tr-TR" dirty="0" err="1"/>
              <a:t>Vedanga</a:t>
            </a:r>
            <a:r>
              <a:rPr lang="tr-TR" dirty="0"/>
              <a:t> adlı 43 beyitlik bir astronomi eseri vardır. Her biri 366 günlük beş yıla bir </a:t>
            </a:r>
            <a:r>
              <a:rPr lang="tr-TR" dirty="0" err="1"/>
              <a:t>Yuga</a:t>
            </a:r>
            <a:r>
              <a:rPr lang="tr-TR" dirty="0"/>
              <a:t> denmiştir.</a:t>
            </a:r>
            <a:endParaRPr lang="tr-TR" dirty="0"/>
          </a:p>
        </p:txBody>
      </p:sp>
    </p:spTree>
    <p:extLst>
      <p:ext uri="{BB962C8B-B14F-4D97-AF65-F5344CB8AC3E}">
        <p14:creationId xmlns:p14="http://schemas.microsoft.com/office/powerpoint/2010/main" val="963739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Hindular, evren ve dünyanın yuvarlak olduğunu çoktan bulmuşlardı. Belli başlı astronomlar </a:t>
            </a:r>
            <a:r>
              <a:rPr lang="tr-TR" dirty="0" err="1"/>
              <a:t>Aryabhata</a:t>
            </a:r>
            <a:r>
              <a:rPr lang="tr-TR" dirty="0"/>
              <a:t> (İS 476), </a:t>
            </a:r>
            <a:r>
              <a:rPr lang="tr-TR" dirty="0" err="1"/>
              <a:t>Varahamihira</a:t>
            </a:r>
            <a:r>
              <a:rPr lang="tr-TR" dirty="0"/>
              <a:t> (İS 505), </a:t>
            </a:r>
            <a:r>
              <a:rPr lang="tr-TR" dirty="0" err="1"/>
              <a:t>Bhaskara</a:t>
            </a:r>
            <a:r>
              <a:rPr lang="tr-TR" dirty="0"/>
              <a:t> (İS 600), </a:t>
            </a:r>
            <a:r>
              <a:rPr lang="tr-TR" dirty="0" err="1"/>
              <a:t>Brahmagupta</a:t>
            </a:r>
            <a:r>
              <a:rPr lang="tr-TR" dirty="0"/>
              <a:t> (İS 598), </a:t>
            </a:r>
            <a:r>
              <a:rPr lang="tr-TR" dirty="0" err="1"/>
              <a:t>Vateşvara</a:t>
            </a:r>
            <a:r>
              <a:rPr lang="tr-TR" dirty="0"/>
              <a:t> (İS 880), </a:t>
            </a:r>
            <a:r>
              <a:rPr lang="tr-TR" dirty="0" err="1"/>
              <a:t>Manculaçarya</a:t>
            </a:r>
            <a:r>
              <a:rPr lang="tr-TR" dirty="0"/>
              <a:t> (İS 932), </a:t>
            </a:r>
            <a:r>
              <a:rPr lang="tr-TR" dirty="0" err="1"/>
              <a:t>Aryabhata</a:t>
            </a:r>
            <a:r>
              <a:rPr lang="tr-TR" dirty="0"/>
              <a:t> II (İS 850), </a:t>
            </a:r>
            <a:r>
              <a:rPr lang="tr-TR" dirty="0" err="1"/>
              <a:t>Şripati</a:t>
            </a:r>
            <a:r>
              <a:rPr lang="tr-TR" dirty="0"/>
              <a:t> (İS 999), </a:t>
            </a:r>
            <a:r>
              <a:rPr lang="tr-TR" dirty="0" err="1"/>
              <a:t>Satananda</a:t>
            </a:r>
            <a:r>
              <a:rPr lang="tr-TR" dirty="0"/>
              <a:t> (11. yüzyıl), </a:t>
            </a:r>
            <a:r>
              <a:rPr lang="tr-TR" dirty="0" err="1"/>
              <a:t>Bhaskara</a:t>
            </a:r>
            <a:r>
              <a:rPr lang="tr-TR" dirty="0"/>
              <a:t> </a:t>
            </a:r>
            <a:r>
              <a:rPr lang="tr-TR" dirty="0" err="1"/>
              <a:t>II’dir</a:t>
            </a:r>
            <a:r>
              <a:rPr lang="tr-TR" dirty="0"/>
              <a:t> (İS 1114).</a:t>
            </a:r>
            <a:endParaRPr lang="tr-TR" dirty="0"/>
          </a:p>
        </p:txBody>
      </p:sp>
    </p:spTree>
    <p:extLst>
      <p:ext uri="{BB962C8B-B14F-4D97-AF65-F5344CB8AC3E}">
        <p14:creationId xmlns:p14="http://schemas.microsoft.com/office/powerpoint/2010/main" val="133387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Hindular Astrolojiyi de ayrı bir bilim dalı olarak ele alıp incelemişlerdir. </a:t>
            </a:r>
            <a:r>
              <a:rPr lang="tr-TR" dirty="0" err="1"/>
              <a:t>Sûryasiddhanta</a:t>
            </a:r>
            <a:r>
              <a:rPr lang="tr-TR" dirty="0"/>
              <a:t>, </a:t>
            </a:r>
            <a:r>
              <a:rPr lang="tr-TR" dirty="0" err="1"/>
              <a:t>Pânçasiddhântika</a:t>
            </a:r>
            <a:r>
              <a:rPr lang="tr-TR" dirty="0"/>
              <a:t> ve </a:t>
            </a:r>
            <a:r>
              <a:rPr lang="tr-TR" dirty="0" err="1"/>
              <a:t>Aryabhattiya</a:t>
            </a:r>
            <a:r>
              <a:rPr lang="tr-TR" dirty="0"/>
              <a:t> en eski astronomi ve astroloji eserleridir.</a:t>
            </a:r>
          </a:p>
          <a:p>
            <a:pPr algn="ctr"/>
            <a:endParaRPr lang="tr-TR" dirty="0"/>
          </a:p>
        </p:txBody>
      </p:sp>
    </p:spTree>
    <p:extLst>
      <p:ext uri="{BB962C8B-B14F-4D97-AF65-F5344CB8AC3E}">
        <p14:creationId xmlns:p14="http://schemas.microsoft.com/office/powerpoint/2010/main" val="287056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Matematik ve Geometri</a:t>
            </a:r>
            <a:r>
              <a:rPr lang="tr-TR" dirty="0" smtClean="0"/>
              <a:t>:</a:t>
            </a:r>
          </a:p>
          <a:p>
            <a:pPr algn="ctr"/>
            <a:endParaRPr lang="tr-TR" dirty="0"/>
          </a:p>
          <a:p>
            <a:pPr algn="ctr"/>
            <a:r>
              <a:rPr lang="tr-TR" dirty="0" err="1"/>
              <a:t>Aryabhata</a:t>
            </a:r>
            <a:r>
              <a:rPr lang="tr-TR" dirty="0"/>
              <a:t>, </a:t>
            </a:r>
            <a:r>
              <a:rPr lang="tr-TR" dirty="0" err="1"/>
              <a:t>Brahmagupta</a:t>
            </a:r>
            <a:r>
              <a:rPr lang="tr-TR" dirty="0"/>
              <a:t> ve </a:t>
            </a:r>
            <a:r>
              <a:rPr lang="tr-TR" dirty="0" err="1"/>
              <a:t>Bhaskara</a:t>
            </a:r>
            <a:r>
              <a:rPr lang="tr-TR" dirty="0"/>
              <a:t> astronomi çalışmaları yaparken ister istemez matematik, aritmetik ve cebir kullanıyorlardı. Hindular sıfırı (</a:t>
            </a:r>
            <a:r>
              <a:rPr lang="tr-TR" dirty="0" err="1"/>
              <a:t>şunya</a:t>
            </a:r>
            <a:r>
              <a:rPr lang="tr-TR" dirty="0"/>
              <a:t>) bularak insanlık tarihine büyük bir katkıda bulunmuşlardı. </a:t>
            </a:r>
            <a:endParaRPr lang="tr-TR" dirty="0"/>
          </a:p>
        </p:txBody>
      </p:sp>
    </p:spTree>
    <p:extLst>
      <p:ext uri="{BB962C8B-B14F-4D97-AF65-F5344CB8AC3E}">
        <p14:creationId xmlns:p14="http://schemas.microsoft.com/office/powerpoint/2010/main" val="734775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Hint matematiği zamanla İslam dünyasına ve Batıya yayılmıştır. En önemli eserler, </a:t>
            </a:r>
            <a:r>
              <a:rPr lang="tr-TR" dirty="0" err="1"/>
              <a:t>Brahmagupta’nın</a:t>
            </a:r>
            <a:r>
              <a:rPr lang="tr-TR" dirty="0"/>
              <a:t> </a:t>
            </a:r>
            <a:r>
              <a:rPr lang="tr-TR" dirty="0" err="1"/>
              <a:t>Brâhmasphutasiddhânta’sı</a:t>
            </a:r>
            <a:r>
              <a:rPr lang="tr-TR" dirty="0"/>
              <a:t> ve </a:t>
            </a:r>
            <a:r>
              <a:rPr lang="tr-TR" dirty="0" err="1"/>
              <a:t>Bhâskara’nın</a:t>
            </a:r>
            <a:r>
              <a:rPr lang="tr-TR" dirty="0"/>
              <a:t> </a:t>
            </a:r>
            <a:r>
              <a:rPr lang="tr-TR" dirty="0" err="1"/>
              <a:t>Siddhântaşiromani’sidir</a:t>
            </a:r>
            <a:r>
              <a:rPr lang="tr-TR" dirty="0"/>
              <a:t>.</a:t>
            </a:r>
          </a:p>
          <a:p>
            <a:pPr algn="ctr"/>
            <a:endParaRPr lang="tr-TR" dirty="0"/>
          </a:p>
        </p:txBody>
      </p:sp>
    </p:spTree>
    <p:extLst>
      <p:ext uri="{BB962C8B-B14F-4D97-AF65-F5344CB8AC3E}">
        <p14:creationId xmlns:p14="http://schemas.microsoft.com/office/powerpoint/2010/main" val="4036324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Geometri de çok eskiye dayanan bir bilim dalıdır. Vedik kurban törenlerinin yapılacağı yerlerin ve kurban sunaklarının bir ölçüye bağlanma ihtiyacından doğmuştur. En eski geometri kitapları </a:t>
            </a:r>
            <a:r>
              <a:rPr lang="tr-TR" dirty="0" err="1"/>
              <a:t>Kalpasûtraların</a:t>
            </a:r>
            <a:r>
              <a:rPr lang="tr-TR" dirty="0"/>
              <a:t> bir bölümü olan </a:t>
            </a:r>
            <a:r>
              <a:rPr lang="tr-TR" dirty="0" err="1"/>
              <a:t>Şulvasûtralar’dır</a:t>
            </a:r>
            <a:r>
              <a:rPr lang="tr-TR" dirty="0"/>
              <a:t>. </a:t>
            </a:r>
            <a:r>
              <a:rPr lang="tr-TR" dirty="0" err="1"/>
              <a:t>Pitagoras</a:t>
            </a:r>
            <a:r>
              <a:rPr lang="tr-TR" dirty="0"/>
              <a:t> teoremi, İÖ 8. yüzyıldan beri Hint geometrisinde bilinmektedir.</a:t>
            </a:r>
          </a:p>
          <a:p>
            <a:pPr algn="ctr"/>
            <a:endParaRPr lang="tr-TR" dirty="0"/>
          </a:p>
        </p:txBody>
      </p:sp>
    </p:spTree>
    <p:extLst>
      <p:ext uri="{BB962C8B-B14F-4D97-AF65-F5344CB8AC3E}">
        <p14:creationId xmlns:p14="http://schemas.microsoft.com/office/powerpoint/2010/main" val="3004145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Tıp ve Cerrahi</a:t>
            </a:r>
            <a:r>
              <a:rPr lang="tr-TR" dirty="0" smtClean="0"/>
              <a:t>:</a:t>
            </a:r>
          </a:p>
          <a:p>
            <a:pPr algn="ctr"/>
            <a:endParaRPr lang="tr-TR" dirty="0"/>
          </a:p>
          <a:p>
            <a:pPr algn="ctr"/>
            <a:r>
              <a:rPr lang="tr-TR" dirty="0"/>
              <a:t>Hinduların en temel tıp kitabı, bir </a:t>
            </a:r>
            <a:r>
              <a:rPr lang="tr-TR" dirty="0" err="1"/>
              <a:t>upaveda</a:t>
            </a:r>
            <a:r>
              <a:rPr lang="tr-TR" dirty="0"/>
              <a:t> olan ve beşinci Veda diye de adlandırılan </a:t>
            </a:r>
            <a:r>
              <a:rPr lang="tr-TR" dirty="0" err="1"/>
              <a:t>Ayurveda’dır</a:t>
            </a:r>
            <a:r>
              <a:rPr lang="tr-TR" dirty="0"/>
              <a:t>. </a:t>
            </a:r>
            <a:r>
              <a:rPr lang="tr-TR" dirty="0" err="1"/>
              <a:t>Ayus</a:t>
            </a:r>
            <a:r>
              <a:rPr lang="tr-TR" dirty="0"/>
              <a:t> “yaşam” veda “bilgi” demektir ve ikisi birlikte “Yaşam Bilgisi” anlamına gelir. Cerrahi ise tıptan ayrı olarak ele alınmış ve bir tür beceri gibi düşünülmüştür. </a:t>
            </a:r>
            <a:r>
              <a:rPr lang="tr-TR" dirty="0" err="1"/>
              <a:t>Ayurveda</a:t>
            </a:r>
            <a:r>
              <a:rPr lang="tr-TR" dirty="0"/>
              <a:t> bilgileri İsa’dan çok önceki yıllara (belki 3000’lere) kadar dayanır. </a:t>
            </a:r>
            <a:endParaRPr lang="tr-TR" dirty="0"/>
          </a:p>
        </p:txBody>
      </p:sp>
    </p:spTree>
    <p:extLst>
      <p:ext uri="{BB962C8B-B14F-4D97-AF65-F5344CB8AC3E}">
        <p14:creationId xmlns:p14="http://schemas.microsoft.com/office/powerpoint/2010/main" val="3239288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Dhanvantari’nin</a:t>
            </a:r>
            <a:r>
              <a:rPr lang="tr-TR" dirty="0"/>
              <a:t> öğrencisi </a:t>
            </a:r>
            <a:r>
              <a:rPr lang="tr-TR" dirty="0" err="1"/>
              <a:t>Suşruta’ya</a:t>
            </a:r>
            <a:r>
              <a:rPr lang="tr-TR" dirty="0"/>
              <a:t> açıkladığı biçiminde mitolojik kökeni de vardır. Hindistan’da 20.000 değişik bitki yetişir ve özellikle Himalaya dağları bu bitkilerin deposu gibidir. </a:t>
            </a:r>
            <a:r>
              <a:rPr lang="tr-TR" dirty="0" err="1"/>
              <a:t>Ayurveda</a:t>
            </a:r>
            <a:r>
              <a:rPr lang="tr-TR" dirty="0"/>
              <a:t> bitkilerle tedavi usulüne dayanır. </a:t>
            </a:r>
            <a:r>
              <a:rPr lang="tr-TR" dirty="0" err="1"/>
              <a:t>Çaraka</a:t>
            </a:r>
            <a:r>
              <a:rPr lang="tr-TR" dirty="0"/>
              <a:t> ve </a:t>
            </a:r>
            <a:r>
              <a:rPr lang="tr-TR" dirty="0" err="1"/>
              <a:t>Suşruta</a:t>
            </a:r>
            <a:r>
              <a:rPr lang="tr-TR" dirty="0"/>
              <a:t> tıp bilgisinin 8 farklı dalı hakkında bilgi verir. Bunlar: Tedavi, cerrahi, anatomi, fizyoloji, patoloji, </a:t>
            </a:r>
            <a:r>
              <a:rPr lang="tr-TR" dirty="0" err="1"/>
              <a:t>prognoz</a:t>
            </a:r>
            <a:r>
              <a:rPr lang="tr-TR" dirty="0"/>
              <a:t>, etiyoloji, çevre faktörleri ve ilaçlar.</a:t>
            </a:r>
            <a:endParaRPr lang="tr-TR" dirty="0"/>
          </a:p>
        </p:txBody>
      </p:sp>
    </p:spTree>
    <p:extLst>
      <p:ext uri="{BB962C8B-B14F-4D97-AF65-F5344CB8AC3E}">
        <p14:creationId xmlns:p14="http://schemas.microsoft.com/office/powerpoint/2010/main" val="9017992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1377</TotalTime>
  <Words>526</Words>
  <Application>Microsoft Office PowerPoint</Application>
  <PresentationFormat>Ekran Gösterisi (4:3)</PresentationFormat>
  <Paragraphs>34</Paragraphs>
  <Slides>11</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417 HİNDUİZM  13. HAFTA  Hindu Bilimi      </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Pc</cp:lastModifiedBy>
  <cp:revision>148</cp:revision>
  <dcterms:created xsi:type="dcterms:W3CDTF">2014-11-21T09:52:05Z</dcterms:created>
  <dcterms:modified xsi:type="dcterms:W3CDTF">2020-03-03T14:23:32Z</dcterms:modified>
</cp:coreProperties>
</file>