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3" d="100"/>
          <a:sy n="63" d="100"/>
        </p:scale>
        <p:origin x="-176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DE69062-7E27-BB42-A1AF-037BEC4D350A}"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47C2A7D-EB46-4A46-ABFF-92A64571F511}"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DE69062-7E27-BB42-A1AF-037BEC4D350A}"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C2A7D-EB46-4A46-ABFF-92A64571F5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5DE69062-7E27-BB42-A1AF-037BEC4D350A}"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C2A7D-EB46-4A46-ABFF-92A64571F5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5DE69062-7E27-BB42-A1AF-037BEC4D350A}"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C2A7D-EB46-4A46-ABFF-92A64571F51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DE69062-7E27-BB42-A1AF-037BEC4D350A}" type="datetimeFigureOut">
              <a:rPr lang="en-US" smtClean="0"/>
              <a:t>24.02.18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C2A7D-EB46-4A46-ABFF-92A64571F511}"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5DE69062-7E27-BB42-A1AF-037BEC4D350A}"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C2A7D-EB46-4A46-ABFF-92A64571F51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5DE69062-7E27-BB42-A1AF-037BEC4D350A}" type="datetimeFigureOut">
              <a:rPr lang="en-US" smtClean="0"/>
              <a:t>24.02.18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7C2A7D-EB46-4A46-ABFF-92A64571F51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5DE69062-7E27-BB42-A1AF-037BEC4D350A}" type="datetimeFigureOut">
              <a:rPr lang="en-US" smtClean="0"/>
              <a:t>24.02.18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7C2A7D-EB46-4A46-ABFF-92A64571F5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DE69062-7E27-BB42-A1AF-037BEC4D350A}" type="datetimeFigureOut">
              <a:rPr lang="en-US" smtClean="0"/>
              <a:t>24.02.18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7C2A7D-EB46-4A46-ABFF-92A64571F5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5DE69062-7E27-BB42-A1AF-037BEC4D350A}"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C2A7D-EB46-4A46-ABFF-92A64571F511}"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5DE69062-7E27-BB42-A1AF-037BEC4D350A}" type="datetimeFigureOut">
              <a:rPr lang="en-US" smtClean="0"/>
              <a:t>24.02.18</a:t>
            </a:fld>
            <a:endParaRPr lang="en-US"/>
          </a:p>
        </p:txBody>
      </p:sp>
      <p:sp>
        <p:nvSpPr>
          <p:cNvPr id="7" name="Slide Number Placeholder 6"/>
          <p:cNvSpPr>
            <a:spLocks noGrp="1"/>
          </p:cNvSpPr>
          <p:nvPr>
            <p:ph type="sldNum" sz="quarter" idx="12"/>
          </p:nvPr>
        </p:nvSpPr>
        <p:spPr/>
        <p:txBody>
          <a:bodyPr/>
          <a:lstStyle/>
          <a:p>
            <a:fld id="{047C2A7D-EB46-4A46-ABFF-92A64571F511}"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DE69062-7E27-BB42-A1AF-037BEC4D350A}" type="datetimeFigureOut">
              <a:rPr lang="en-US" smtClean="0"/>
              <a:t>24.02.18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47C2A7D-EB46-4A46-ABFF-92A64571F511}"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yrD</a:t>
            </a:r>
            <a:r>
              <a:rPr lang="en-US" dirty="0" smtClean="0"/>
              <a:t>. DOÇ.DR.H.DENİZ GÜLLEROĞLU</a:t>
            </a:r>
            <a:endParaRPr lang="en-US" dirty="0"/>
          </a:p>
        </p:txBody>
      </p:sp>
      <p:sp>
        <p:nvSpPr>
          <p:cNvPr id="2" name="Title 1"/>
          <p:cNvSpPr>
            <a:spLocks noGrp="1"/>
          </p:cNvSpPr>
          <p:nvPr>
            <p:ph type="ctrTitle"/>
          </p:nvPr>
        </p:nvSpPr>
        <p:spPr>
          <a:xfrm>
            <a:off x="1328164" y="624827"/>
            <a:ext cx="6009209" cy="1229501"/>
          </a:xfrm>
        </p:spPr>
        <p:txBody>
          <a:bodyPr/>
          <a:lstStyle/>
          <a:p>
            <a:r>
              <a:rPr lang="tr-TR" dirty="0"/>
              <a:t>Psikolojik Ölçmelerin Tarihçesi </a:t>
            </a:r>
            <a:endParaRPr lang="en-US" dirty="0"/>
          </a:p>
        </p:txBody>
      </p:sp>
    </p:spTree>
    <p:extLst>
      <p:ext uri="{BB962C8B-B14F-4D97-AF65-F5344CB8AC3E}">
        <p14:creationId xmlns:p14="http://schemas.microsoft.com/office/powerpoint/2010/main" val="3238814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i="1" dirty="0">
                <a:latin typeface="Times New Roman"/>
                <a:cs typeface="Times New Roman"/>
              </a:rPr>
              <a:t>2</a:t>
            </a:r>
            <a:r>
              <a:rPr lang="mr-IN" i="1" dirty="0">
                <a:latin typeface="Times New Roman"/>
                <a:cs typeface="Times New Roman"/>
              </a:rPr>
              <a:t>0. Yüzy</a:t>
            </a:r>
            <a:r>
              <a:rPr lang="tr-TR" i="1" dirty="0">
                <a:latin typeface="Times New Roman"/>
                <a:cs typeface="Times New Roman"/>
              </a:rPr>
              <a:t>I</a:t>
            </a:r>
            <a:r>
              <a:rPr lang="mr-IN" i="1" dirty="0">
                <a:latin typeface="Times New Roman"/>
                <a:cs typeface="Times New Roman"/>
              </a:rPr>
              <a:t>lda Ps</a:t>
            </a:r>
            <a:r>
              <a:rPr lang="tr-TR" i="1" dirty="0">
                <a:latin typeface="Times New Roman"/>
                <a:cs typeface="Times New Roman"/>
              </a:rPr>
              <a:t>İ</a:t>
            </a:r>
            <a:r>
              <a:rPr lang="mr-IN" i="1" dirty="0">
                <a:latin typeface="Times New Roman"/>
                <a:cs typeface="Times New Roman"/>
              </a:rPr>
              <a:t>koloj</a:t>
            </a:r>
            <a:r>
              <a:rPr lang="tr-TR" i="1" dirty="0">
                <a:latin typeface="Times New Roman"/>
                <a:cs typeface="Times New Roman"/>
              </a:rPr>
              <a:t>İ</a:t>
            </a:r>
            <a:r>
              <a:rPr lang="mr-IN" i="1" dirty="0">
                <a:latin typeface="Times New Roman"/>
                <a:cs typeface="Times New Roman"/>
              </a:rPr>
              <a:t>k Ölçme </a:t>
            </a:r>
            <a:endParaRPr lang="en-US" dirty="0"/>
          </a:p>
        </p:txBody>
      </p:sp>
      <p:sp>
        <p:nvSpPr>
          <p:cNvPr id="3" name="Content Placeholder 2"/>
          <p:cNvSpPr>
            <a:spLocks noGrp="1"/>
          </p:cNvSpPr>
          <p:nvPr>
            <p:ph idx="1"/>
          </p:nvPr>
        </p:nvSpPr>
        <p:spPr>
          <a:xfrm>
            <a:off x="457200" y="1752600"/>
            <a:ext cx="8452468" cy="4373563"/>
          </a:xfrm>
        </p:spPr>
        <p:txBody>
          <a:bodyPr>
            <a:normAutofit fontScale="92500" lnSpcReduction="10000"/>
          </a:bodyPr>
          <a:lstStyle/>
          <a:p>
            <a:pPr algn="just"/>
            <a:r>
              <a:rPr lang="mr-IN" dirty="0" smtClean="0">
                <a:latin typeface="Times New Roman"/>
                <a:cs typeface="Times New Roman"/>
              </a:rPr>
              <a:t>Çoktan seçmeli maddeler, ilk kez Ordu Alpha testlerinde kullanılmıştır</a:t>
            </a:r>
            <a:r>
              <a:rPr lang="tr-TR" dirty="0" smtClean="0">
                <a:latin typeface="Times New Roman"/>
                <a:cs typeface="Times New Roman"/>
              </a:rPr>
              <a:t>. </a:t>
            </a:r>
            <a:r>
              <a:rPr lang="mr-IN" dirty="0" smtClean="0">
                <a:latin typeface="Times New Roman"/>
                <a:cs typeface="Times New Roman"/>
              </a:rPr>
              <a:t>Ordu Beta testleri ise labirent ve bulmacaları içeren bir test türüdür. Bu iki test türü, zeka yönünden orduya uygun olan bireylerle olmayanları ayırt etmek için kullanılmışlardır</a:t>
            </a:r>
            <a:r>
              <a:rPr lang="tr-TR" dirty="0" smtClean="0">
                <a:latin typeface="Times New Roman"/>
                <a:cs typeface="Times New Roman"/>
              </a:rPr>
              <a:t> </a:t>
            </a:r>
            <a:r>
              <a:rPr lang="mr-IN" dirty="0" smtClean="0">
                <a:latin typeface="Times New Roman"/>
                <a:cs typeface="Times New Roman"/>
              </a:rPr>
              <a:t>(</a:t>
            </a:r>
            <a:r>
              <a:rPr lang="mr-IN" dirty="0">
                <a:latin typeface="Times New Roman"/>
                <a:cs typeface="Times New Roman"/>
              </a:rPr>
              <a:t>Turgut ve Baykul, 2015)</a:t>
            </a:r>
            <a:r>
              <a:rPr lang="mr-IN" dirty="0" smtClean="0">
                <a:latin typeface="Times New Roman"/>
                <a:cs typeface="Times New Roman"/>
              </a:rPr>
              <a:t>.</a:t>
            </a:r>
            <a:endParaRPr lang="tr-TR" dirty="0" smtClean="0">
              <a:latin typeface="Times New Roman"/>
              <a:cs typeface="Times New Roman"/>
            </a:endParaRPr>
          </a:p>
          <a:p>
            <a:pPr algn="just"/>
            <a:endParaRPr lang="tr-TR" dirty="0">
              <a:latin typeface="Times New Roman"/>
              <a:cs typeface="Times New Roman"/>
            </a:endParaRPr>
          </a:p>
          <a:p>
            <a:pPr algn="just"/>
            <a:r>
              <a:rPr lang="mr-IN" dirty="0" smtClean="0">
                <a:latin typeface="Times New Roman"/>
                <a:cs typeface="Times New Roman"/>
              </a:rPr>
              <a:t>Robert S.Woodworth ve arkadaşları hükümetin isteği üzerine </a:t>
            </a:r>
            <a:r>
              <a:rPr lang="mr-IN" i="1" dirty="0" smtClean="0">
                <a:latin typeface="Times New Roman"/>
                <a:cs typeface="Times New Roman"/>
              </a:rPr>
              <a:t>Personel </a:t>
            </a:r>
            <a:r>
              <a:rPr lang="mr-IN" i="1" dirty="0">
                <a:latin typeface="Times New Roman"/>
                <a:cs typeface="Times New Roman"/>
              </a:rPr>
              <a:t>Data Sheet </a:t>
            </a:r>
            <a:r>
              <a:rPr lang="mr-IN" dirty="0" smtClean="0">
                <a:latin typeface="Times New Roman"/>
                <a:cs typeface="Times New Roman"/>
              </a:rPr>
              <a:t>adını taşıyan testi geliştirdiler. Barış anlaşması ile askerlere test uygulanması ihtiyacı ortadan kalkınca, bu test deneme aşamasının ötesine geçemedi. Fakat Woodworth, bu testi geliştirirken edindikleriyle siviller için kullanılacak </a:t>
            </a:r>
            <a:r>
              <a:rPr lang="mr-IN" i="1" dirty="0" smtClean="0">
                <a:latin typeface="Times New Roman"/>
                <a:cs typeface="Times New Roman"/>
              </a:rPr>
              <a:t>Woodworth </a:t>
            </a:r>
            <a:r>
              <a:rPr lang="mr-IN" i="1" dirty="0">
                <a:latin typeface="Times New Roman"/>
                <a:cs typeface="Times New Roman"/>
              </a:rPr>
              <a:t>Psychoneurotic Inventory </a:t>
            </a:r>
            <a:r>
              <a:rPr lang="mr-IN" dirty="0" smtClean="0">
                <a:latin typeface="Times New Roman"/>
                <a:cs typeface="Times New Roman"/>
              </a:rPr>
              <a:t>kişilik testini tasarladı. Bu test ilk öz bildirim testi olma özelliği taşır (Cohen ve Swerdlik, 2010). </a:t>
            </a:r>
            <a:endParaRPr lang="en-US" dirty="0">
              <a:latin typeface="Times New Roman"/>
              <a:cs typeface="Times New Roman"/>
            </a:endParaRPr>
          </a:p>
        </p:txBody>
      </p:sp>
    </p:spTree>
    <p:extLst>
      <p:ext uri="{BB962C8B-B14F-4D97-AF65-F5344CB8AC3E}">
        <p14:creationId xmlns:p14="http://schemas.microsoft.com/office/powerpoint/2010/main" val="2228921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kaynakça</a:t>
            </a:r>
            <a:endParaRPr lang="en-US" dirty="0"/>
          </a:p>
        </p:txBody>
      </p:sp>
      <p:sp>
        <p:nvSpPr>
          <p:cNvPr id="3" name="Content Placeholder 2"/>
          <p:cNvSpPr>
            <a:spLocks noGrp="1"/>
          </p:cNvSpPr>
          <p:nvPr>
            <p:ph idx="1"/>
          </p:nvPr>
        </p:nvSpPr>
        <p:spPr/>
        <p:txBody>
          <a:bodyPr>
            <a:noAutofit/>
          </a:bodyPr>
          <a:lstStyle/>
          <a:p>
            <a:r>
              <a:rPr lang="en-US" sz="1700" dirty="0">
                <a:latin typeface="Times New Roman"/>
                <a:cs typeface="Times New Roman"/>
              </a:rPr>
              <a:t>Boring, E. G. (1950). </a:t>
            </a:r>
            <a:r>
              <a:rPr lang="en-US" sz="1700" i="1" dirty="0">
                <a:latin typeface="Times New Roman"/>
                <a:cs typeface="Times New Roman"/>
              </a:rPr>
              <a:t>A history of </a:t>
            </a:r>
            <a:r>
              <a:rPr lang="en-US" sz="1700" i="1" dirty="0" err="1">
                <a:latin typeface="Times New Roman"/>
                <a:cs typeface="Times New Roman"/>
              </a:rPr>
              <a:t>experimentalpsychology</a:t>
            </a:r>
            <a:r>
              <a:rPr lang="en-US" sz="1700" i="1" dirty="0">
                <a:latin typeface="Times New Roman"/>
                <a:cs typeface="Times New Roman"/>
              </a:rPr>
              <a:t>. </a:t>
            </a:r>
            <a:r>
              <a:rPr lang="en-US" sz="1700" dirty="0">
                <a:latin typeface="Times New Roman"/>
                <a:cs typeface="Times New Roman"/>
              </a:rPr>
              <a:t>New York: Appleton-Century-Crofts. </a:t>
            </a:r>
            <a:endParaRPr lang="en-US" sz="1700" dirty="0" smtClean="0">
              <a:latin typeface="Times New Roman"/>
              <a:cs typeface="Times New Roman"/>
            </a:endParaRPr>
          </a:p>
          <a:p>
            <a:r>
              <a:rPr lang="en-US" sz="1700" dirty="0" err="1" smtClean="0">
                <a:latin typeface="Times New Roman"/>
                <a:cs typeface="Times New Roman"/>
              </a:rPr>
              <a:t>Cattell</a:t>
            </a:r>
            <a:r>
              <a:rPr lang="en-US" sz="1700" dirty="0">
                <a:latin typeface="Times New Roman"/>
                <a:cs typeface="Times New Roman"/>
              </a:rPr>
              <a:t>, P. (1940). </a:t>
            </a:r>
            <a:r>
              <a:rPr lang="en-US" sz="1700" i="1" dirty="0" err="1">
                <a:latin typeface="Times New Roman"/>
                <a:cs typeface="Times New Roman"/>
              </a:rPr>
              <a:t>Cattell</a:t>
            </a:r>
            <a:r>
              <a:rPr lang="en-US" sz="1700" i="1" dirty="0">
                <a:latin typeface="Times New Roman"/>
                <a:cs typeface="Times New Roman"/>
              </a:rPr>
              <a:t> infant intelligence scale. </a:t>
            </a:r>
            <a:r>
              <a:rPr lang="en-US" sz="1700" dirty="0">
                <a:latin typeface="Times New Roman"/>
                <a:cs typeface="Times New Roman"/>
              </a:rPr>
              <a:t>New York: Psychological Corporation</a:t>
            </a:r>
            <a:r>
              <a:rPr lang="en-US" sz="1700" dirty="0" smtClean="0">
                <a:latin typeface="Times New Roman"/>
                <a:cs typeface="Times New Roman"/>
              </a:rPr>
              <a:t>.</a:t>
            </a:r>
          </a:p>
          <a:p>
            <a:r>
              <a:rPr lang="en-US" sz="1700" dirty="0">
                <a:latin typeface="Times New Roman"/>
                <a:cs typeface="Times New Roman"/>
              </a:rPr>
              <a:t>Cohen, R. J., Montagu, P., </a:t>
            </a:r>
            <a:r>
              <a:rPr lang="en-US" sz="1700" dirty="0" err="1">
                <a:latin typeface="Times New Roman"/>
                <a:cs typeface="Times New Roman"/>
              </a:rPr>
              <a:t>Nathanson</a:t>
            </a:r>
            <a:r>
              <a:rPr lang="en-US" sz="1700" dirty="0">
                <a:latin typeface="Times New Roman"/>
                <a:cs typeface="Times New Roman"/>
              </a:rPr>
              <a:t>, L. S. </a:t>
            </a:r>
            <a:r>
              <a:rPr lang="en-US" sz="1700" dirty="0" err="1">
                <a:latin typeface="Times New Roman"/>
                <a:cs typeface="Times New Roman"/>
              </a:rPr>
              <a:t>ve</a:t>
            </a:r>
            <a:r>
              <a:rPr lang="en-US" sz="1700" dirty="0">
                <a:latin typeface="Times New Roman"/>
                <a:cs typeface="Times New Roman"/>
              </a:rPr>
              <a:t> </a:t>
            </a:r>
            <a:r>
              <a:rPr lang="en-US" sz="1700" dirty="0" err="1">
                <a:latin typeface="Times New Roman"/>
                <a:cs typeface="Times New Roman"/>
              </a:rPr>
              <a:t>Swerdlik</a:t>
            </a:r>
            <a:r>
              <a:rPr lang="en-US" sz="1700" dirty="0">
                <a:latin typeface="Times New Roman"/>
                <a:cs typeface="Times New Roman"/>
              </a:rPr>
              <a:t>, M. E. (1988). </a:t>
            </a:r>
            <a:r>
              <a:rPr lang="en-US" sz="1700" i="1" dirty="0" err="1">
                <a:latin typeface="Times New Roman"/>
                <a:cs typeface="Times New Roman"/>
              </a:rPr>
              <a:t>Psychologicaltesting</a:t>
            </a:r>
            <a:r>
              <a:rPr lang="en-US" sz="1700" dirty="0">
                <a:latin typeface="Times New Roman"/>
                <a:cs typeface="Times New Roman"/>
              </a:rPr>
              <a:t>. California: </a:t>
            </a:r>
            <a:r>
              <a:rPr lang="en-US" sz="1700" dirty="0" err="1">
                <a:latin typeface="Times New Roman"/>
                <a:cs typeface="Times New Roman"/>
              </a:rPr>
              <a:t>Mayfeld</a:t>
            </a:r>
            <a:r>
              <a:rPr lang="en-US" sz="1700" dirty="0">
                <a:latin typeface="Times New Roman"/>
                <a:cs typeface="Times New Roman"/>
              </a:rPr>
              <a:t> Publishing Company. </a:t>
            </a:r>
            <a:endParaRPr lang="en-US" sz="1700" dirty="0" smtClean="0">
              <a:latin typeface="Times New Roman"/>
              <a:cs typeface="Times New Roman"/>
            </a:endParaRPr>
          </a:p>
          <a:p>
            <a:r>
              <a:rPr lang="en-US" sz="1700" dirty="0" smtClean="0">
                <a:latin typeface="Times New Roman"/>
                <a:cs typeface="Times New Roman"/>
              </a:rPr>
              <a:t> </a:t>
            </a:r>
            <a:r>
              <a:rPr lang="en-US" sz="1700" dirty="0">
                <a:latin typeface="Times New Roman"/>
                <a:cs typeface="Times New Roman"/>
              </a:rPr>
              <a:t>Cohen, R. J. </a:t>
            </a:r>
            <a:r>
              <a:rPr lang="en-US" sz="1700" dirty="0" err="1">
                <a:latin typeface="Times New Roman"/>
                <a:cs typeface="Times New Roman"/>
              </a:rPr>
              <a:t>Ve</a:t>
            </a:r>
            <a:r>
              <a:rPr lang="en-US" sz="1700" dirty="0">
                <a:latin typeface="Times New Roman"/>
                <a:cs typeface="Times New Roman"/>
              </a:rPr>
              <a:t> </a:t>
            </a:r>
            <a:r>
              <a:rPr lang="en-US" sz="1700" dirty="0" err="1">
                <a:latin typeface="Times New Roman"/>
                <a:cs typeface="Times New Roman"/>
              </a:rPr>
              <a:t>Swerdlik</a:t>
            </a:r>
            <a:r>
              <a:rPr lang="en-US" sz="1700" dirty="0">
                <a:latin typeface="Times New Roman"/>
                <a:cs typeface="Times New Roman"/>
              </a:rPr>
              <a:t>, M. E. (2010). </a:t>
            </a:r>
            <a:r>
              <a:rPr lang="en-US" sz="1700" i="1" dirty="0">
                <a:latin typeface="Times New Roman"/>
                <a:cs typeface="Times New Roman"/>
              </a:rPr>
              <a:t>Psychological testing and assessment: An introduction to tests and measurements</a:t>
            </a:r>
            <a:r>
              <a:rPr lang="en-US" sz="1700" dirty="0">
                <a:latin typeface="Times New Roman"/>
                <a:cs typeface="Times New Roman"/>
              </a:rPr>
              <a:t>. New York: McGraw-Hill Companies</a:t>
            </a:r>
            <a:r>
              <a:rPr lang="en-US" sz="1700" dirty="0" smtClean="0">
                <a:latin typeface="Times New Roman"/>
                <a:cs typeface="Times New Roman"/>
              </a:rPr>
              <a:t>.</a:t>
            </a:r>
          </a:p>
          <a:p>
            <a:r>
              <a:rPr lang="en-US" sz="1700" dirty="0" err="1">
                <a:latin typeface="Times New Roman"/>
                <a:cs typeface="Times New Roman"/>
              </a:rPr>
              <a:t>DuBois</a:t>
            </a:r>
            <a:r>
              <a:rPr lang="en-US" sz="1700" dirty="0">
                <a:latin typeface="Times New Roman"/>
                <a:cs typeface="Times New Roman"/>
              </a:rPr>
              <a:t>, P. H. (1970). </a:t>
            </a:r>
            <a:r>
              <a:rPr lang="en-US" sz="1700" i="1" dirty="0">
                <a:latin typeface="Times New Roman"/>
                <a:cs typeface="Times New Roman"/>
              </a:rPr>
              <a:t>A history of </a:t>
            </a:r>
            <a:r>
              <a:rPr lang="en-US" sz="1700" i="1" dirty="0" err="1">
                <a:latin typeface="Times New Roman"/>
                <a:cs typeface="Times New Roman"/>
              </a:rPr>
              <a:t>psychologicaltesting</a:t>
            </a:r>
            <a:r>
              <a:rPr lang="en-US" sz="1700" i="1" dirty="0">
                <a:latin typeface="Times New Roman"/>
                <a:cs typeface="Times New Roman"/>
              </a:rPr>
              <a:t>. </a:t>
            </a:r>
            <a:r>
              <a:rPr lang="en-US" sz="1700" dirty="0">
                <a:latin typeface="Times New Roman"/>
                <a:cs typeface="Times New Roman"/>
              </a:rPr>
              <a:t>Boston: </a:t>
            </a:r>
            <a:r>
              <a:rPr lang="en-US" sz="1700" dirty="0" err="1">
                <a:latin typeface="Times New Roman"/>
                <a:cs typeface="Times New Roman"/>
              </a:rPr>
              <a:t>Allynand</a:t>
            </a:r>
            <a:r>
              <a:rPr lang="en-US" sz="1700" dirty="0">
                <a:latin typeface="Times New Roman"/>
                <a:cs typeface="Times New Roman"/>
              </a:rPr>
              <a:t> Bacon. </a:t>
            </a:r>
            <a:r>
              <a:rPr lang="en-US" sz="1700" dirty="0" smtClean="0">
                <a:latin typeface="Times New Roman"/>
                <a:cs typeface="Times New Roman"/>
              </a:rPr>
              <a:t> </a:t>
            </a:r>
          </a:p>
          <a:p>
            <a:r>
              <a:rPr lang="en-US" sz="1700" dirty="0" err="1">
                <a:latin typeface="Times New Roman"/>
                <a:cs typeface="Times New Roman"/>
              </a:rPr>
              <a:t>Popham</a:t>
            </a:r>
            <a:r>
              <a:rPr lang="en-US" sz="1700" dirty="0">
                <a:latin typeface="Times New Roman"/>
                <a:cs typeface="Times New Roman"/>
              </a:rPr>
              <a:t>, W. J. (2000). </a:t>
            </a:r>
            <a:r>
              <a:rPr lang="en-US" sz="1700" i="1" dirty="0">
                <a:latin typeface="Times New Roman"/>
                <a:cs typeface="Times New Roman"/>
              </a:rPr>
              <a:t>Modern Educational measurement practical guidelines for Educational </a:t>
            </a:r>
            <a:r>
              <a:rPr lang="en-US" sz="1700" i="1" dirty="0" err="1">
                <a:latin typeface="Times New Roman"/>
                <a:cs typeface="Times New Roman"/>
              </a:rPr>
              <a:t>leades</a:t>
            </a:r>
            <a:r>
              <a:rPr lang="en-US" sz="1700" dirty="0">
                <a:latin typeface="Times New Roman"/>
                <a:cs typeface="Times New Roman"/>
              </a:rPr>
              <a:t>. Boston: </a:t>
            </a:r>
            <a:r>
              <a:rPr lang="en-US" sz="1700" dirty="0" err="1">
                <a:latin typeface="Times New Roman"/>
                <a:cs typeface="Times New Roman"/>
              </a:rPr>
              <a:t>Allynand</a:t>
            </a:r>
            <a:r>
              <a:rPr lang="en-US" sz="1700" dirty="0">
                <a:latin typeface="Times New Roman"/>
                <a:cs typeface="Times New Roman"/>
              </a:rPr>
              <a:t> Bacon. </a:t>
            </a:r>
            <a:endParaRPr lang="en-US" sz="1700" dirty="0" smtClean="0">
              <a:latin typeface="Times New Roman"/>
              <a:cs typeface="Times New Roman"/>
            </a:endParaRPr>
          </a:p>
          <a:p>
            <a:r>
              <a:rPr lang="en-US" sz="1700" dirty="0">
                <a:latin typeface="Times New Roman"/>
                <a:cs typeface="Times New Roman"/>
              </a:rPr>
              <a:t>Forrest, D. W. (1974). </a:t>
            </a:r>
            <a:r>
              <a:rPr lang="en-US" sz="1700" i="1" dirty="0">
                <a:latin typeface="Times New Roman"/>
                <a:cs typeface="Times New Roman"/>
              </a:rPr>
              <a:t>Francis Galton: The life and works of a </a:t>
            </a:r>
            <a:r>
              <a:rPr lang="en-US" sz="1700" i="1" dirty="0" err="1">
                <a:latin typeface="Times New Roman"/>
                <a:cs typeface="Times New Roman"/>
              </a:rPr>
              <a:t>victoriangenius</a:t>
            </a:r>
            <a:r>
              <a:rPr lang="en-US" sz="1700" i="1" dirty="0">
                <a:latin typeface="Times New Roman"/>
                <a:cs typeface="Times New Roman"/>
              </a:rPr>
              <a:t>. </a:t>
            </a:r>
            <a:r>
              <a:rPr lang="en-US" sz="1700" dirty="0">
                <a:latin typeface="Times New Roman"/>
                <a:cs typeface="Times New Roman"/>
              </a:rPr>
              <a:t>New York: </a:t>
            </a:r>
            <a:r>
              <a:rPr lang="en-US" sz="1700" dirty="0" err="1">
                <a:latin typeface="Times New Roman"/>
                <a:cs typeface="Times New Roman"/>
              </a:rPr>
              <a:t>Taplinger</a:t>
            </a:r>
            <a:r>
              <a:rPr lang="en-US" sz="1700" dirty="0">
                <a:latin typeface="Times New Roman"/>
                <a:cs typeface="Times New Roman"/>
              </a:rPr>
              <a:t>. </a:t>
            </a:r>
            <a:endParaRPr lang="en-US" sz="1700" dirty="0" smtClean="0">
              <a:latin typeface="Times New Roman"/>
              <a:cs typeface="Times New Roman"/>
            </a:endParaRPr>
          </a:p>
          <a:p>
            <a:r>
              <a:rPr lang="mr-IN" sz="1700" dirty="0" smtClean="0">
                <a:latin typeface="Times New Roman"/>
                <a:cs typeface="Times New Roman"/>
              </a:rPr>
              <a:t>Turgut, M. F. (1984</a:t>
            </a:r>
            <a:r>
              <a:rPr lang="mr-IN" sz="1700" i="1" dirty="0" smtClean="0">
                <a:latin typeface="Times New Roman"/>
                <a:cs typeface="Times New Roman"/>
              </a:rPr>
              <a:t>). Eğitimde ölçme ve değerlendirme metodları</a:t>
            </a:r>
            <a:r>
              <a:rPr lang="mr-IN" sz="1700" dirty="0" smtClean="0">
                <a:latin typeface="Times New Roman"/>
                <a:cs typeface="Times New Roman"/>
              </a:rPr>
              <a:t>. Ankara: Saydam Matbaacılık. </a:t>
            </a:r>
            <a:endParaRPr lang="tr-TR" sz="1700" dirty="0" smtClean="0">
              <a:latin typeface="Times New Roman"/>
              <a:cs typeface="Times New Roman"/>
            </a:endParaRPr>
          </a:p>
          <a:p>
            <a:r>
              <a:rPr lang="en-US" sz="1700" dirty="0" err="1">
                <a:latin typeface="Times New Roman"/>
                <a:cs typeface="Times New Roman"/>
              </a:rPr>
              <a:t>Witmer</a:t>
            </a:r>
            <a:r>
              <a:rPr lang="en-US" sz="1700" dirty="0">
                <a:latin typeface="Times New Roman"/>
                <a:cs typeface="Times New Roman"/>
              </a:rPr>
              <a:t>, L. (1907). Clinical psychology. </a:t>
            </a:r>
            <a:r>
              <a:rPr lang="en-US" sz="1700" i="1" dirty="0">
                <a:latin typeface="Times New Roman"/>
                <a:cs typeface="Times New Roman"/>
              </a:rPr>
              <a:t>Psychological Clinic, </a:t>
            </a:r>
            <a:r>
              <a:rPr lang="en-US" sz="1700" dirty="0">
                <a:latin typeface="Times New Roman"/>
                <a:cs typeface="Times New Roman"/>
              </a:rPr>
              <a:t>1, 1-9. </a:t>
            </a:r>
            <a:endParaRPr lang="en-US" sz="1700" dirty="0">
              <a:latin typeface="Times New Roman"/>
              <a:cs typeface="Times New Roman"/>
            </a:endParaRPr>
          </a:p>
        </p:txBody>
      </p:sp>
    </p:spTree>
    <p:extLst>
      <p:ext uri="{BB962C8B-B14F-4D97-AF65-F5344CB8AC3E}">
        <p14:creationId xmlns:p14="http://schemas.microsoft.com/office/powerpoint/2010/main" val="4201719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r-IN" i="1" dirty="0" smtClean="0">
                <a:latin typeface="Times New Roman"/>
                <a:cs typeface="Times New Roman"/>
              </a:rPr>
              <a:t>Ant</a:t>
            </a:r>
            <a:r>
              <a:rPr lang="tr-TR" i="1" dirty="0" smtClean="0">
                <a:latin typeface="Times New Roman"/>
                <a:cs typeface="Times New Roman"/>
              </a:rPr>
              <a:t>İ</a:t>
            </a:r>
            <a:r>
              <a:rPr lang="mr-IN" i="1" dirty="0" smtClean="0">
                <a:latin typeface="Times New Roman"/>
                <a:cs typeface="Times New Roman"/>
              </a:rPr>
              <a:t>k Çağ’da P</a:t>
            </a:r>
            <a:r>
              <a:rPr lang="tr-TR" i="1" dirty="0" err="1" smtClean="0">
                <a:latin typeface="Times New Roman"/>
                <a:cs typeface="Times New Roman"/>
              </a:rPr>
              <a:t>s</a:t>
            </a:r>
            <a:r>
              <a:rPr lang="tr-TR" i="1" dirty="0" err="1">
                <a:latin typeface="Times New Roman"/>
                <a:cs typeface="Times New Roman"/>
              </a:rPr>
              <a:t>İ</a:t>
            </a:r>
            <a:r>
              <a:rPr lang="mr-IN" i="1" dirty="0" smtClean="0">
                <a:latin typeface="Times New Roman"/>
                <a:cs typeface="Times New Roman"/>
              </a:rPr>
              <a:t>koloj</a:t>
            </a:r>
            <a:r>
              <a:rPr lang="tr-TR" i="1" dirty="0" smtClean="0">
                <a:latin typeface="Times New Roman"/>
                <a:cs typeface="Times New Roman"/>
              </a:rPr>
              <a:t>İ</a:t>
            </a:r>
            <a:r>
              <a:rPr lang="mr-IN" i="1" dirty="0" smtClean="0">
                <a:latin typeface="Times New Roman"/>
                <a:cs typeface="Times New Roman"/>
              </a:rPr>
              <a:t>k Ölçme </a:t>
            </a:r>
            <a:endParaRPr lang="en-US" cap="none" dirty="0">
              <a:latin typeface="Times New Roman"/>
              <a:cs typeface="Times New Roman"/>
            </a:endParaRPr>
          </a:p>
        </p:txBody>
      </p:sp>
      <p:sp>
        <p:nvSpPr>
          <p:cNvPr id="3" name="Content Placeholder 2"/>
          <p:cNvSpPr>
            <a:spLocks noGrp="1"/>
          </p:cNvSpPr>
          <p:nvPr>
            <p:ph idx="1"/>
          </p:nvPr>
        </p:nvSpPr>
        <p:spPr>
          <a:xfrm>
            <a:off x="457200" y="1752600"/>
            <a:ext cx="8452468" cy="4898803"/>
          </a:xfrm>
        </p:spPr>
        <p:txBody>
          <a:bodyPr>
            <a:normAutofit lnSpcReduction="10000"/>
          </a:bodyPr>
          <a:lstStyle/>
          <a:p>
            <a:pPr algn="just"/>
            <a:r>
              <a:rPr lang="mr-IN" dirty="0" smtClean="0">
                <a:latin typeface="Times New Roman"/>
                <a:cs typeface="Times New Roman"/>
              </a:rPr>
              <a:t>İlk uygulamaların MÖ 2200 yılında Çin’de yapıldığı söyle</a:t>
            </a:r>
            <a:r>
              <a:rPr lang="tr-TR" dirty="0" err="1" smtClean="0">
                <a:latin typeface="Times New Roman"/>
                <a:cs typeface="Times New Roman"/>
              </a:rPr>
              <a:t>nmektedir</a:t>
            </a:r>
            <a:r>
              <a:rPr lang="tr-TR" dirty="0" smtClean="0">
                <a:latin typeface="Times New Roman"/>
                <a:cs typeface="Times New Roman"/>
              </a:rPr>
              <a:t>. </a:t>
            </a:r>
            <a:r>
              <a:rPr lang="mr-IN" dirty="0" smtClean="0">
                <a:latin typeface="Times New Roman"/>
                <a:cs typeface="Times New Roman"/>
              </a:rPr>
              <a:t>Bu uygulamalar hükümet ile ilgili işlerde başvuran çok sayıda birey arasından seçim yapmak amacıyla kullanıl</a:t>
            </a:r>
            <a:r>
              <a:rPr lang="tr-TR" dirty="0" err="1" smtClean="0">
                <a:latin typeface="Times New Roman"/>
                <a:cs typeface="Times New Roman"/>
              </a:rPr>
              <a:t>mıştır</a:t>
            </a:r>
            <a:r>
              <a:rPr lang="tr-TR" dirty="0" smtClean="0">
                <a:latin typeface="Times New Roman"/>
                <a:cs typeface="Times New Roman"/>
              </a:rPr>
              <a:t>.</a:t>
            </a:r>
            <a:r>
              <a:rPr lang="mr-IN" dirty="0" smtClean="0">
                <a:latin typeface="Times New Roman"/>
                <a:cs typeface="Times New Roman"/>
              </a:rPr>
              <a:t> Hükümet için görevlendirilecekleri seçmek, vergiden muaf (başarılarına göre vergiden muaf olma ödülü) olmak veya bir şüpheliyse işkence içeren sorgudan muaf olmak testlerin kullanılma sebeplerindendi. </a:t>
            </a:r>
            <a:endParaRPr lang="tr-TR" dirty="0" smtClean="0">
              <a:latin typeface="Times New Roman"/>
              <a:cs typeface="Times New Roman"/>
            </a:endParaRPr>
          </a:p>
          <a:p>
            <a:pPr algn="just"/>
            <a:r>
              <a:rPr lang="mr-IN" dirty="0" smtClean="0">
                <a:latin typeface="Times New Roman"/>
                <a:cs typeface="Times New Roman"/>
              </a:rPr>
              <a:t>Sınavın içerdiği konular ise müzik, arkeoloji, binicilik, yazma, aritmetik, edebiyat, tarım, coğrafya, hasılat, sivil hukuk ve askeri stratejiler gibi çok çeşitli alanlardı. Bunların yanı sıra sosyal yaşam ve halkın ayin ve törenleri ile ilgili bilgi ve beceriler de değerlendirilen konular arasındaydı</a:t>
            </a:r>
            <a:r>
              <a:rPr lang="tr-TR" dirty="0" smtClean="0">
                <a:latin typeface="Times New Roman"/>
                <a:cs typeface="Times New Roman"/>
              </a:rPr>
              <a:t>.</a:t>
            </a:r>
          </a:p>
          <a:p>
            <a:pPr algn="r"/>
            <a:r>
              <a:rPr lang="mr-IN" dirty="0">
                <a:latin typeface="Times New Roman"/>
                <a:cs typeface="Times New Roman"/>
              </a:rPr>
              <a:t>(DuBois, 1970). </a:t>
            </a:r>
            <a:endParaRPr lang="tr-TR" dirty="0" smtClean="0">
              <a:latin typeface="Times New Roman"/>
              <a:cs typeface="Times New Roman"/>
            </a:endParaRPr>
          </a:p>
          <a:p>
            <a:pPr algn="just"/>
            <a:endParaRPr lang="tr-TR"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3558935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r-IN" i="1" dirty="0" smtClean="0">
                <a:latin typeface="Times New Roman"/>
                <a:cs typeface="Times New Roman"/>
              </a:rPr>
              <a:t>Ant</a:t>
            </a:r>
            <a:r>
              <a:rPr lang="tr-TR" i="1" dirty="0" smtClean="0">
                <a:latin typeface="Times New Roman"/>
                <a:cs typeface="Times New Roman"/>
              </a:rPr>
              <a:t>İ</a:t>
            </a:r>
            <a:r>
              <a:rPr lang="mr-IN" i="1" dirty="0" smtClean="0">
                <a:latin typeface="Times New Roman"/>
                <a:cs typeface="Times New Roman"/>
              </a:rPr>
              <a:t>k </a:t>
            </a:r>
            <a:r>
              <a:rPr lang="mr-IN" i="1" dirty="0">
                <a:latin typeface="Times New Roman"/>
                <a:cs typeface="Times New Roman"/>
              </a:rPr>
              <a:t>Çağ’da P</a:t>
            </a:r>
            <a:r>
              <a:rPr lang="tr-TR" i="1" dirty="0" err="1">
                <a:latin typeface="Times New Roman"/>
                <a:cs typeface="Times New Roman"/>
              </a:rPr>
              <a:t>sİ</a:t>
            </a:r>
            <a:r>
              <a:rPr lang="mr-IN" i="1" dirty="0">
                <a:latin typeface="Times New Roman"/>
                <a:cs typeface="Times New Roman"/>
              </a:rPr>
              <a:t>koloj</a:t>
            </a:r>
            <a:r>
              <a:rPr lang="tr-TR" i="1" dirty="0">
                <a:latin typeface="Times New Roman"/>
                <a:cs typeface="Times New Roman"/>
              </a:rPr>
              <a:t>İ</a:t>
            </a:r>
            <a:r>
              <a:rPr lang="mr-IN" i="1" dirty="0">
                <a:latin typeface="Times New Roman"/>
                <a:cs typeface="Times New Roman"/>
              </a:rPr>
              <a:t>k Ölçme </a:t>
            </a:r>
            <a:endParaRPr lang="en-US" dirty="0"/>
          </a:p>
        </p:txBody>
      </p:sp>
      <p:sp>
        <p:nvSpPr>
          <p:cNvPr id="3" name="Content Placeholder 2"/>
          <p:cNvSpPr>
            <a:spLocks noGrp="1"/>
          </p:cNvSpPr>
          <p:nvPr>
            <p:ph idx="1"/>
          </p:nvPr>
        </p:nvSpPr>
        <p:spPr/>
        <p:txBody>
          <a:bodyPr>
            <a:normAutofit/>
          </a:bodyPr>
          <a:lstStyle/>
          <a:p>
            <a:pPr algn="just"/>
            <a:r>
              <a:rPr lang="mr-IN" dirty="0" smtClean="0">
                <a:latin typeface="Times New Roman"/>
                <a:cs typeface="Times New Roman"/>
              </a:rPr>
              <a:t>Katılımcılarının cevapları iki kopya haline getirilir ve iki farklı kişi tarafından birbirinden bağımsız bir şekilde okunurdu (Turgut ve Baykul, 2015). Üçüncü bir kişi ise bu iki farklı skor arasında uzlaşma sağlardı. Bu durum puanlama güvenirliğine verilen önemi göstermektedir. </a:t>
            </a:r>
            <a:endParaRPr lang="tr-TR" dirty="0" smtClean="0">
              <a:latin typeface="Times New Roman"/>
              <a:cs typeface="Times New Roman"/>
            </a:endParaRPr>
          </a:p>
          <a:p>
            <a:pPr algn="just"/>
            <a:r>
              <a:rPr lang="mr-IN" dirty="0" smtClean="0">
                <a:latin typeface="Times New Roman"/>
                <a:cs typeface="Times New Roman"/>
              </a:rPr>
              <a:t>Çin’deki bu sistem, günümüz ölçme ve değerlendirme sistemlerinin temelidir (Cohen, Montague, Nathanson, ve Swerdlik, 1988; Popham, 2000). Çin’de neredeyse üç bin yıl boyunca yeterlik testleri uygulanmıştır ve 1800’lerdeki kısa bir periyod hariç bu testler sadece erkeklere uygulanmıştır </a:t>
            </a:r>
            <a:endParaRPr lang="en-US" dirty="0">
              <a:latin typeface="Times New Roman"/>
              <a:cs typeface="Times New Roman"/>
            </a:endParaRPr>
          </a:p>
        </p:txBody>
      </p:sp>
    </p:spTree>
    <p:extLst>
      <p:ext uri="{BB962C8B-B14F-4D97-AF65-F5344CB8AC3E}">
        <p14:creationId xmlns:p14="http://schemas.microsoft.com/office/powerpoint/2010/main" val="1936150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i="1" dirty="0" smtClean="0">
                <a:latin typeface="Times New Roman"/>
                <a:cs typeface="Times New Roman"/>
              </a:rPr>
              <a:t>18. ve 19. Yüzy</a:t>
            </a:r>
            <a:r>
              <a:rPr lang="tr-TR" i="1" dirty="0" smtClean="0">
                <a:latin typeface="Times New Roman"/>
                <a:cs typeface="Times New Roman"/>
              </a:rPr>
              <a:t>I</a:t>
            </a:r>
            <a:r>
              <a:rPr lang="mr-IN" i="1" dirty="0" smtClean="0">
                <a:latin typeface="Times New Roman"/>
                <a:cs typeface="Times New Roman"/>
              </a:rPr>
              <a:t>lda Ps</a:t>
            </a:r>
            <a:r>
              <a:rPr lang="tr-TR" i="1" dirty="0" smtClean="0">
                <a:latin typeface="Times New Roman"/>
                <a:cs typeface="Times New Roman"/>
              </a:rPr>
              <a:t>İ</a:t>
            </a:r>
            <a:r>
              <a:rPr lang="mr-IN" i="1" dirty="0" smtClean="0">
                <a:latin typeface="Times New Roman"/>
                <a:cs typeface="Times New Roman"/>
              </a:rPr>
              <a:t>koloj</a:t>
            </a:r>
            <a:r>
              <a:rPr lang="tr-TR" i="1" dirty="0" smtClean="0">
                <a:latin typeface="Times New Roman"/>
                <a:cs typeface="Times New Roman"/>
              </a:rPr>
              <a:t>İ</a:t>
            </a:r>
            <a:r>
              <a:rPr lang="mr-IN" i="1" dirty="0" smtClean="0">
                <a:latin typeface="Times New Roman"/>
                <a:cs typeface="Times New Roman"/>
              </a:rPr>
              <a:t>k Ölçme </a:t>
            </a:r>
            <a:endParaRPr lang="en-US" dirty="0">
              <a:latin typeface="Times New Roman"/>
              <a:cs typeface="Times New Roman"/>
            </a:endParaRPr>
          </a:p>
        </p:txBody>
      </p:sp>
      <p:sp>
        <p:nvSpPr>
          <p:cNvPr id="3" name="Content Placeholder 2"/>
          <p:cNvSpPr>
            <a:spLocks noGrp="1"/>
          </p:cNvSpPr>
          <p:nvPr>
            <p:ph idx="1"/>
          </p:nvPr>
        </p:nvSpPr>
        <p:spPr/>
        <p:txBody>
          <a:bodyPr>
            <a:normAutofit/>
          </a:bodyPr>
          <a:lstStyle/>
          <a:p>
            <a:pPr algn="just"/>
            <a:r>
              <a:rPr lang="mr-IN" dirty="0" smtClean="0">
                <a:latin typeface="Times New Roman"/>
                <a:cs typeface="Times New Roman"/>
              </a:rPr>
              <a:t>ChristianvonWolf psikolojinin bilim dalları içinde yerini alacağını öngörmüştür (Cohen ve Swerdlik, 2010). Bu bilim dalı içinde psikolojik ölçmenin önemli bir yeri olacağını belirtmiştir. </a:t>
            </a:r>
            <a:endParaRPr lang="tr-TR" dirty="0" smtClean="0">
              <a:latin typeface="Times New Roman"/>
              <a:cs typeface="Times New Roman"/>
            </a:endParaRPr>
          </a:p>
          <a:p>
            <a:pPr algn="just"/>
            <a:r>
              <a:rPr lang="mr-IN" dirty="0" smtClean="0">
                <a:latin typeface="Times New Roman"/>
                <a:cs typeface="Times New Roman"/>
              </a:rPr>
              <a:t>Charles Darwin, </a:t>
            </a:r>
            <a:r>
              <a:rPr lang="mr-IN" i="1" dirty="0" smtClean="0">
                <a:latin typeface="Times New Roman"/>
                <a:cs typeface="Times New Roman"/>
              </a:rPr>
              <a:t>Doğal Seçilim Yoluyla Türlerin Kökeni </a:t>
            </a:r>
            <a:r>
              <a:rPr lang="mr-IN" dirty="0" smtClean="0">
                <a:latin typeface="Times New Roman"/>
                <a:cs typeface="Times New Roman"/>
              </a:rPr>
              <a:t>adlı çalışmasında bireysel farklılıklara dikkat çekmiştir (Cohen ve Swerdlik, 2010). </a:t>
            </a:r>
            <a:endParaRPr lang="tr-TR" dirty="0" smtClean="0">
              <a:latin typeface="Times New Roman"/>
              <a:cs typeface="Times New Roman"/>
            </a:endParaRPr>
          </a:p>
          <a:p>
            <a:pPr algn="just"/>
            <a:r>
              <a:rPr lang="mr-IN" dirty="0" smtClean="0">
                <a:latin typeface="Times New Roman"/>
                <a:cs typeface="Times New Roman"/>
              </a:rPr>
              <a:t>Darwin’in kuzeni Francis Galton ise bunu bir adım ileri götürerek bireyler arasındaki bu 6</a:t>
            </a:r>
            <a:r>
              <a:rPr lang="tr-TR" dirty="0" smtClean="0">
                <a:latin typeface="Times New Roman"/>
                <a:cs typeface="Times New Roman"/>
              </a:rPr>
              <a:t> </a:t>
            </a:r>
            <a:r>
              <a:rPr lang="mr-IN" dirty="0" smtClean="0">
                <a:latin typeface="Times New Roman"/>
                <a:cs typeface="Times New Roman"/>
              </a:rPr>
              <a:t>farklılıkların miktarını belirlemeye çalışmıştır (Forrest, 1974). </a:t>
            </a:r>
            <a:endParaRPr lang="en-US" dirty="0">
              <a:latin typeface="Times New Roman"/>
              <a:cs typeface="Times New Roman"/>
            </a:endParaRPr>
          </a:p>
        </p:txBody>
      </p:sp>
    </p:spTree>
    <p:extLst>
      <p:ext uri="{BB962C8B-B14F-4D97-AF65-F5344CB8AC3E}">
        <p14:creationId xmlns:p14="http://schemas.microsoft.com/office/powerpoint/2010/main" val="2271521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i="1" dirty="0">
                <a:latin typeface="Times New Roman"/>
                <a:cs typeface="Times New Roman"/>
              </a:rPr>
              <a:t>18. ve 19. Yüzy</a:t>
            </a:r>
            <a:r>
              <a:rPr lang="tr-TR" i="1" dirty="0">
                <a:latin typeface="Times New Roman"/>
                <a:cs typeface="Times New Roman"/>
              </a:rPr>
              <a:t>I</a:t>
            </a:r>
            <a:r>
              <a:rPr lang="mr-IN" i="1" dirty="0">
                <a:latin typeface="Times New Roman"/>
                <a:cs typeface="Times New Roman"/>
              </a:rPr>
              <a:t>lda Ps</a:t>
            </a:r>
            <a:r>
              <a:rPr lang="tr-TR" i="1" dirty="0">
                <a:latin typeface="Times New Roman"/>
                <a:cs typeface="Times New Roman"/>
              </a:rPr>
              <a:t>İ</a:t>
            </a:r>
            <a:r>
              <a:rPr lang="mr-IN" i="1" dirty="0">
                <a:latin typeface="Times New Roman"/>
                <a:cs typeface="Times New Roman"/>
              </a:rPr>
              <a:t>koloj</a:t>
            </a:r>
            <a:r>
              <a:rPr lang="tr-TR" i="1" dirty="0">
                <a:latin typeface="Times New Roman"/>
                <a:cs typeface="Times New Roman"/>
              </a:rPr>
              <a:t>İ</a:t>
            </a:r>
            <a:r>
              <a:rPr lang="mr-IN" i="1" dirty="0">
                <a:latin typeface="Times New Roman"/>
                <a:cs typeface="Times New Roman"/>
              </a:rPr>
              <a:t>k Ölçme </a:t>
            </a:r>
            <a:endParaRPr lang="en-US" dirty="0"/>
          </a:p>
        </p:txBody>
      </p:sp>
      <p:sp>
        <p:nvSpPr>
          <p:cNvPr id="3" name="Content Placeholder 2"/>
          <p:cNvSpPr>
            <a:spLocks noGrp="1"/>
          </p:cNvSpPr>
          <p:nvPr>
            <p:ph idx="1"/>
          </p:nvPr>
        </p:nvSpPr>
        <p:spPr>
          <a:xfrm>
            <a:off x="457200" y="1752600"/>
            <a:ext cx="8229600" cy="5105400"/>
          </a:xfrm>
        </p:spPr>
        <p:txBody>
          <a:bodyPr>
            <a:normAutofit fontScale="92500"/>
          </a:bodyPr>
          <a:lstStyle/>
          <a:p>
            <a:pPr algn="just"/>
            <a:r>
              <a:rPr lang="mr-IN" dirty="0" smtClean="0">
                <a:latin typeface="Times New Roman"/>
                <a:cs typeface="Times New Roman"/>
              </a:rPr>
              <a:t>Wilhelm Wundt, 1879 yılında Leipzig Üniversitesi’nde ilk deneysel psikoloji laboratuvarını açmıştır</a:t>
            </a:r>
            <a:r>
              <a:rPr lang="tr-TR" dirty="0" smtClean="0">
                <a:latin typeface="Times New Roman"/>
                <a:cs typeface="Times New Roman"/>
              </a:rPr>
              <a:t>. </a:t>
            </a:r>
            <a:r>
              <a:rPr lang="mr-IN" dirty="0" smtClean="0">
                <a:latin typeface="Times New Roman"/>
                <a:cs typeface="Times New Roman"/>
              </a:rPr>
              <a:t>Wundt ve öğrencileri tepki zamanı, algı, dikkat uzamı gibi değişkenleri kullanarak insanlara has yeteneklerin tanımlarını formüle etmek üzerine çalışmışlardır. </a:t>
            </a:r>
            <a:endParaRPr lang="tr-TR" dirty="0" smtClean="0">
              <a:latin typeface="Times New Roman"/>
              <a:cs typeface="Times New Roman"/>
            </a:endParaRPr>
          </a:p>
          <a:p>
            <a:pPr algn="just"/>
            <a:r>
              <a:rPr lang="mr-IN" dirty="0" smtClean="0">
                <a:latin typeface="Times New Roman"/>
                <a:cs typeface="Times New Roman"/>
              </a:rPr>
              <a:t>Wundt ile Galton arasındaki en büyük fark, Wundt’un bireysel benzerliklere odaklanmış olmasıdır. Ayrıca Wundt, çalışmalarında hatayı minimuma indirmek için dışsal değişkenleri kontrol altına almak için uğraşmıştır. Amacı, ölçüm yapılan bireylerde gözlenen farklılıkların bir dışsal değişkenden değil de bireysel farklılıklardan doğduğunu kesinleştirmektir. </a:t>
            </a:r>
            <a:endParaRPr lang="tr-TR" dirty="0" smtClean="0">
              <a:latin typeface="Times New Roman"/>
              <a:cs typeface="Times New Roman"/>
            </a:endParaRPr>
          </a:p>
          <a:p>
            <a:pPr algn="just"/>
            <a:r>
              <a:rPr lang="mr-IN" dirty="0" smtClean="0">
                <a:latin typeface="Times New Roman"/>
                <a:cs typeface="Times New Roman"/>
              </a:rPr>
              <a:t>Wundt’un beraber çalıştığı ve ölçme ve değerlendirme alanına önemli katkıları olan öğrencileri James McKeenCattell, Charles Spearman, Victor Henri, Emil Kraepelin ve LightnerWitmer’dir</a:t>
            </a:r>
            <a:r>
              <a:rPr lang="tr-TR" dirty="0" smtClean="0">
                <a:latin typeface="Times New Roman"/>
                <a:cs typeface="Times New Roman"/>
              </a:rPr>
              <a:t>.</a:t>
            </a:r>
          </a:p>
          <a:p>
            <a:pPr algn="r"/>
            <a:r>
              <a:rPr lang="mr-IN" dirty="0">
                <a:latin typeface="Times New Roman"/>
                <a:cs typeface="Times New Roman"/>
              </a:rPr>
              <a:t>(Cohen ve Swerdlik, 2010). </a:t>
            </a:r>
            <a:endParaRPr lang="en-US" dirty="0">
              <a:latin typeface="Times New Roman"/>
              <a:cs typeface="Times New Roman"/>
            </a:endParaRPr>
          </a:p>
        </p:txBody>
      </p:sp>
    </p:spTree>
    <p:extLst>
      <p:ext uri="{BB962C8B-B14F-4D97-AF65-F5344CB8AC3E}">
        <p14:creationId xmlns:p14="http://schemas.microsoft.com/office/powerpoint/2010/main" val="500641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i="1" dirty="0">
                <a:latin typeface="Times New Roman"/>
                <a:cs typeface="Times New Roman"/>
              </a:rPr>
              <a:t>18. ve 19. Yüzy</a:t>
            </a:r>
            <a:r>
              <a:rPr lang="tr-TR" i="1" dirty="0">
                <a:latin typeface="Times New Roman"/>
                <a:cs typeface="Times New Roman"/>
              </a:rPr>
              <a:t>I</a:t>
            </a:r>
            <a:r>
              <a:rPr lang="mr-IN" i="1" dirty="0">
                <a:latin typeface="Times New Roman"/>
                <a:cs typeface="Times New Roman"/>
              </a:rPr>
              <a:t>lda Ps</a:t>
            </a:r>
            <a:r>
              <a:rPr lang="tr-TR" i="1" dirty="0">
                <a:latin typeface="Times New Roman"/>
                <a:cs typeface="Times New Roman"/>
              </a:rPr>
              <a:t>İ</a:t>
            </a:r>
            <a:r>
              <a:rPr lang="mr-IN" i="1" dirty="0">
                <a:latin typeface="Times New Roman"/>
                <a:cs typeface="Times New Roman"/>
              </a:rPr>
              <a:t>koloj</a:t>
            </a:r>
            <a:r>
              <a:rPr lang="tr-TR" i="1" dirty="0">
                <a:latin typeface="Times New Roman"/>
                <a:cs typeface="Times New Roman"/>
              </a:rPr>
              <a:t>İ</a:t>
            </a:r>
            <a:r>
              <a:rPr lang="mr-IN" i="1" dirty="0">
                <a:latin typeface="Times New Roman"/>
                <a:cs typeface="Times New Roman"/>
              </a:rPr>
              <a:t>k Ölçme </a:t>
            </a:r>
            <a:endParaRPr lang="en-US" dirty="0"/>
          </a:p>
        </p:txBody>
      </p:sp>
      <p:sp>
        <p:nvSpPr>
          <p:cNvPr id="3" name="Content Placeholder 2"/>
          <p:cNvSpPr>
            <a:spLocks noGrp="1"/>
          </p:cNvSpPr>
          <p:nvPr>
            <p:ph idx="1"/>
          </p:nvPr>
        </p:nvSpPr>
        <p:spPr>
          <a:xfrm>
            <a:off x="153702" y="1752600"/>
            <a:ext cx="8533098" cy="4697246"/>
          </a:xfrm>
        </p:spPr>
        <p:txBody>
          <a:bodyPr>
            <a:normAutofit fontScale="92500"/>
          </a:bodyPr>
          <a:lstStyle/>
          <a:p>
            <a:pPr algn="just"/>
            <a:r>
              <a:rPr lang="tr-TR" dirty="0" smtClean="0">
                <a:latin typeface="Times New Roman"/>
                <a:cs typeface="Times New Roman"/>
              </a:rPr>
              <a:t>James </a:t>
            </a:r>
            <a:r>
              <a:rPr lang="tr-TR" dirty="0" err="1" smtClean="0">
                <a:latin typeface="Times New Roman"/>
                <a:cs typeface="Times New Roman"/>
              </a:rPr>
              <a:t>McKeen</a:t>
            </a:r>
            <a:r>
              <a:rPr lang="tr-TR" dirty="0" smtClean="0">
                <a:latin typeface="Times New Roman"/>
                <a:cs typeface="Times New Roman"/>
              </a:rPr>
              <a:t> </a:t>
            </a:r>
            <a:r>
              <a:rPr lang="tr-TR" dirty="0" err="1" smtClean="0">
                <a:latin typeface="Times New Roman"/>
                <a:cs typeface="Times New Roman"/>
              </a:rPr>
              <a:t>Cattell</a:t>
            </a:r>
            <a:r>
              <a:rPr lang="tr-TR" dirty="0" smtClean="0">
                <a:latin typeface="Times New Roman"/>
                <a:cs typeface="Times New Roman"/>
              </a:rPr>
              <a:t>, Leipzig Üniversitesi’nde doktora yapmış ve </a:t>
            </a:r>
            <a:r>
              <a:rPr lang="tr-TR" dirty="0" err="1" smtClean="0">
                <a:latin typeface="Times New Roman"/>
                <a:cs typeface="Times New Roman"/>
              </a:rPr>
              <a:t>Galton’un</a:t>
            </a:r>
            <a:r>
              <a:rPr lang="tr-TR" dirty="0" smtClean="0">
                <a:latin typeface="Times New Roman"/>
                <a:cs typeface="Times New Roman"/>
              </a:rPr>
              <a:t> çalışmalarından etkilenmiştir. Doktora tezinde tepki zamanındaki bireysel farklılıkları incelemiştir. </a:t>
            </a:r>
          </a:p>
          <a:p>
            <a:pPr algn="just"/>
            <a:r>
              <a:rPr lang="tr-TR" dirty="0" err="1" smtClean="0">
                <a:latin typeface="Times New Roman"/>
                <a:cs typeface="Times New Roman"/>
              </a:rPr>
              <a:t>Cattell</a:t>
            </a:r>
            <a:r>
              <a:rPr lang="tr-TR" dirty="0" smtClean="0">
                <a:latin typeface="Times New Roman"/>
                <a:cs typeface="Times New Roman"/>
              </a:rPr>
              <a:t>, </a:t>
            </a:r>
            <a:r>
              <a:rPr lang="tr-TR" dirty="0" err="1" smtClean="0">
                <a:latin typeface="Times New Roman"/>
                <a:cs typeface="Times New Roman"/>
              </a:rPr>
              <a:t>Wundt’un</a:t>
            </a:r>
            <a:r>
              <a:rPr lang="tr-TR" dirty="0" smtClean="0">
                <a:latin typeface="Times New Roman"/>
                <a:cs typeface="Times New Roman"/>
              </a:rPr>
              <a:t> öğrencilerinden biri olmasına rağmen </a:t>
            </a:r>
            <a:r>
              <a:rPr lang="tr-TR" dirty="0" err="1" smtClean="0">
                <a:latin typeface="Times New Roman"/>
                <a:cs typeface="Times New Roman"/>
              </a:rPr>
              <a:t>Galton’un</a:t>
            </a:r>
            <a:r>
              <a:rPr lang="tr-TR" dirty="0" smtClean="0">
                <a:latin typeface="Times New Roman"/>
                <a:cs typeface="Times New Roman"/>
              </a:rPr>
              <a:t> yolundan giderek bireysel farklılıkları araştırmıştır. </a:t>
            </a:r>
            <a:r>
              <a:rPr lang="tr-TR" dirty="0" err="1" smtClean="0">
                <a:latin typeface="Times New Roman"/>
                <a:cs typeface="Times New Roman"/>
              </a:rPr>
              <a:t>Cattell</a:t>
            </a:r>
            <a:r>
              <a:rPr lang="tr-TR" dirty="0" smtClean="0">
                <a:latin typeface="Times New Roman"/>
                <a:cs typeface="Times New Roman"/>
              </a:rPr>
              <a:t>, 1888’de yayınlarından birinde ilk kez “zekâ testi” kavramını kullanmıştır. Amerika’da zekâ testlerinin uygulanması ve geliştirilmesinde </a:t>
            </a:r>
            <a:r>
              <a:rPr lang="tr-TR" dirty="0" err="1" smtClean="0">
                <a:latin typeface="Times New Roman"/>
                <a:cs typeface="Times New Roman"/>
              </a:rPr>
              <a:t>Cattell’in</a:t>
            </a:r>
            <a:r>
              <a:rPr lang="tr-TR" dirty="0" smtClean="0">
                <a:latin typeface="Times New Roman"/>
                <a:cs typeface="Times New Roman"/>
              </a:rPr>
              <a:t> önemli bir yeri vardır (</a:t>
            </a:r>
            <a:r>
              <a:rPr lang="tr-TR" dirty="0" err="1" smtClean="0">
                <a:latin typeface="Times New Roman"/>
                <a:cs typeface="Times New Roman"/>
              </a:rPr>
              <a:t>Boring</a:t>
            </a:r>
            <a:r>
              <a:rPr lang="tr-TR" dirty="0" smtClean="0">
                <a:latin typeface="Times New Roman"/>
                <a:cs typeface="Times New Roman"/>
              </a:rPr>
              <a:t>, 1950). </a:t>
            </a:r>
          </a:p>
          <a:p>
            <a:pPr algn="just"/>
            <a:r>
              <a:rPr lang="tr-TR" dirty="0" smtClean="0">
                <a:latin typeface="Times New Roman"/>
                <a:cs typeface="Times New Roman"/>
              </a:rPr>
              <a:t>Ayrıca </a:t>
            </a:r>
            <a:r>
              <a:rPr lang="tr-TR" dirty="0" err="1" smtClean="0">
                <a:latin typeface="Times New Roman"/>
                <a:cs typeface="Times New Roman"/>
              </a:rPr>
              <a:t>Psychological</a:t>
            </a:r>
            <a:r>
              <a:rPr lang="tr-TR" dirty="0" smtClean="0">
                <a:latin typeface="Times New Roman"/>
                <a:cs typeface="Times New Roman"/>
              </a:rPr>
              <a:t> </a:t>
            </a:r>
            <a:r>
              <a:rPr lang="tr-TR" dirty="0" err="1" smtClean="0">
                <a:latin typeface="Times New Roman"/>
                <a:cs typeface="Times New Roman"/>
              </a:rPr>
              <a:t>Review</a:t>
            </a:r>
            <a:r>
              <a:rPr lang="tr-TR" dirty="0" smtClean="0">
                <a:latin typeface="Times New Roman"/>
                <a:cs typeface="Times New Roman"/>
              </a:rPr>
              <a:t>, </a:t>
            </a:r>
            <a:r>
              <a:rPr lang="tr-TR" dirty="0" err="1" smtClean="0">
                <a:latin typeface="Times New Roman"/>
                <a:cs typeface="Times New Roman"/>
              </a:rPr>
              <a:t>Science</a:t>
            </a:r>
            <a:r>
              <a:rPr lang="tr-TR" dirty="0" smtClean="0">
                <a:latin typeface="Times New Roman"/>
                <a:cs typeface="Times New Roman"/>
              </a:rPr>
              <a:t>, </a:t>
            </a:r>
            <a:r>
              <a:rPr lang="tr-TR" dirty="0" err="1" smtClean="0">
                <a:latin typeface="Times New Roman"/>
                <a:cs typeface="Times New Roman"/>
              </a:rPr>
              <a:t>American</a:t>
            </a:r>
            <a:r>
              <a:rPr lang="tr-TR" dirty="0" smtClean="0">
                <a:latin typeface="Times New Roman"/>
                <a:cs typeface="Times New Roman"/>
              </a:rPr>
              <a:t> Men of </a:t>
            </a:r>
            <a:r>
              <a:rPr lang="tr-TR" dirty="0" err="1" smtClean="0">
                <a:latin typeface="Times New Roman"/>
                <a:cs typeface="Times New Roman"/>
              </a:rPr>
              <a:t>Science</a:t>
            </a:r>
            <a:r>
              <a:rPr lang="tr-TR" dirty="0" smtClean="0">
                <a:latin typeface="Times New Roman"/>
                <a:cs typeface="Times New Roman"/>
              </a:rPr>
              <a:t> gibi birçok yayının yanı sıra, amacı psikoloji bilim dalının geliştirilmesi ve psikoloji uygulamalarının yaygınlaştırılması olan Psikoloji Birliği’nin temellerinin atılmasında büyük rol oynamıştır. </a:t>
            </a:r>
          </a:p>
          <a:p>
            <a:pPr algn="r"/>
            <a:r>
              <a:rPr lang="mr-IN" dirty="0">
                <a:latin typeface="Times New Roman"/>
                <a:cs typeface="Times New Roman"/>
              </a:rPr>
              <a:t>(Cohen ve Swerdlik, 2010). </a:t>
            </a:r>
            <a:endParaRPr lang="en-US" dirty="0">
              <a:latin typeface="Times New Roman"/>
              <a:cs typeface="Times New Roman"/>
            </a:endParaRPr>
          </a:p>
          <a:p>
            <a:pPr algn="r"/>
            <a:endParaRPr lang="tr-TR" dirty="0">
              <a:latin typeface="Times New Roman"/>
              <a:cs typeface="Times New Roman"/>
            </a:endParaRPr>
          </a:p>
        </p:txBody>
      </p:sp>
    </p:spTree>
    <p:extLst>
      <p:ext uri="{BB962C8B-B14F-4D97-AF65-F5344CB8AC3E}">
        <p14:creationId xmlns:p14="http://schemas.microsoft.com/office/powerpoint/2010/main" val="323365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r-IN" i="1" dirty="0">
                <a:latin typeface="Times New Roman"/>
                <a:cs typeface="Times New Roman"/>
              </a:rPr>
              <a:t>18. ve 19. Yüzy</a:t>
            </a:r>
            <a:r>
              <a:rPr lang="tr-TR" i="1" dirty="0">
                <a:latin typeface="Times New Roman"/>
                <a:cs typeface="Times New Roman"/>
              </a:rPr>
              <a:t>I</a:t>
            </a:r>
            <a:r>
              <a:rPr lang="mr-IN" i="1" dirty="0">
                <a:latin typeface="Times New Roman"/>
                <a:cs typeface="Times New Roman"/>
              </a:rPr>
              <a:t>lda Ps</a:t>
            </a:r>
            <a:r>
              <a:rPr lang="tr-TR" i="1" dirty="0">
                <a:latin typeface="Times New Roman"/>
                <a:cs typeface="Times New Roman"/>
              </a:rPr>
              <a:t>İ</a:t>
            </a:r>
            <a:r>
              <a:rPr lang="mr-IN" i="1" dirty="0">
                <a:latin typeface="Times New Roman"/>
                <a:cs typeface="Times New Roman"/>
              </a:rPr>
              <a:t>koloj</a:t>
            </a:r>
            <a:r>
              <a:rPr lang="tr-TR" i="1" dirty="0">
                <a:latin typeface="Times New Roman"/>
                <a:cs typeface="Times New Roman"/>
              </a:rPr>
              <a:t>İ</a:t>
            </a:r>
            <a:r>
              <a:rPr lang="mr-IN" i="1" dirty="0">
                <a:latin typeface="Times New Roman"/>
                <a:cs typeface="Times New Roman"/>
              </a:rPr>
              <a:t>k Ölçme </a:t>
            </a:r>
            <a:endParaRPr lang="en-US" dirty="0"/>
          </a:p>
        </p:txBody>
      </p:sp>
      <p:sp>
        <p:nvSpPr>
          <p:cNvPr id="3" name="Content Placeholder 2"/>
          <p:cNvSpPr>
            <a:spLocks noGrp="1"/>
          </p:cNvSpPr>
          <p:nvPr>
            <p:ph idx="1"/>
          </p:nvPr>
        </p:nvSpPr>
        <p:spPr>
          <a:xfrm>
            <a:off x="0" y="1752600"/>
            <a:ext cx="8686800" cy="4737557"/>
          </a:xfrm>
        </p:spPr>
        <p:txBody>
          <a:bodyPr>
            <a:normAutofit lnSpcReduction="10000"/>
          </a:bodyPr>
          <a:lstStyle/>
          <a:p>
            <a:pPr algn="just"/>
            <a:r>
              <a:rPr lang="mr-IN" dirty="0" smtClean="0">
                <a:latin typeface="Times New Roman"/>
                <a:cs typeface="Times New Roman"/>
              </a:rPr>
              <a:t>Charles Spearman, test güvenirliği kavramını alana kazandıran kişi olmakla birlikte faktör analizi tekniği için matematiksel bir çerçeve inşa etmiştir</a:t>
            </a:r>
            <a:r>
              <a:rPr lang="tr-TR" dirty="0" smtClean="0">
                <a:latin typeface="Times New Roman"/>
                <a:cs typeface="Times New Roman"/>
              </a:rPr>
              <a:t>. </a:t>
            </a:r>
            <a:r>
              <a:rPr lang="mr-IN" dirty="0" smtClean="0">
                <a:latin typeface="Times New Roman"/>
                <a:cs typeface="Times New Roman"/>
              </a:rPr>
              <a:t>Victor Henri, Alfred</a:t>
            </a:r>
            <a:r>
              <a:rPr lang="tr-TR" dirty="0" smtClean="0">
                <a:latin typeface="Times New Roman"/>
                <a:cs typeface="Times New Roman"/>
              </a:rPr>
              <a:t> </a:t>
            </a:r>
            <a:r>
              <a:rPr lang="mr-IN" dirty="0" smtClean="0">
                <a:latin typeface="Times New Roman"/>
                <a:cs typeface="Times New Roman"/>
              </a:rPr>
              <a:t>Binet ile birlikte üst bilişsel süreçlerin ölçümünde zekâ testlerinin nasıl uygulanacağı üzerine çalışmıştır. Emil Kraepelin tarafından sözcük çağrışım tekniği ilk defa bir test olarak kullanılmıştır</a:t>
            </a:r>
            <a:r>
              <a:rPr lang="tr-TR" dirty="0" smtClean="0">
                <a:latin typeface="Times New Roman"/>
                <a:cs typeface="Times New Roman"/>
              </a:rPr>
              <a:t> </a:t>
            </a:r>
            <a:r>
              <a:rPr lang="mr-IN" dirty="0">
                <a:latin typeface="Times New Roman"/>
                <a:cs typeface="Times New Roman"/>
              </a:rPr>
              <a:t>(Cohen ve Swerdlik, 2010). </a:t>
            </a:r>
            <a:endParaRPr lang="mr-IN" dirty="0">
              <a:latin typeface="Times New Roman"/>
              <a:cs typeface="Times New Roman"/>
            </a:endParaRPr>
          </a:p>
          <a:p>
            <a:pPr algn="just"/>
            <a:r>
              <a:rPr lang="mr-IN" dirty="0" smtClean="0">
                <a:latin typeface="Times New Roman"/>
                <a:cs typeface="Times New Roman"/>
              </a:rPr>
              <a:t>Lightner</a:t>
            </a:r>
            <a:r>
              <a:rPr lang="tr-TR" dirty="0" smtClean="0">
                <a:latin typeface="Times New Roman"/>
                <a:cs typeface="Times New Roman"/>
              </a:rPr>
              <a:t> </a:t>
            </a:r>
            <a:r>
              <a:rPr lang="mr-IN" dirty="0" smtClean="0">
                <a:latin typeface="Times New Roman"/>
                <a:cs typeface="Times New Roman"/>
              </a:rPr>
              <a:t>Witmer, Cattell’in kurduğu laboratuvardaki çalışmaları nedeniyle </a:t>
            </a:r>
            <a:r>
              <a:rPr lang="mr-IN" i="1" dirty="0" smtClean="0">
                <a:latin typeface="Times New Roman"/>
                <a:cs typeface="Times New Roman"/>
              </a:rPr>
              <a:t>klinik </a:t>
            </a:r>
            <a:r>
              <a:rPr lang="mr-IN" i="1" dirty="0">
                <a:latin typeface="Times New Roman"/>
                <a:cs typeface="Times New Roman"/>
              </a:rPr>
              <a:t>psikolojinin </a:t>
            </a:r>
            <a:r>
              <a:rPr lang="mr-IN" dirty="0" smtClean="0">
                <a:latin typeface="Times New Roman"/>
                <a:cs typeface="Times New Roman"/>
              </a:rPr>
              <a:t>temellerini atmıştır (McReynolds, 1987). Amerika’nin ilk psikoloji kliniği 1896’da Pennsylvania Üniversitesi’nde Witmer tarafından kurulmuştur. Witmer, ilk makalesi klinik psikoloji üzerine olan Psikolojik Klinik isimli derginin yayımlanmasında büyük rol üstlenmiştir (Witmer, 1907). </a:t>
            </a:r>
            <a:endParaRPr lang="en-US" dirty="0">
              <a:latin typeface="Times New Roman"/>
              <a:cs typeface="Times New Roman"/>
            </a:endParaRPr>
          </a:p>
        </p:txBody>
      </p:sp>
    </p:spTree>
    <p:extLst>
      <p:ext uri="{BB962C8B-B14F-4D97-AF65-F5344CB8AC3E}">
        <p14:creationId xmlns:p14="http://schemas.microsoft.com/office/powerpoint/2010/main" val="2875700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i="1" dirty="0" smtClean="0">
                <a:latin typeface="Times New Roman"/>
                <a:cs typeface="Times New Roman"/>
              </a:rPr>
              <a:t>2</a:t>
            </a:r>
            <a:r>
              <a:rPr lang="mr-IN" i="1" dirty="0" smtClean="0">
                <a:latin typeface="Times New Roman"/>
                <a:cs typeface="Times New Roman"/>
              </a:rPr>
              <a:t>0. Yüzy</a:t>
            </a:r>
            <a:r>
              <a:rPr lang="tr-TR" i="1" dirty="0" smtClean="0">
                <a:latin typeface="Times New Roman"/>
                <a:cs typeface="Times New Roman"/>
              </a:rPr>
              <a:t>I</a:t>
            </a:r>
            <a:r>
              <a:rPr lang="mr-IN" i="1" dirty="0" smtClean="0">
                <a:latin typeface="Times New Roman"/>
                <a:cs typeface="Times New Roman"/>
              </a:rPr>
              <a:t>lda Ps</a:t>
            </a:r>
            <a:r>
              <a:rPr lang="tr-TR" i="1" dirty="0" smtClean="0">
                <a:latin typeface="Times New Roman"/>
                <a:cs typeface="Times New Roman"/>
              </a:rPr>
              <a:t>İ</a:t>
            </a:r>
            <a:r>
              <a:rPr lang="mr-IN" i="1" dirty="0" smtClean="0">
                <a:latin typeface="Times New Roman"/>
                <a:cs typeface="Times New Roman"/>
              </a:rPr>
              <a:t>koloj</a:t>
            </a:r>
            <a:r>
              <a:rPr lang="tr-TR" i="1" dirty="0" smtClean="0">
                <a:latin typeface="Times New Roman"/>
                <a:cs typeface="Times New Roman"/>
              </a:rPr>
              <a:t>İ</a:t>
            </a:r>
            <a:r>
              <a:rPr lang="mr-IN" i="1" dirty="0" smtClean="0">
                <a:latin typeface="Times New Roman"/>
                <a:cs typeface="Times New Roman"/>
              </a:rPr>
              <a:t>k Ölçme </a:t>
            </a:r>
            <a:endParaRPr lang="en-US" dirty="0">
              <a:latin typeface="Times New Roman"/>
              <a:cs typeface="Times New Roman"/>
            </a:endParaRPr>
          </a:p>
        </p:txBody>
      </p:sp>
      <p:sp>
        <p:nvSpPr>
          <p:cNvPr id="3" name="Content Placeholder 2"/>
          <p:cNvSpPr>
            <a:spLocks noGrp="1"/>
          </p:cNvSpPr>
          <p:nvPr>
            <p:ph idx="1"/>
          </p:nvPr>
        </p:nvSpPr>
        <p:spPr/>
        <p:txBody>
          <a:bodyPr>
            <a:normAutofit/>
          </a:bodyPr>
          <a:lstStyle/>
          <a:p>
            <a:pPr algn="just"/>
            <a:r>
              <a:rPr lang="en-US" dirty="0" err="1">
                <a:latin typeface="Times New Roman"/>
                <a:cs typeface="Times New Roman"/>
              </a:rPr>
              <a:t>AfredBinet</a:t>
            </a:r>
            <a:r>
              <a:rPr lang="en-US" dirty="0">
                <a:latin typeface="Times New Roman"/>
                <a:cs typeface="Times New Roman"/>
              </a:rPr>
              <a:t>, Theodore Simon </a:t>
            </a:r>
            <a:r>
              <a:rPr lang="en-US" dirty="0" err="1">
                <a:latin typeface="Times New Roman"/>
                <a:cs typeface="Times New Roman"/>
              </a:rPr>
              <a:t>ile</a:t>
            </a:r>
            <a:r>
              <a:rPr lang="en-US" dirty="0">
                <a:latin typeface="Times New Roman"/>
                <a:cs typeface="Times New Roman"/>
              </a:rPr>
              <a:t> </a:t>
            </a:r>
            <a:r>
              <a:rPr lang="en-US" dirty="0" err="1">
                <a:latin typeface="Times New Roman"/>
                <a:cs typeface="Times New Roman"/>
              </a:rPr>
              <a:t>birlikte</a:t>
            </a:r>
            <a:r>
              <a:rPr lang="en-US" dirty="0">
                <a:latin typeface="Times New Roman"/>
                <a:cs typeface="Times New Roman"/>
              </a:rPr>
              <a:t> </a:t>
            </a:r>
            <a:r>
              <a:rPr lang="en-US" dirty="0" err="1">
                <a:latin typeface="Times New Roman"/>
                <a:cs typeface="Times New Roman"/>
              </a:rPr>
              <a:t>okul</a:t>
            </a:r>
            <a:r>
              <a:rPr lang="en-US" dirty="0">
                <a:latin typeface="Times New Roman"/>
                <a:cs typeface="Times New Roman"/>
              </a:rPr>
              <a:t> </a:t>
            </a:r>
            <a:r>
              <a:rPr lang="en-US" dirty="0" err="1">
                <a:latin typeface="Times New Roman"/>
                <a:cs typeface="Times New Roman"/>
              </a:rPr>
              <a:t>çağındaki</a:t>
            </a:r>
            <a:r>
              <a:rPr lang="en-US" dirty="0">
                <a:latin typeface="Times New Roman"/>
                <a:cs typeface="Times New Roman"/>
              </a:rPr>
              <a:t> </a:t>
            </a:r>
            <a:r>
              <a:rPr lang="en-US" dirty="0" err="1">
                <a:latin typeface="Times New Roman"/>
                <a:cs typeface="Times New Roman"/>
              </a:rPr>
              <a:t>zihinsel</a:t>
            </a:r>
            <a:r>
              <a:rPr lang="en-US" dirty="0">
                <a:latin typeface="Times New Roman"/>
                <a:cs typeface="Times New Roman"/>
              </a:rPr>
              <a:t> </a:t>
            </a:r>
            <a:r>
              <a:rPr lang="en-US" dirty="0" err="1">
                <a:latin typeface="Times New Roman"/>
                <a:cs typeface="Times New Roman"/>
              </a:rPr>
              <a:t>engelli</a:t>
            </a:r>
            <a:r>
              <a:rPr lang="en-US" dirty="0">
                <a:latin typeface="Times New Roman"/>
                <a:cs typeface="Times New Roman"/>
              </a:rPr>
              <a:t> </a:t>
            </a:r>
            <a:r>
              <a:rPr lang="en-US" dirty="0" err="1">
                <a:latin typeface="Times New Roman"/>
                <a:cs typeface="Times New Roman"/>
              </a:rPr>
              <a:t>çocukların</a:t>
            </a:r>
            <a:r>
              <a:rPr lang="en-US" dirty="0">
                <a:latin typeface="Times New Roman"/>
                <a:cs typeface="Times New Roman"/>
              </a:rPr>
              <a:t> </a:t>
            </a:r>
            <a:r>
              <a:rPr lang="en-US" dirty="0" err="1">
                <a:latin typeface="Times New Roman"/>
                <a:cs typeface="Times New Roman"/>
              </a:rPr>
              <a:t>tespit</a:t>
            </a:r>
            <a:r>
              <a:rPr lang="en-US" dirty="0">
                <a:latin typeface="Times New Roman"/>
                <a:cs typeface="Times New Roman"/>
              </a:rPr>
              <a:t> </a:t>
            </a:r>
            <a:r>
              <a:rPr lang="en-US" dirty="0" err="1">
                <a:latin typeface="Times New Roman"/>
                <a:cs typeface="Times New Roman"/>
              </a:rPr>
              <a:t>edilmesini</a:t>
            </a:r>
            <a:r>
              <a:rPr lang="en-US" dirty="0">
                <a:latin typeface="Times New Roman"/>
                <a:cs typeface="Times New Roman"/>
              </a:rPr>
              <a:t> </a:t>
            </a:r>
            <a:r>
              <a:rPr lang="en-US" dirty="0" err="1">
                <a:latin typeface="Times New Roman"/>
                <a:cs typeface="Times New Roman"/>
              </a:rPr>
              <a:t>sağlamak</a:t>
            </a:r>
            <a:r>
              <a:rPr lang="en-US" dirty="0">
                <a:latin typeface="Times New Roman"/>
                <a:cs typeface="Times New Roman"/>
              </a:rPr>
              <a:t> </a:t>
            </a:r>
            <a:r>
              <a:rPr lang="en-US" dirty="0" err="1">
                <a:latin typeface="Times New Roman"/>
                <a:cs typeface="Times New Roman"/>
              </a:rPr>
              <a:t>amacıyla</a:t>
            </a:r>
            <a:r>
              <a:rPr lang="en-US" dirty="0">
                <a:latin typeface="Times New Roman"/>
                <a:cs typeface="Times New Roman"/>
              </a:rPr>
              <a:t> 30 </a:t>
            </a:r>
            <a:r>
              <a:rPr lang="en-US" dirty="0" err="1">
                <a:latin typeface="Times New Roman"/>
                <a:cs typeface="Times New Roman"/>
              </a:rPr>
              <a:t>maddelik</a:t>
            </a:r>
            <a:r>
              <a:rPr lang="en-US" dirty="0">
                <a:latin typeface="Times New Roman"/>
                <a:cs typeface="Times New Roman"/>
              </a:rPr>
              <a:t> </a:t>
            </a:r>
            <a:r>
              <a:rPr lang="en-US" dirty="0" err="1">
                <a:latin typeface="Times New Roman"/>
                <a:cs typeface="Times New Roman"/>
              </a:rPr>
              <a:t>bir</a:t>
            </a:r>
            <a:r>
              <a:rPr lang="en-US" dirty="0">
                <a:latin typeface="Times New Roman"/>
                <a:cs typeface="Times New Roman"/>
              </a:rPr>
              <a:t> </a:t>
            </a:r>
            <a:r>
              <a:rPr lang="en-US" dirty="0" err="1">
                <a:latin typeface="Times New Roman"/>
                <a:cs typeface="Times New Roman"/>
              </a:rPr>
              <a:t>zekâ</a:t>
            </a:r>
            <a:r>
              <a:rPr lang="en-US" dirty="0">
                <a:latin typeface="Times New Roman"/>
                <a:cs typeface="Times New Roman"/>
              </a:rPr>
              <a:t> </a:t>
            </a:r>
            <a:r>
              <a:rPr lang="en-US" dirty="0" err="1">
                <a:latin typeface="Times New Roman"/>
                <a:cs typeface="Times New Roman"/>
              </a:rPr>
              <a:t>ölçeği</a:t>
            </a:r>
            <a:r>
              <a:rPr lang="en-US" dirty="0">
                <a:latin typeface="Times New Roman"/>
                <a:cs typeface="Times New Roman"/>
              </a:rPr>
              <a:t> </a:t>
            </a:r>
            <a:r>
              <a:rPr lang="en-US" dirty="0" err="1">
                <a:latin typeface="Times New Roman"/>
                <a:cs typeface="Times New Roman"/>
              </a:rPr>
              <a:t>olan</a:t>
            </a:r>
            <a:r>
              <a:rPr lang="en-US" dirty="0">
                <a:latin typeface="Times New Roman"/>
                <a:cs typeface="Times New Roman"/>
              </a:rPr>
              <a:t> </a:t>
            </a:r>
            <a:r>
              <a:rPr lang="en-US" i="1" dirty="0" err="1">
                <a:latin typeface="Times New Roman"/>
                <a:cs typeface="Times New Roman"/>
              </a:rPr>
              <a:t>MeasuringScale</a:t>
            </a:r>
            <a:r>
              <a:rPr lang="en-US" i="1" dirty="0">
                <a:latin typeface="Times New Roman"/>
                <a:cs typeface="Times New Roman"/>
              </a:rPr>
              <a:t> of </a:t>
            </a:r>
            <a:r>
              <a:rPr lang="en-US" i="1" dirty="0" err="1">
                <a:latin typeface="Times New Roman"/>
                <a:cs typeface="Times New Roman"/>
              </a:rPr>
              <a:t>Intelligence</a:t>
            </a:r>
            <a:r>
              <a:rPr lang="en-US" dirty="0" err="1">
                <a:latin typeface="Times New Roman"/>
                <a:cs typeface="Times New Roman"/>
              </a:rPr>
              <a:t>’yi</a:t>
            </a:r>
            <a:r>
              <a:rPr lang="en-US" dirty="0">
                <a:latin typeface="Times New Roman"/>
                <a:cs typeface="Times New Roman"/>
              </a:rPr>
              <a:t> </a:t>
            </a:r>
            <a:r>
              <a:rPr lang="en-US" dirty="0" err="1">
                <a:latin typeface="Times New Roman"/>
                <a:cs typeface="Times New Roman"/>
              </a:rPr>
              <a:t>geliştirmişlerdir</a:t>
            </a:r>
            <a:r>
              <a:rPr lang="en-US" dirty="0">
                <a:latin typeface="Times New Roman"/>
                <a:cs typeface="Times New Roman"/>
              </a:rPr>
              <a:t> (Cohen </a:t>
            </a:r>
            <a:r>
              <a:rPr lang="en-US" dirty="0" err="1">
                <a:latin typeface="Times New Roman"/>
                <a:cs typeface="Times New Roman"/>
              </a:rPr>
              <a:t>ve</a:t>
            </a:r>
            <a:r>
              <a:rPr lang="en-US" dirty="0">
                <a:latin typeface="Times New Roman"/>
                <a:cs typeface="Times New Roman"/>
              </a:rPr>
              <a:t> </a:t>
            </a:r>
            <a:r>
              <a:rPr lang="en-US" dirty="0" err="1">
                <a:latin typeface="Times New Roman"/>
                <a:cs typeface="Times New Roman"/>
              </a:rPr>
              <a:t>Swerdlik</a:t>
            </a:r>
            <a:r>
              <a:rPr lang="en-US" dirty="0">
                <a:latin typeface="Times New Roman"/>
                <a:cs typeface="Times New Roman"/>
              </a:rPr>
              <a:t>, 2010). </a:t>
            </a:r>
            <a:endParaRPr lang="en-US" dirty="0" smtClean="0">
              <a:latin typeface="Times New Roman"/>
              <a:cs typeface="Times New Roman"/>
            </a:endParaRPr>
          </a:p>
          <a:p>
            <a:pPr algn="just"/>
            <a:endParaRPr lang="en-US" dirty="0" smtClean="0">
              <a:latin typeface="Times New Roman"/>
              <a:cs typeface="Times New Roman"/>
            </a:endParaRPr>
          </a:p>
          <a:p>
            <a:pPr algn="just"/>
            <a:r>
              <a:rPr lang="mr-IN" dirty="0" smtClean="0">
                <a:latin typeface="Times New Roman"/>
                <a:cs typeface="Times New Roman"/>
              </a:rPr>
              <a:t>Cattell’in kızı Psyche, 1919 ve 1921 yılları arasında American Men of Science için istatistiksel analizler yapmıştır. Harvard’da eğitim üzerine doktora yapan Psyche, bebek zekâsını ölçen </a:t>
            </a:r>
            <a:r>
              <a:rPr lang="mr-IN" i="1" dirty="0" smtClean="0">
                <a:latin typeface="Times New Roman"/>
                <a:cs typeface="Times New Roman"/>
              </a:rPr>
              <a:t>Cattell Infant Intelligence Scale’</a:t>
            </a:r>
            <a:r>
              <a:rPr lang="mr-IN" dirty="0" smtClean="0">
                <a:latin typeface="Times New Roman"/>
                <a:cs typeface="Times New Roman"/>
              </a:rPr>
              <a:t>sini geliştirmiştir (Cattell, 1940). </a:t>
            </a:r>
            <a:endParaRPr lang="en-US" dirty="0">
              <a:latin typeface="Times New Roman"/>
              <a:cs typeface="Times New Roman"/>
            </a:endParaRPr>
          </a:p>
        </p:txBody>
      </p:sp>
    </p:spTree>
    <p:extLst>
      <p:ext uri="{BB962C8B-B14F-4D97-AF65-F5344CB8AC3E}">
        <p14:creationId xmlns:p14="http://schemas.microsoft.com/office/powerpoint/2010/main" val="3841563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i="1" dirty="0">
                <a:latin typeface="Times New Roman"/>
                <a:cs typeface="Times New Roman"/>
              </a:rPr>
              <a:t>2</a:t>
            </a:r>
            <a:r>
              <a:rPr lang="mr-IN" i="1" dirty="0">
                <a:latin typeface="Times New Roman"/>
                <a:cs typeface="Times New Roman"/>
              </a:rPr>
              <a:t>0. Yüzy</a:t>
            </a:r>
            <a:r>
              <a:rPr lang="tr-TR" i="1" dirty="0">
                <a:latin typeface="Times New Roman"/>
                <a:cs typeface="Times New Roman"/>
              </a:rPr>
              <a:t>I</a:t>
            </a:r>
            <a:r>
              <a:rPr lang="mr-IN" i="1" dirty="0">
                <a:latin typeface="Times New Roman"/>
                <a:cs typeface="Times New Roman"/>
              </a:rPr>
              <a:t>lda Ps</a:t>
            </a:r>
            <a:r>
              <a:rPr lang="tr-TR" i="1" dirty="0">
                <a:latin typeface="Times New Roman"/>
                <a:cs typeface="Times New Roman"/>
              </a:rPr>
              <a:t>İ</a:t>
            </a:r>
            <a:r>
              <a:rPr lang="mr-IN" i="1" dirty="0">
                <a:latin typeface="Times New Roman"/>
                <a:cs typeface="Times New Roman"/>
              </a:rPr>
              <a:t>koloj</a:t>
            </a:r>
            <a:r>
              <a:rPr lang="tr-TR" i="1" dirty="0">
                <a:latin typeface="Times New Roman"/>
                <a:cs typeface="Times New Roman"/>
              </a:rPr>
              <a:t>İ</a:t>
            </a:r>
            <a:r>
              <a:rPr lang="mr-IN" i="1" dirty="0">
                <a:latin typeface="Times New Roman"/>
                <a:cs typeface="Times New Roman"/>
              </a:rPr>
              <a:t>k Ölçme </a:t>
            </a:r>
            <a:endParaRPr lang="en-US" dirty="0"/>
          </a:p>
        </p:txBody>
      </p:sp>
      <p:sp>
        <p:nvSpPr>
          <p:cNvPr id="3" name="Content Placeholder 2"/>
          <p:cNvSpPr>
            <a:spLocks noGrp="1"/>
          </p:cNvSpPr>
          <p:nvPr>
            <p:ph idx="1"/>
          </p:nvPr>
        </p:nvSpPr>
        <p:spPr>
          <a:xfrm>
            <a:off x="426128" y="1752600"/>
            <a:ext cx="8463382" cy="5105400"/>
          </a:xfrm>
        </p:spPr>
        <p:txBody>
          <a:bodyPr>
            <a:normAutofit lnSpcReduction="10000"/>
          </a:bodyPr>
          <a:lstStyle/>
          <a:p>
            <a:pPr algn="just"/>
            <a:r>
              <a:rPr lang="mr-IN" dirty="0" smtClean="0">
                <a:latin typeface="Times New Roman"/>
                <a:cs typeface="Times New Roman"/>
              </a:rPr>
              <a:t>New York’ta klinik psikolog olarak çalışan David Wechsler, 1939’da yetişkin zekasını ölçmek amacıyla bir test geliştirmiştir. Daha sonra </a:t>
            </a:r>
            <a:r>
              <a:rPr lang="mr-IN" i="1" dirty="0" smtClean="0">
                <a:latin typeface="Times New Roman"/>
                <a:cs typeface="Times New Roman"/>
              </a:rPr>
              <a:t>Wechsler </a:t>
            </a:r>
            <a:r>
              <a:rPr lang="mr-IN" i="1" dirty="0">
                <a:latin typeface="Times New Roman"/>
                <a:cs typeface="Times New Roman"/>
              </a:rPr>
              <a:t>Adult Intelligence Scale </a:t>
            </a:r>
            <a:r>
              <a:rPr lang="mr-IN" dirty="0" smtClean="0">
                <a:latin typeface="Times New Roman"/>
                <a:cs typeface="Times New Roman"/>
              </a:rPr>
              <a:t>adını alan bu test birçok defa gözden geçirilmiş, uygulanabilecek yaş aralığı küçük çocuklardan yaşlılara kadar çeşitlendirilmiştir. </a:t>
            </a:r>
            <a:endParaRPr lang="tr-TR" dirty="0" smtClean="0">
              <a:latin typeface="Times New Roman"/>
              <a:cs typeface="Times New Roman"/>
            </a:endParaRPr>
          </a:p>
          <a:p>
            <a:pPr algn="just"/>
            <a:endParaRPr lang="tr-TR" dirty="0" smtClean="0">
              <a:latin typeface="Times New Roman"/>
              <a:cs typeface="Times New Roman"/>
            </a:endParaRPr>
          </a:p>
          <a:p>
            <a:pPr algn="just"/>
            <a:r>
              <a:rPr lang="mr-IN" dirty="0" smtClean="0">
                <a:latin typeface="Times New Roman"/>
                <a:cs typeface="Times New Roman"/>
              </a:rPr>
              <a:t>Zekânın bireysel ölçümü araştırmalarının ardından Amerika’nın 1. Dünya Savaşı için asker seçme ihtiyacı üzerine grup zekâ testleri ortaya çıkmıştır. 2. Dünya Savaşı için de aynı ihtiyaca sahip olan Amerika, grup zekâ testlerinin geliştirilmesini desteklemiş ve bu testlerin askerlere uygulanmasını talep etmiştir. Bu çalışmalarda Ordu Alpha ve Ordu Beta testleri geliştirilmiştir. </a:t>
            </a:r>
            <a:endParaRPr lang="tr-TR" dirty="0" smtClean="0">
              <a:latin typeface="Times New Roman"/>
              <a:cs typeface="Times New Roman"/>
            </a:endParaRPr>
          </a:p>
          <a:p>
            <a:pPr algn="r"/>
            <a:r>
              <a:rPr lang="en-US" dirty="0">
                <a:latin typeface="Times New Roman"/>
                <a:cs typeface="Times New Roman"/>
              </a:rPr>
              <a:t>(Cohen </a:t>
            </a:r>
            <a:r>
              <a:rPr lang="en-US" dirty="0" err="1">
                <a:latin typeface="Times New Roman"/>
                <a:cs typeface="Times New Roman"/>
              </a:rPr>
              <a:t>ve</a:t>
            </a:r>
            <a:r>
              <a:rPr lang="en-US" dirty="0">
                <a:latin typeface="Times New Roman"/>
                <a:cs typeface="Times New Roman"/>
              </a:rPr>
              <a:t> </a:t>
            </a:r>
            <a:r>
              <a:rPr lang="en-US" dirty="0" err="1">
                <a:latin typeface="Times New Roman"/>
                <a:cs typeface="Times New Roman"/>
              </a:rPr>
              <a:t>Swerdlik</a:t>
            </a:r>
            <a:r>
              <a:rPr lang="en-US" dirty="0">
                <a:latin typeface="Times New Roman"/>
                <a:cs typeface="Times New Roman"/>
              </a:rPr>
              <a:t>, 2010</a:t>
            </a:r>
            <a:r>
              <a:rPr lang="en-US" dirty="0"/>
              <a:t>). </a:t>
            </a:r>
            <a:endParaRPr lang="en-US" dirty="0">
              <a:latin typeface="Times New Roman"/>
              <a:cs typeface="Times New Roman"/>
            </a:endParaRPr>
          </a:p>
        </p:txBody>
      </p:sp>
    </p:spTree>
    <p:extLst>
      <p:ext uri="{BB962C8B-B14F-4D97-AF65-F5344CB8AC3E}">
        <p14:creationId xmlns:p14="http://schemas.microsoft.com/office/powerpoint/2010/main" val="41638100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45</TotalTime>
  <Words>1201</Words>
  <Application>Microsoft Macintosh PowerPoint</Application>
  <PresentationFormat>On-screen Show (4:3)</PresentationFormat>
  <Paragraphs>49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Apothecary</vt:lpstr>
      <vt:lpstr>Psikolojik Ölçmelerin Tarihçesi </vt:lpstr>
      <vt:lpstr>Antİk Çağ’da Psİkolojİk Ölçme </vt:lpstr>
      <vt:lpstr>Antİk Çağ’da Psİkolojİk Ölçme </vt:lpstr>
      <vt:lpstr>18. ve 19. YüzyIlda Psİkolojİk Ölçme </vt:lpstr>
      <vt:lpstr>18. ve 19. YüzyIlda Psİkolojİk Ölçme </vt:lpstr>
      <vt:lpstr>18. ve 19. YüzyIlda Psİkolojİk Ölçme </vt:lpstr>
      <vt:lpstr>18. ve 19. YüzyIlda Psİkolojİk Ölçme </vt:lpstr>
      <vt:lpstr>20. YüzyIlda Psİkolojİk Ölçme </vt:lpstr>
      <vt:lpstr>20. YüzyIlda Psİkolojİk Ölçme </vt:lpstr>
      <vt:lpstr>20. YüzyIlda Psİkolojİk Ölçme </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Psikolojik Ölçmelerin Tarihçesi </dc:title>
  <dc:creator>Fulya barış</dc:creator>
  <cp:lastModifiedBy>Fulya barış</cp:lastModifiedBy>
  <cp:revision>4</cp:revision>
  <dcterms:created xsi:type="dcterms:W3CDTF">2018-02-24T09:38:06Z</dcterms:created>
  <dcterms:modified xsi:type="dcterms:W3CDTF">2018-02-24T10:23:16Z</dcterms:modified>
</cp:coreProperties>
</file>