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66" r:id="rId7"/>
    <p:sldId id="267" r:id="rId8"/>
    <p:sldId id="268"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0967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59500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042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09/05/2020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0424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09/05/2020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038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09/05/2020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068131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53833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7723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69634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09/05/2020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11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06C8BDB-270B-4850-82FC-7453FD6C9EDA}" type="datetimeFigureOut">
              <a:rPr lang="en-GB" smtClean="0"/>
              <a:t>09/05/2020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234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06C8BDB-270B-4850-82FC-7453FD6C9EDA}" type="datetimeFigureOut">
              <a:rPr lang="en-GB" smtClean="0"/>
              <a:t>09/05/2020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0469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06C8BDB-270B-4850-82FC-7453FD6C9EDA}" type="datetimeFigureOut">
              <a:rPr lang="en-GB" smtClean="0"/>
              <a:t>09/05/2020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4293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C8BDB-270B-4850-82FC-7453FD6C9EDA}" type="datetimeFigureOut">
              <a:rPr lang="en-GB" smtClean="0"/>
              <a:t>09/05/2020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41625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09/05/2020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58195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09/05/2020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1338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6C8BDB-270B-4850-82FC-7453FD6C9EDA}" type="datetimeFigureOut">
              <a:rPr lang="en-GB" smtClean="0"/>
              <a:t>09/05/2020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B24BA7-6852-4F7B-A2A5-9195068BAB5D}" type="slidenum">
              <a:rPr lang="en-GB" smtClean="0"/>
              <a:t>‹#›</a:t>
            </a:fld>
            <a:endParaRPr lang="en-GB"/>
          </a:p>
        </p:txBody>
      </p:sp>
    </p:spTree>
    <p:extLst>
      <p:ext uri="{BB962C8B-B14F-4D97-AF65-F5344CB8AC3E}">
        <p14:creationId xmlns:p14="http://schemas.microsoft.com/office/powerpoint/2010/main" val="2941921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7522" y="450375"/>
            <a:ext cx="9144000" cy="5731089"/>
          </a:xfrm>
        </p:spPr>
        <p:txBody>
          <a:bodyPr>
            <a:normAutofit fontScale="90000"/>
          </a:bodyPr>
          <a:lstStyle/>
          <a:p>
            <a:pPr algn="ctr"/>
            <a:r>
              <a:rPr lang="tr-TR" sz="3500" dirty="0" smtClean="0">
                <a:latin typeface="Comic Sans MS" panose="030F0702030302020204" pitchFamily="66" charset="0"/>
              </a:rPr>
              <a:t>AET201 Termodinamik ve Isı Transferi</a:t>
            </a:r>
            <a:br>
              <a:rPr lang="tr-TR" sz="3500" dirty="0" smtClean="0">
                <a:latin typeface="Comic Sans MS" panose="030F0702030302020204" pitchFamily="66" charset="0"/>
              </a:rPr>
            </a:br>
            <a:r>
              <a:rPr lang="tr-TR" sz="3500" dirty="0" smtClean="0">
                <a:latin typeface="Comic Sans MS" panose="030F0702030302020204" pitchFamily="66" charset="0"/>
              </a:rPr>
              <a:t>Ders </a:t>
            </a:r>
            <a:r>
              <a:rPr lang="tr-TR" sz="3500" dirty="0" smtClean="0">
                <a:latin typeface="Comic Sans MS" panose="030F0702030302020204" pitchFamily="66" charset="0"/>
              </a:rPr>
              <a:t>Notları-4</a:t>
            </a: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endParaRPr lang="en-GB" sz="3500" dirty="0">
              <a:latin typeface="Comic Sans MS" panose="030F0702030302020204" pitchFamily="66" charset="0"/>
            </a:endParaRPr>
          </a:p>
        </p:txBody>
      </p:sp>
      <p:sp>
        <p:nvSpPr>
          <p:cNvPr id="3" name="Alt Başlık 2"/>
          <p:cNvSpPr>
            <a:spLocks noGrp="1"/>
          </p:cNvSpPr>
          <p:nvPr>
            <p:ph type="subTitle" idx="1"/>
          </p:nvPr>
        </p:nvSpPr>
        <p:spPr>
          <a:xfrm>
            <a:off x="1387522" y="6181465"/>
            <a:ext cx="9144000" cy="505938"/>
          </a:xfrm>
        </p:spPr>
        <p:txBody>
          <a:bodyPr/>
          <a:lstStyle/>
          <a:p>
            <a:pPr algn="ctr"/>
            <a:r>
              <a:rPr lang="tr-TR" b="1" dirty="0" smtClean="0">
                <a:solidFill>
                  <a:schemeClr val="tx1"/>
                </a:solidFill>
                <a:latin typeface="Comic Sans MS" panose="030F0702030302020204" pitchFamily="66" charset="0"/>
              </a:rPr>
              <a:t>Hazırlayan: </a:t>
            </a:r>
            <a:r>
              <a:rPr lang="tr-TR" dirty="0" err="1" smtClean="0">
                <a:solidFill>
                  <a:schemeClr val="tx1"/>
                </a:solidFill>
                <a:latin typeface="Comic Sans MS" panose="030F0702030302020204" pitchFamily="66" charset="0"/>
              </a:rPr>
              <a:t>Öğr</a:t>
            </a:r>
            <a:r>
              <a:rPr lang="tr-TR" dirty="0" smtClean="0">
                <a:solidFill>
                  <a:schemeClr val="tx1"/>
                </a:solidFill>
                <a:latin typeface="Comic Sans MS" panose="030F0702030302020204" pitchFamily="66" charset="0"/>
              </a:rPr>
              <a:t>. Gör. Yusuf YILDIZ</a:t>
            </a:r>
          </a:p>
          <a:p>
            <a:pPr algn="ctr"/>
            <a:endParaRPr lang="en-GB"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034351" y="1963874"/>
            <a:ext cx="5850342" cy="3930988"/>
          </a:xfrm>
          <a:prstGeom prst="rect">
            <a:avLst/>
          </a:prstGeom>
        </p:spPr>
      </p:pic>
    </p:spTree>
    <p:extLst>
      <p:ext uri="{BB962C8B-B14F-4D97-AF65-F5344CB8AC3E}">
        <p14:creationId xmlns:p14="http://schemas.microsoft.com/office/powerpoint/2010/main" val="1531861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r>
              <a:rPr lang="tr-TR" sz="2500" b="1" dirty="0" smtClean="0">
                <a:solidFill>
                  <a:schemeClr val="tx1"/>
                </a:solidFill>
                <a:latin typeface="Comic Sans MS" panose="030F0702030302020204" pitchFamily="66" charset="0"/>
              </a:rPr>
              <a:t>Saf Maddenin Temel Özellikleri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b="1" dirty="0" smtClean="0">
                <a:latin typeface="Comic Sans MS" panose="030F0702030302020204" pitchFamily="66" charset="0"/>
              </a:rPr>
              <a:t>a) Buharlaşma Isısı</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Su sabit bir basınçta ısıtılırsa sıcaklığı yükselir ve özgül hacmi artar.</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Sıcaklık </a:t>
            </a:r>
            <a:r>
              <a:rPr lang="tr-TR" sz="2000" dirty="0" err="1" smtClean="0">
                <a:latin typeface="Comic Sans MS" panose="030F0702030302020204" pitchFamily="66" charset="0"/>
              </a:rPr>
              <a:t>Ts</a:t>
            </a:r>
            <a:r>
              <a:rPr lang="tr-TR" sz="2000" dirty="0" smtClean="0">
                <a:latin typeface="Comic Sans MS" panose="030F0702030302020204" pitchFamily="66" charset="0"/>
              </a:rPr>
              <a:t> gibi bir değere ulaştığında, kaynamaya (buharlaşmaya) başlar.</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1 </a:t>
            </a:r>
            <a:r>
              <a:rPr lang="tr-TR" sz="2000" dirty="0">
                <a:latin typeface="Comic Sans MS" panose="030F0702030302020204" pitchFamily="66" charset="0"/>
              </a:rPr>
              <a:t>kg suyu kaynama noktasında buhar haline dönüştürmek için </a:t>
            </a:r>
            <a:r>
              <a:rPr lang="tr-TR" sz="2000" dirty="0" smtClean="0">
                <a:latin typeface="Comic Sans MS" panose="030F0702030302020204" pitchFamily="66" charset="0"/>
              </a:rPr>
              <a:t>gerekli ısıya </a:t>
            </a:r>
            <a:r>
              <a:rPr lang="tr-TR" sz="2000" dirty="0">
                <a:latin typeface="Comic Sans MS" panose="030F0702030302020204" pitchFamily="66" charset="0"/>
              </a:rPr>
              <a:t>buharlaşma ısısı denir ve </a:t>
            </a:r>
            <a:r>
              <a:rPr lang="tr-TR" sz="2000" dirty="0" err="1">
                <a:latin typeface="Comic Sans MS" panose="030F0702030302020204" pitchFamily="66" charset="0"/>
              </a:rPr>
              <a:t>h</a:t>
            </a:r>
            <a:r>
              <a:rPr lang="tr-TR" sz="2000" baseline="-25000" dirty="0" err="1">
                <a:latin typeface="Comic Sans MS" panose="030F0702030302020204" pitchFamily="66" charset="0"/>
              </a:rPr>
              <a:t>fg</a:t>
            </a:r>
            <a:r>
              <a:rPr lang="tr-TR" sz="2000" dirty="0">
                <a:latin typeface="Comic Sans MS" panose="030F0702030302020204" pitchFamily="66" charset="0"/>
              </a:rPr>
              <a:t> ile gösterilir.</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Buharlaşma ısısı </a:t>
            </a:r>
            <a:r>
              <a:rPr lang="tr-TR" sz="2000" dirty="0">
                <a:latin typeface="Comic Sans MS" panose="030F0702030302020204" pitchFamily="66" charset="0"/>
              </a:rPr>
              <a:t>(</a:t>
            </a:r>
            <a:r>
              <a:rPr lang="tr-TR" sz="2000" dirty="0" err="1">
                <a:latin typeface="Comic Sans MS" panose="030F0702030302020204" pitchFamily="66" charset="0"/>
              </a:rPr>
              <a:t>h</a:t>
            </a:r>
            <a:r>
              <a:rPr lang="tr-TR" sz="2000" baseline="-25000" dirty="0" err="1">
                <a:latin typeface="Comic Sans MS" panose="030F0702030302020204" pitchFamily="66" charset="0"/>
              </a:rPr>
              <a:t>fg</a:t>
            </a:r>
            <a:r>
              <a:rPr lang="tr-TR" sz="2000" dirty="0">
                <a:latin typeface="Comic Sans MS" panose="030F0702030302020204" pitchFamily="66" charset="0"/>
              </a:rPr>
              <a:t>), iç potansiyel enerjiyi değiştirmek üzere, parçalama işi </a:t>
            </a:r>
            <a:r>
              <a:rPr lang="tr-TR" sz="2000" dirty="0" smtClean="0">
                <a:latin typeface="Comic Sans MS" panose="030F0702030302020204" pitchFamily="66" charset="0"/>
              </a:rPr>
              <a:t>ve genişleme işi </a:t>
            </a:r>
            <a:r>
              <a:rPr lang="tr-TR" sz="2000" dirty="0">
                <a:latin typeface="Comic Sans MS" panose="030F0702030302020204" pitchFamily="66" charset="0"/>
              </a:rPr>
              <a:t>için harcanan ısıdır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t>
            </a:r>
            <a:r>
              <a:rPr lang="tr-TR" sz="2000" dirty="0" err="1">
                <a:latin typeface="Comic Sans MS" panose="030F0702030302020204" pitchFamily="66" charset="0"/>
              </a:rPr>
              <a:t>h</a:t>
            </a:r>
            <a:r>
              <a:rPr lang="tr-TR" sz="2000" baseline="-25000" dirty="0" err="1">
                <a:latin typeface="Comic Sans MS" panose="030F0702030302020204" pitchFamily="66" charset="0"/>
              </a:rPr>
              <a:t>fg</a:t>
            </a:r>
            <a:r>
              <a:rPr lang="tr-TR" sz="2000" dirty="0">
                <a:latin typeface="Comic Sans MS" panose="030F0702030302020204" pitchFamily="66" charset="0"/>
              </a:rPr>
              <a:t>=</a:t>
            </a:r>
            <a:r>
              <a:rPr lang="tr-TR" sz="2000" dirty="0" err="1">
                <a:latin typeface="Comic Sans MS" panose="030F0702030302020204" pitchFamily="66" charset="0"/>
              </a:rPr>
              <a:t>h</a:t>
            </a:r>
            <a:r>
              <a:rPr lang="tr-TR" sz="2000" baseline="-25000" dirty="0" err="1">
                <a:latin typeface="Comic Sans MS" panose="030F0702030302020204" pitchFamily="66" charset="0"/>
              </a:rPr>
              <a:t>g</a:t>
            </a:r>
            <a:r>
              <a:rPr lang="tr-TR" sz="2000" dirty="0" err="1">
                <a:latin typeface="Comic Sans MS" panose="030F0702030302020204" pitchFamily="66" charset="0"/>
              </a:rPr>
              <a:t>-h</a:t>
            </a:r>
            <a:r>
              <a:rPr lang="tr-TR" sz="2000" baseline="-25000" dirty="0" err="1">
                <a:latin typeface="Comic Sans MS" panose="030F0702030302020204" pitchFamily="66" charset="0"/>
              </a:rPr>
              <a:t>f</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Burada </a:t>
            </a:r>
            <a:r>
              <a:rPr lang="tr-TR" sz="2000" dirty="0" err="1">
                <a:latin typeface="Comic Sans MS" panose="030F0702030302020204" pitchFamily="66" charset="0"/>
              </a:rPr>
              <a:t>h</a:t>
            </a:r>
            <a:r>
              <a:rPr lang="tr-TR" sz="2000" baseline="-25000" dirty="0" err="1">
                <a:latin typeface="Comic Sans MS" panose="030F0702030302020204" pitchFamily="66" charset="0"/>
              </a:rPr>
              <a:t>g</a:t>
            </a:r>
            <a:r>
              <a:rPr lang="tr-TR" sz="2000" dirty="0">
                <a:latin typeface="Comic Sans MS" panose="030F0702030302020204" pitchFamily="66" charset="0"/>
              </a:rPr>
              <a:t>, doymuş buharın </a:t>
            </a:r>
            <a:r>
              <a:rPr lang="tr-TR" sz="2000" dirty="0" err="1">
                <a:latin typeface="Comic Sans MS" panose="030F0702030302020204" pitchFamily="66" charset="0"/>
              </a:rPr>
              <a:t>entalpisi</a:t>
            </a:r>
            <a:r>
              <a:rPr lang="tr-TR" sz="2000" dirty="0">
                <a:latin typeface="Comic Sans MS" panose="030F0702030302020204" pitchFamily="66" charset="0"/>
              </a:rPr>
              <a:t> (</a:t>
            </a:r>
            <a:r>
              <a:rPr lang="tr-TR" sz="2000" dirty="0" err="1">
                <a:latin typeface="Comic Sans MS" panose="030F0702030302020204" pitchFamily="66" charset="0"/>
              </a:rPr>
              <a:t>kJ</a:t>
            </a:r>
            <a:r>
              <a:rPr lang="tr-TR" sz="2000" dirty="0">
                <a:latin typeface="Comic Sans MS" panose="030F0702030302020204" pitchFamily="66" charset="0"/>
              </a:rPr>
              <a:t>/kg), </a:t>
            </a:r>
            <a:r>
              <a:rPr lang="tr-TR" sz="2000" dirty="0" err="1">
                <a:latin typeface="Comic Sans MS" panose="030F0702030302020204" pitchFamily="66" charset="0"/>
              </a:rPr>
              <a:t>h</a:t>
            </a:r>
            <a:r>
              <a:rPr lang="tr-TR" sz="2000" baseline="-25000" dirty="0" err="1">
                <a:latin typeface="Comic Sans MS" panose="030F0702030302020204" pitchFamily="66" charset="0"/>
              </a:rPr>
              <a:t>f</a:t>
            </a:r>
            <a:r>
              <a:rPr lang="tr-TR" sz="2000" dirty="0">
                <a:latin typeface="Comic Sans MS" panose="030F0702030302020204" pitchFamily="66" charset="0"/>
              </a:rPr>
              <a:t> </a:t>
            </a:r>
            <a:r>
              <a:rPr lang="tr-TR" sz="2000" dirty="0" smtClean="0">
                <a:latin typeface="Comic Sans MS" panose="030F0702030302020204" pitchFamily="66" charset="0"/>
              </a:rPr>
              <a:t>doymuş sıvının </a:t>
            </a:r>
            <a:r>
              <a:rPr lang="tr-TR" sz="2000" dirty="0" err="1" smtClean="0">
                <a:latin typeface="Comic Sans MS" panose="030F0702030302020204" pitchFamily="66" charset="0"/>
              </a:rPr>
              <a:t>entalpisidir</a:t>
            </a:r>
            <a:r>
              <a:rPr lang="tr-TR" sz="2000" dirty="0" smtClean="0">
                <a:latin typeface="Comic Sans MS" panose="030F0702030302020204" pitchFamily="66" charset="0"/>
              </a:rPr>
              <a:t>(</a:t>
            </a:r>
            <a:r>
              <a:rPr lang="tr-TR" sz="2000" dirty="0" err="1" smtClean="0">
                <a:latin typeface="Comic Sans MS" panose="030F0702030302020204" pitchFamily="66" charset="0"/>
              </a:rPr>
              <a:t>kJ</a:t>
            </a:r>
            <a:r>
              <a:rPr lang="tr-TR" sz="2000" dirty="0" smtClean="0">
                <a:latin typeface="Comic Sans MS" panose="030F0702030302020204" pitchFamily="66" charset="0"/>
              </a:rPr>
              <a:t>/kg).</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Suya </a:t>
            </a:r>
            <a:r>
              <a:rPr lang="tr-TR" sz="2000" dirty="0">
                <a:latin typeface="Comic Sans MS" panose="030F0702030302020204" pitchFamily="66" charset="0"/>
              </a:rPr>
              <a:t>ait 2 bar basınç ve 150 </a:t>
            </a:r>
            <a:r>
              <a:rPr lang="tr-TR" sz="2000" dirty="0" err="1">
                <a:latin typeface="Comic Sans MS" panose="030F0702030302020204" pitchFamily="66" charset="0"/>
              </a:rPr>
              <a:t>oC</a:t>
            </a:r>
            <a:r>
              <a:rPr lang="tr-TR" sz="2000" dirty="0">
                <a:latin typeface="Comic Sans MS" panose="030F0702030302020204" pitchFamily="66" charset="0"/>
              </a:rPr>
              <a:t> ‘</a:t>
            </a:r>
            <a:r>
              <a:rPr lang="tr-TR" sz="2000" dirty="0" err="1">
                <a:latin typeface="Comic Sans MS" panose="030F0702030302020204" pitchFamily="66" charset="0"/>
              </a:rPr>
              <a:t>taki</a:t>
            </a:r>
            <a:r>
              <a:rPr lang="tr-TR" sz="2000" dirty="0">
                <a:latin typeface="Comic Sans MS" panose="030F0702030302020204" pitchFamily="66" charset="0"/>
              </a:rPr>
              <a:t> T-v diyagramı</a:t>
            </a: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2068465" y="3205274"/>
            <a:ext cx="3813720" cy="1457384"/>
          </a:xfrm>
          <a:prstGeom prst="rect">
            <a:avLst/>
          </a:prstGeom>
        </p:spPr>
      </p:pic>
      <p:pic>
        <p:nvPicPr>
          <p:cNvPr id="4" name="Resim 3"/>
          <p:cNvPicPr>
            <a:picLocks noChangeAspect="1"/>
          </p:cNvPicPr>
          <p:nvPr/>
        </p:nvPicPr>
        <p:blipFill>
          <a:blip r:embed="rId3"/>
          <a:stretch>
            <a:fillRect/>
          </a:stretch>
        </p:blipFill>
        <p:spPr>
          <a:xfrm>
            <a:off x="6899861" y="3411804"/>
            <a:ext cx="4160732" cy="2501708"/>
          </a:xfrm>
          <a:prstGeom prst="rect">
            <a:avLst/>
          </a:prstGeom>
        </p:spPr>
      </p:pic>
    </p:spTree>
    <p:extLst>
      <p:ext uri="{BB962C8B-B14F-4D97-AF65-F5344CB8AC3E}">
        <p14:creationId xmlns:p14="http://schemas.microsoft.com/office/powerpoint/2010/main" val="3539428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r>
              <a:rPr lang="tr-TR" sz="2500" b="1" dirty="0" smtClean="0">
                <a:solidFill>
                  <a:schemeClr val="tx1"/>
                </a:solidFill>
                <a:latin typeface="Comic Sans MS" panose="030F0702030302020204" pitchFamily="66" charset="0"/>
              </a:rPr>
              <a:t>Saf Maddenin Temel Özellikleri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b="1" dirty="0">
                <a:latin typeface="Comic Sans MS" panose="030F0702030302020204" pitchFamily="66" charset="0"/>
              </a:rPr>
              <a:t>b) Kuruluk Derecesi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Buharlaşma sırasında suyun bir bölümü sıvı fazında, diğer bölümü </a:t>
            </a:r>
            <a:r>
              <a:rPr lang="tr-TR" sz="2000" dirty="0" smtClean="0">
                <a:latin typeface="Comic Sans MS" panose="030F0702030302020204" pitchFamily="66" charset="0"/>
              </a:rPr>
              <a:t>ise buhar </a:t>
            </a:r>
            <a:r>
              <a:rPr lang="tr-TR" sz="2000" dirty="0">
                <a:latin typeface="Comic Sans MS" panose="030F0702030302020204" pitchFamily="66" charset="0"/>
              </a:rPr>
              <a:t>fazındadır. Bu karışım durumunda buhar kütlesinin toplam </a:t>
            </a:r>
            <a:r>
              <a:rPr lang="tr-TR" sz="2000" dirty="0" smtClean="0">
                <a:latin typeface="Comic Sans MS" panose="030F0702030302020204" pitchFamily="66" charset="0"/>
              </a:rPr>
              <a:t>kütleye oranına </a:t>
            </a:r>
            <a:r>
              <a:rPr lang="tr-TR" sz="2000" dirty="0">
                <a:latin typeface="Comic Sans MS" panose="030F0702030302020204" pitchFamily="66" charset="0"/>
              </a:rPr>
              <a:t>kuruluk derecesi denir.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x=m</a:t>
            </a:r>
            <a:r>
              <a:rPr lang="tr-TR" sz="2000" baseline="-25000" dirty="0" smtClean="0">
                <a:latin typeface="Comic Sans MS" panose="030F0702030302020204" pitchFamily="66" charset="0"/>
              </a:rPr>
              <a:t>g</a:t>
            </a:r>
            <a:r>
              <a:rPr lang="tr-TR" sz="2000" dirty="0" smtClean="0">
                <a:latin typeface="Comic Sans MS" panose="030F0702030302020204" pitchFamily="66" charset="0"/>
              </a:rPr>
              <a:t>/</a:t>
            </a:r>
            <a:r>
              <a:rPr lang="tr-TR" sz="2000" dirty="0" err="1" smtClean="0">
                <a:latin typeface="Comic Sans MS" panose="030F0702030302020204" pitchFamily="66" charset="0"/>
              </a:rPr>
              <a:t>m</a:t>
            </a:r>
            <a:r>
              <a:rPr lang="tr-TR" sz="2000" baseline="-25000" dirty="0" err="1" smtClean="0">
                <a:latin typeface="Comic Sans MS" panose="030F0702030302020204" pitchFamily="66" charset="0"/>
              </a:rPr>
              <a:t>t</a:t>
            </a:r>
            <a:r>
              <a:rPr lang="tr-TR" sz="2000" dirty="0">
                <a:latin typeface="Comic Sans MS" panose="030F0702030302020204" pitchFamily="66" charset="0"/>
              </a:rPr>
              <a:t> </a:t>
            </a:r>
            <a:r>
              <a:rPr lang="tr-TR" sz="2000" dirty="0" smtClean="0">
                <a:latin typeface="Comic Sans MS" panose="030F0702030302020204" pitchFamily="66" charset="0"/>
              </a:rPr>
              <a:t>	ve </a:t>
            </a:r>
            <a:r>
              <a:rPr lang="tr-TR" sz="2000" baseline="-25000" dirty="0">
                <a:latin typeface="Comic Sans MS" panose="030F0702030302020204" pitchFamily="66" charset="0"/>
              </a:rPr>
              <a:t>	</a:t>
            </a:r>
            <a:r>
              <a:rPr lang="tr-TR" sz="2000" baseline="-25000" dirty="0" smtClean="0">
                <a:latin typeface="Comic Sans MS" panose="030F0702030302020204" pitchFamily="66" charset="0"/>
              </a:rPr>
              <a:t>  </a:t>
            </a:r>
            <a:r>
              <a:rPr lang="tr-TR" sz="2000" dirty="0" err="1" smtClean="0">
                <a:latin typeface="Comic Sans MS" panose="030F0702030302020204" pitchFamily="66" charset="0"/>
              </a:rPr>
              <a:t>m</a:t>
            </a:r>
            <a:r>
              <a:rPr lang="tr-TR" sz="2000" baseline="-25000" dirty="0" err="1" smtClean="0">
                <a:latin typeface="Comic Sans MS" panose="030F0702030302020204" pitchFamily="66" charset="0"/>
              </a:rPr>
              <a:t>t</a:t>
            </a:r>
            <a:r>
              <a:rPr lang="tr-TR" sz="2000" dirty="0" smtClean="0">
                <a:latin typeface="Comic Sans MS" panose="030F0702030302020204" pitchFamily="66" charset="0"/>
              </a:rPr>
              <a:t>=</a:t>
            </a:r>
            <a:r>
              <a:rPr lang="tr-TR" sz="2000" dirty="0" err="1" smtClean="0">
                <a:latin typeface="Comic Sans MS" panose="030F0702030302020204" pitchFamily="66" charset="0"/>
              </a:rPr>
              <a:t>m</a:t>
            </a:r>
            <a:r>
              <a:rPr lang="tr-TR" sz="2000" baseline="-25000" dirty="0" err="1" smtClean="0">
                <a:latin typeface="Comic Sans MS" panose="030F0702030302020204" pitchFamily="66" charset="0"/>
              </a:rPr>
              <a:t>f</a:t>
            </a:r>
            <a:r>
              <a:rPr lang="tr-TR" sz="2000" dirty="0" err="1" smtClean="0">
                <a:latin typeface="Comic Sans MS" panose="030F0702030302020204" pitchFamily="66" charset="0"/>
              </a:rPr>
              <a:t>+m</a:t>
            </a:r>
            <a:r>
              <a:rPr lang="tr-TR" sz="2000" baseline="-25000" dirty="0" err="1" smtClean="0">
                <a:latin typeface="Comic Sans MS" panose="030F0702030302020204" pitchFamily="66" charset="0"/>
              </a:rPr>
              <a:t>g</a:t>
            </a:r>
            <a:r>
              <a:rPr lang="tr-TR" sz="2000" baseline="-25000" dirty="0" smtClean="0">
                <a:latin typeface="Comic Sans MS" panose="030F0702030302020204" pitchFamily="66" charset="0"/>
              </a:rPr>
              <a:t/>
            </a:r>
            <a:br>
              <a:rPr lang="tr-TR" sz="2000" baseline="-25000" dirty="0" smtClean="0">
                <a:latin typeface="Comic Sans MS" panose="030F0702030302020204" pitchFamily="66" charset="0"/>
              </a:rPr>
            </a:br>
            <a:r>
              <a:rPr lang="tr-TR" sz="2000" baseline="-25000" dirty="0">
                <a:latin typeface="Comic Sans MS" panose="030F0702030302020204" pitchFamily="66" charset="0"/>
              </a:rPr>
              <a:t/>
            </a:r>
            <a:br>
              <a:rPr lang="tr-TR" sz="2000" baseline="-25000" dirty="0">
                <a:latin typeface="Comic Sans MS" panose="030F0702030302020204" pitchFamily="66" charset="0"/>
              </a:rPr>
            </a:br>
            <a:r>
              <a:rPr lang="tr-TR" sz="2000" dirty="0" smtClean="0">
                <a:latin typeface="Comic Sans MS" panose="030F0702030302020204" pitchFamily="66" charset="0"/>
                <a:sym typeface="Wingdings" panose="05000000000000000000" pitchFamily="2" charset="2"/>
              </a:rPr>
              <a:t> </a:t>
            </a:r>
            <a:r>
              <a:rPr lang="tr-TR" sz="2000" dirty="0" smtClean="0">
                <a:latin typeface="Comic Sans MS" panose="030F0702030302020204" pitchFamily="66" charset="0"/>
              </a:rPr>
              <a:t>rutubet </a:t>
            </a:r>
            <a:r>
              <a:rPr lang="tr-TR" sz="2000" dirty="0">
                <a:latin typeface="Comic Sans MS" panose="030F0702030302020204" pitchFamily="66" charset="0"/>
              </a:rPr>
              <a:t>derecesi ise, 1-x şeklinde tanımlanır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sym typeface="Wingdings" panose="05000000000000000000" pitchFamily="2" charset="2"/>
              </a:rPr>
              <a:t> Islak buhar, P basıncı, </a:t>
            </a:r>
            <a:r>
              <a:rPr lang="tr-TR" sz="2000" dirty="0" err="1">
                <a:latin typeface="Comic Sans MS" panose="030F0702030302020204" pitchFamily="66" charset="0"/>
                <a:sym typeface="Wingdings" panose="05000000000000000000" pitchFamily="2" charset="2"/>
              </a:rPr>
              <a:t>ts</a:t>
            </a:r>
            <a:r>
              <a:rPr lang="tr-TR" sz="2000" dirty="0">
                <a:latin typeface="Comic Sans MS" panose="030F0702030302020204" pitchFamily="66" charset="0"/>
                <a:sym typeface="Wingdings" panose="05000000000000000000" pitchFamily="2" charset="2"/>
              </a:rPr>
              <a:t> sıcaklığı ve x kuruluk derecesi </a:t>
            </a:r>
            <a:r>
              <a:rPr lang="tr-TR" sz="2000" dirty="0" smtClean="0">
                <a:latin typeface="Comic Sans MS" panose="030F0702030302020204" pitchFamily="66" charset="0"/>
                <a:sym typeface="Wingdings" panose="05000000000000000000" pitchFamily="2" charset="2"/>
              </a:rPr>
              <a:t>ile tanımlanır</a:t>
            </a:r>
            <a:r>
              <a:rPr lang="tr-TR" sz="2000" dirty="0">
                <a:latin typeface="Comic Sans MS" panose="030F0702030302020204" pitchFamily="66" charset="0"/>
                <a:sym typeface="Wingdings" panose="05000000000000000000" pitchFamily="2" charset="2"/>
              </a:rPr>
              <a:t>. Bu durumda ıslak buharın özgül hacım ifadesi,</a:t>
            </a:r>
            <a:br>
              <a:rPr lang="tr-TR" sz="2000" dirty="0">
                <a:latin typeface="Comic Sans MS" panose="030F0702030302020204" pitchFamily="66" charset="0"/>
                <a:sym typeface="Wingdings" panose="05000000000000000000" pitchFamily="2" charset="2"/>
              </a:rPr>
            </a:br>
            <a:r>
              <a:rPr lang="tr-TR" sz="2000" dirty="0" smtClean="0">
                <a:latin typeface="Comic Sans MS" panose="030F0702030302020204" pitchFamily="66" charset="0"/>
                <a:sym typeface="Wingdings" panose="05000000000000000000" pitchFamily="2" charset="2"/>
              </a:rPr>
              <a:t>		</a:t>
            </a:r>
            <a:br>
              <a:rPr lang="tr-TR" sz="2000" dirty="0" smtClean="0">
                <a:latin typeface="Comic Sans MS" panose="030F0702030302020204" pitchFamily="66" charset="0"/>
                <a:sym typeface="Wingdings" panose="05000000000000000000" pitchFamily="2" charset="2"/>
              </a:rPr>
            </a:br>
            <a:r>
              <a:rPr lang="tr-TR" sz="2000" dirty="0">
                <a:latin typeface="Comic Sans MS" panose="030F0702030302020204" pitchFamily="66" charset="0"/>
                <a:sym typeface="Wingdings" panose="05000000000000000000" pitchFamily="2" charset="2"/>
              </a:rPr>
              <a:t>	</a:t>
            </a:r>
            <a:r>
              <a:rPr lang="tr-TR" sz="2000" dirty="0" smtClean="0">
                <a:latin typeface="Comic Sans MS" panose="030F0702030302020204" pitchFamily="66" charset="0"/>
                <a:sym typeface="Wingdings" panose="05000000000000000000" pitchFamily="2" charset="2"/>
              </a:rPr>
              <a:t>	</a:t>
            </a:r>
            <a:r>
              <a:rPr lang="tr-TR" sz="2000" dirty="0" err="1" smtClean="0">
                <a:latin typeface="Comic Sans MS" panose="030F0702030302020204" pitchFamily="66" charset="0"/>
                <a:sym typeface="Wingdings" panose="05000000000000000000" pitchFamily="2" charset="2"/>
              </a:rPr>
              <a:t>V</a:t>
            </a:r>
            <a:r>
              <a:rPr lang="tr-TR" sz="2000" baseline="-25000" dirty="0" err="1" smtClean="0">
                <a:latin typeface="Comic Sans MS" panose="030F0702030302020204" pitchFamily="66" charset="0"/>
                <a:sym typeface="Wingdings" panose="05000000000000000000" pitchFamily="2" charset="2"/>
              </a:rPr>
              <a:t>x</a:t>
            </a:r>
            <a:r>
              <a:rPr lang="tr-TR" sz="2000" dirty="0" smtClean="0">
                <a:latin typeface="Comic Sans MS" panose="030F0702030302020204" pitchFamily="66" charset="0"/>
                <a:sym typeface="Wingdings" panose="05000000000000000000" pitchFamily="2" charset="2"/>
              </a:rPr>
              <a:t>=</a:t>
            </a:r>
            <a:r>
              <a:rPr lang="tr-TR" sz="2000" dirty="0" err="1" smtClean="0">
                <a:latin typeface="Comic Sans MS" panose="030F0702030302020204" pitchFamily="66" charset="0"/>
                <a:sym typeface="Wingdings" panose="05000000000000000000" pitchFamily="2" charset="2"/>
              </a:rPr>
              <a:t>V</a:t>
            </a:r>
            <a:r>
              <a:rPr lang="tr-TR" sz="2000" baseline="-25000" dirty="0" err="1" smtClean="0">
                <a:latin typeface="Comic Sans MS" panose="030F0702030302020204" pitchFamily="66" charset="0"/>
                <a:sym typeface="Wingdings" panose="05000000000000000000" pitchFamily="2" charset="2"/>
              </a:rPr>
              <a:t>f</a:t>
            </a:r>
            <a:r>
              <a:rPr lang="tr-TR" sz="2000" dirty="0" err="1" smtClean="0">
                <a:latin typeface="Comic Sans MS" panose="030F0702030302020204" pitchFamily="66" charset="0"/>
                <a:sym typeface="Wingdings" panose="05000000000000000000" pitchFamily="2" charset="2"/>
              </a:rPr>
              <a:t>+x</a:t>
            </a:r>
            <a:r>
              <a:rPr lang="tr-TR" sz="2000" dirty="0" smtClean="0">
                <a:latin typeface="Comic Sans MS" panose="030F0702030302020204" pitchFamily="66" charset="0"/>
                <a:sym typeface="Wingdings" panose="05000000000000000000" pitchFamily="2" charset="2"/>
              </a:rPr>
              <a:t>(</a:t>
            </a:r>
            <a:r>
              <a:rPr lang="tr-TR" sz="2000" dirty="0" err="1" smtClean="0">
                <a:latin typeface="Comic Sans MS" panose="030F0702030302020204" pitchFamily="66" charset="0"/>
                <a:sym typeface="Wingdings" panose="05000000000000000000" pitchFamily="2" charset="2"/>
              </a:rPr>
              <a:t>V</a:t>
            </a:r>
            <a:r>
              <a:rPr lang="tr-TR" sz="2000" baseline="-25000" dirty="0" err="1" smtClean="0">
                <a:latin typeface="Comic Sans MS" panose="030F0702030302020204" pitchFamily="66" charset="0"/>
                <a:sym typeface="Wingdings" panose="05000000000000000000" pitchFamily="2" charset="2"/>
              </a:rPr>
              <a:t>g</a:t>
            </a:r>
            <a:r>
              <a:rPr lang="tr-TR" sz="2000" dirty="0" err="1" smtClean="0">
                <a:latin typeface="Comic Sans MS" panose="030F0702030302020204" pitchFamily="66" charset="0"/>
                <a:sym typeface="Wingdings" panose="05000000000000000000" pitchFamily="2" charset="2"/>
              </a:rPr>
              <a:t>-V</a:t>
            </a:r>
            <a:r>
              <a:rPr lang="tr-TR" sz="2000" baseline="-25000" dirty="0" err="1" smtClean="0">
                <a:latin typeface="Comic Sans MS" panose="030F0702030302020204" pitchFamily="66" charset="0"/>
                <a:sym typeface="Wingdings" panose="05000000000000000000" pitchFamily="2" charset="2"/>
              </a:rPr>
              <a:t>f</a:t>
            </a:r>
            <a:r>
              <a:rPr lang="tr-TR" sz="2000" dirty="0" smtClean="0">
                <a:latin typeface="Comic Sans MS" panose="030F0702030302020204" pitchFamily="66" charset="0"/>
                <a:sym typeface="Wingdings" panose="05000000000000000000" pitchFamily="2" charset="2"/>
              </a:rPr>
              <a:t>)</a:t>
            </a:r>
            <a:br>
              <a:rPr lang="tr-TR" sz="2000" dirty="0" smtClean="0">
                <a:latin typeface="Comic Sans MS" panose="030F0702030302020204" pitchFamily="66" charset="0"/>
                <a:sym typeface="Wingdings" panose="05000000000000000000" pitchFamily="2" charset="2"/>
              </a:rPr>
            </a:br>
            <a:r>
              <a:rPr lang="tr-TR" sz="2000" dirty="0">
                <a:latin typeface="Comic Sans MS" panose="030F0702030302020204" pitchFamily="66" charset="0"/>
                <a:sym typeface="Wingdings" panose="05000000000000000000" pitchFamily="2" charset="2"/>
              </a:rPr>
              <a:t/>
            </a:r>
            <a:br>
              <a:rPr lang="tr-TR" sz="2000" dirty="0">
                <a:latin typeface="Comic Sans MS" panose="030F0702030302020204" pitchFamily="66" charset="0"/>
                <a:sym typeface="Wingdings" panose="05000000000000000000" pitchFamily="2" charset="2"/>
              </a:rPr>
            </a:br>
            <a:r>
              <a:rPr lang="tr-TR" sz="2000" dirty="0" smtClean="0">
                <a:latin typeface="Comic Sans MS" panose="030F0702030302020204" pitchFamily="66" charset="0"/>
                <a:sym typeface="Wingdings" panose="05000000000000000000" pitchFamily="2" charset="2"/>
              </a:rPr>
              <a:t/>
            </a:r>
            <a:br>
              <a:rPr lang="tr-TR" sz="2000" dirty="0" smtClean="0">
                <a:latin typeface="Comic Sans MS" panose="030F0702030302020204" pitchFamily="66" charset="0"/>
                <a:sym typeface="Wingdings" panose="05000000000000000000" pitchFamily="2" charset="2"/>
              </a:rPr>
            </a:br>
            <a:r>
              <a:rPr lang="tr-TR" sz="2000" dirty="0">
                <a:latin typeface="Comic Sans MS" panose="030F0702030302020204" pitchFamily="66" charset="0"/>
                <a:sym typeface="Wingdings" panose="05000000000000000000" pitchFamily="2" charset="2"/>
              </a:rPr>
              <a:t/>
            </a:r>
            <a:br>
              <a:rPr lang="tr-TR" sz="2000" dirty="0">
                <a:latin typeface="Comic Sans MS" panose="030F0702030302020204" pitchFamily="66" charset="0"/>
                <a:sym typeface="Wingdings" panose="05000000000000000000" pitchFamily="2" charset="2"/>
              </a:rPr>
            </a:br>
            <a:r>
              <a:rPr lang="tr-TR" sz="2000" dirty="0" err="1">
                <a:latin typeface="Comic Sans MS" panose="030F0702030302020204" pitchFamily="66" charset="0"/>
                <a:sym typeface="Wingdings" panose="05000000000000000000" pitchFamily="2" charset="2"/>
              </a:rPr>
              <a:t>entalpi</a:t>
            </a:r>
            <a:r>
              <a:rPr lang="tr-TR" sz="2000" dirty="0">
                <a:latin typeface="Comic Sans MS" panose="030F0702030302020204" pitchFamily="66" charset="0"/>
                <a:sym typeface="Wingdings" panose="05000000000000000000" pitchFamily="2" charset="2"/>
              </a:rPr>
              <a:t> ifadesi </a:t>
            </a:r>
            <a:r>
              <a:rPr lang="tr-TR" sz="2000" dirty="0" smtClean="0">
                <a:latin typeface="Comic Sans MS" panose="030F0702030302020204" pitchFamily="66" charset="0"/>
                <a:sym typeface="Wingdings" panose="05000000000000000000" pitchFamily="2" charset="2"/>
              </a:rPr>
              <a:t>ise, </a:t>
            </a:r>
            <a:r>
              <a:rPr lang="tr-TR" sz="2000" dirty="0" err="1" smtClean="0">
                <a:latin typeface="Comic Sans MS" panose="030F0702030302020204" pitchFamily="66" charset="0"/>
                <a:sym typeface="Wingdings" panose="05000000000000000000" pitchFamily="2" charset="2"/>
              </a:rPr>
              <a:t>h</a:t>
            </a:r>
            <a:r>
              <a:rPr lang="tr-TR" sz="2000" baseline="-25000" dirty="0" err="1" smtClean="0">
                <a:latin typeface="Comic Sans MS" panose="030F0702030302020204" pitchFamily="66" charset="0"/>
                <a:sym typeface="Wingdings" panose="05000000000000000000" pitchFamily="2" charset="2"/>
              </a:rPr>
              <a:t>x</a:t>
            </a:r>
            <a:r>
              <a:rPr lang="tr-TR" sz="2000" dirty="0" smtClean="0">
                <a:latin typeface="Comic Sans MS" panose="030F0702030302020204" pitchFamily="66" charset="0"/>
                <a:sym typeface="Wingdings" panose="05000000000000000000" pitchFamily="2" charset="2"/>
              </a:rPr>
              <a:t>=</a:t>
            </a:r>
            <a:r>
              <a:rPr lang="tr-TR" sz="2000" dirty="0" err="1" smtClean="0">
                <a:latin typeface="Comic Sans MS" panose="030F0702030302020204" pitchFamily="66" charset="0"/>
                <a:sym typeface="Wingdings" panose="05000000000000000000" pitchFamily="2" charset="2"/>
              </a:rPr>
              <a:t>h</a:t>
            </a:r>
            <a:r>
              <a:rPr lang="tr-TR" sz="2000" baseline="-25000" dirty="0" err="1" smtClean="0">
                <a:latin typeface="Comic Sans MS" panose="030F0702030302020204" pitchFamily="66" charset="0"/>
                <a:sym typeface="Wingdings" panose="05000000000000000000" pitchFamily="2" charset="2"/>
              </a:rPr>
              <a:t>f</a:t>
            </a:r>
            <a:r>
              <a:rPr lang="tr-TR" sz="2000" dirty="0" err="1" smtClean="0">
                <a:latin typeface="Comic Sans MS" panose="030F0702030302020204" pitchFamily="66" charset="0"/>
                <a:sym typeface="Wingdings" panose="05000000000000000000" pitchFamily="2" charset="2"/>
              </a:rPr>
              <a:t>+xh</a:t>
            </a:r>
            <a:r>
              <a:rPr lang="tr-TR" sz="2000" baseline="-25000" dirty="0" err="1" smtClean="0">
                <a:latin typeface="Comic Sans MS" panose="030F0702030302020204" pitchFamily="66" charset="0"/>
                <a:sym typeface="Wingdings" panose="05000000000000000000" pitchFamily="2" charset="2"/>
              </a:rPr>
              <a:t>fg</a:t>
            </a:r>
            <a:r>
              <a:rPr lang="tr-TR" sz="2000" dirty="0" smtClean="0">
                <a:latin typeface="Comic Sans MS" panose="030F0702030302020204" pitchFamily="66" charset="0"/>
                <a:sym typeface="Wingdings" panose="05000000000000000000" pitchFamily="2" charset="2"/>
              </a:rPr>
              <a:t> şeklindedir</a:t>
            </a:r>
            <a:r>
              <a:rPr lang="tr-TR" sz="2000" dirty="0">
                <a:latin typeface="Comic Sans MS" panose="030F0702030302020204" pitchFamily="66" charset="0"/>
                <a:sym typeface="Wingdings" panose="05000000000000000000" pitchFamily="2" charset="2"/>
              </a:rPr>
              <a:t>.</a:t>
            </a:r>
            <a:r>
              <a:rPr lang="tr-TR" sz="2000" baseline="-25000" dirty="0" smtClean="0">
                <a:latin typeface="Comic Sans MS" panose="030F0702030302020204" pitchFamily="66" charset="0"/>
              </a:rPr>
              <a:t/>
            </a:r>
            <a:br>
              <a:rPr lang="tr-TR" sz="2000" baseline="-25000" dirty="0" smtClean="0">
                <a:latin typeface="Comic Sans MS" panose="030F0702030302020204" pitchFamily="66" charset="0"/>
              </a:rPr>
            </a:br>
            <a:r>
              <a:rPr lang="tr-TR" sz="2000" baseline="-25000" dirty="0">
                <a:latin typeface="Comic Sans MS" panose="030F0702030302020204" pitchFamily="66" charset="0"/>
              </a:rPr>
              <a:t/>
            </a:r>
            <a:br>
              <a:rPr lang="tr-TR" sz="2000" baseline="-25000" dirty="0">
                <a:latin typeface="Comic Sans MS" panose="030F0702030302020204" pitchFamily="66" charset="0"/>
              </a:rPr>
            </a:br>
            <a:r>
              <a:rPr lang="tr-TR" sz="2000" baseline="-25000" dirty="0">
                <a:latin typeface="Comic Sans MS" panose="030F0702030302020204" pitchFamily="66" charset="0"/>
              </a:rPr>
              <a:t/>
            </a:r>
            <a:br>
              <a:rPr lang="tr-TR" sz="2000" baseline="-25000" dirty="0">
                <a:latin typeface="Comic Sans MS" panose="030F0702030302020204" pitchFamily="66" charset="0"/>
              </a:rPr>
            </a:br>
            <a:r>
              <a:rPr lang="tr-TR" sz="2000" b="1" dirty="0">
                <a:latin typeface="Comic Sans MS" panose="030F0702030302020204" pitchFamily="66" charset="0"/>
              </a:rPr>
              <a:t>c) Diğer özellikler</a:t>
            </a:r>
            <a:r>
              <a:rPr lang="tr-TR" sz="2000" baseline="-25000" dirty="0">
                <a:latin typeface="Comic Sans MS" panose="030F0702030302020204" pitchFamily="66" charset="0"/>
              </a:rPr>
              <a:t/>
            </a:r>
            <a:br>
              <a:rPr lang="tr-TR" sz="2000" baseline="-25000" dirty="0">
                <a:latin typeface="Comic Sans MS" panose="030F0702030302020204" pitchFamily="66" charset="0"/>
              </a:rPr>
            </a:br>
            <a:r>
              <a:rPr lang="tr-TR" sz="2000" baseline="-25000" dirty="0">
                <a:latin typeface="Comic Sans MS" panose="030F0702030302020204" pitchFamily="66" charset="0"/>
              </a:rPr>
              <a:t/>
            </a:r>
            <a:br>
              <a:rPr lang="tr-TR" sz="2000" baseline="-25000" dirty="0">
                <a:latin typeface="Comic Sans MS" panose="030F0702030302020204" pitchFamily="66" charset="0"/>
              </a:rPr>
            </a:br>
            <a:r>
              <a:rPr lang="tr-TR" sz="2000" dirty="0">
                <a:latin typeface="Comic Sans MS" panose="030F0702030302020204" pitchFamily="66" charset="0"/>
              </a:rPr>
              <a:t>Saf maddelerin önemli özelliklerinden olan sabit basınçta özgül ısı </a:t>
            </a:r>
            <a:r>
              <a:rPr lang="tr-TR" sz="2000" dirty="0" smtClean="0">
                <a:latin typeface="Comic Sans MS" panose="030F0702030302020204" pitchFamily="66" charset="0"/>
              </a:rPr>
              <a:t>kapasitesi ve </a:t>
            </a:r>
            <a:r>
              <a:rPr lang="tr-TR" sz="2000" dirty="0">
                <a:latin typeface="Comic Sans MS" panose="030F0702030302020204" pitchFamily="66" charset="0"/>
              </a:rPr>
              <a:t>sabit </a:t>
            </a:r>
            <a:r>
              <a:rPr lang="tr-TR" sz="2000" dirty="0" err="1">
                <a:latin typeface="Comic Sans MS" panose="030F0702030302020204" pitchFamily="66" charset="0"/>
              </a:rPr>
              <a:t>hacimda</a:t>
            </a:r>
            <a:r>
              <a:rPr lang="tr-TR" sz="2000" dirty="0">
                <a:latin typeface="Comic Sans MS" panose="030F0702030302020204" pitchFamily="66" charset="0"/>
              </a:rPr>
              <a:t> özgül ısı </a:t>
            </a:r>
            <a:r>
              <a:rPr lang="tr-TR" sz="2000" dirty="0" err="1">
                <a:latin typeface="Comic Sans MS" panose="030F0702030302020204" pitchFamily="66" charset="0"/>
              </a:rPr>
              <a:t>ısı</a:t>
            </a:r>
            <a:r>
              <a:rPr lang="tr-TR" sz="2000" dirty="0">
                <a:latin typeface="Comic Sans MS" panose="030F0702030302020204" pitchFamily="66" charset="0"/>
              </a:rPr>
              <a:t> kapasitesi </a:t>
            </a:r>
            <a:r>
              <a:rPr lang="tr-TR" sz="2000" dirty="0" smtClean="0">
                <a:latin typeface="Comic Sans MS" panose="030F0702030302020204" pitchFamily="66" charset="0"/>
              </a:rPr>
              <a:t>değerleri,</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K </a:t>
            </a:r>
            <a:r>
              <a:rPr lang="tr-TR" sz="2000" dirty="0" smtClean="0">
                <a:latin typeface="Comic Sans MS" panose="030F0702030302020204" pitchFamily="66" charset="0"/>
              </a:rPr>
              <a:t>izotermal </a:t>
            </a:r>
            <a:r>
              <a:rPr lang="tr-TR" sz="2000" dirty="0" err="1" smtClean="0">
                <a:latin typeface="Comic Sans MS" panose="030F0702030302020204" pitchFamily="66" charset="0"/>
              </a:rPr>
              <a:t>sıkıştırılabilirlik</a:t>
            </a:r>
            <a:r>
              <a:rPr lang="tr-TR" sz="2000" dirty="0" smtClean="0">
                <a:latin typeface="Comic Sans MS" panose="030F0702030302020204" pitchFamily="66" charset="0"/>
              </a:rPr>
              <a:t> </a:t>
            </a:r>
            <a:r>
              <a:rPr lang="tr-TR" sz="2000" dirty="0">
                <a:latin typeface="Comic Sans MS" panose="030F0702030302020204" pitchFamily="66" charset="0"/>
              </a:rPr>
              <a:t>değeri ile, </a:t>
            </a:r>
            <a:r>
              <a:rPr lang="el-GR" sz="2000" dirty="0">
                <a:latin typeface="Comic Sans MS" panose="030F0702030302020204" pitchFamily="66" charset="0"/>
              </a:rPr>
              <a:t>β </a:t>
            </a:r>
            <a:r>
              <a:rPr lang="tr-TR" sz="2000" dirty="0" err="1" smtClean="0">
                <a:latin typeface="Comic Sans MS" panose="030F0702030302020204" pitchFamily="66" charset="0"/>
              </a:rPr>
              <a:t>izobarik</a:t>
            </a:r>
            <a:r>
              <a:rPr lang="tr-TR" sz="2000" dirty="0" smtClean="0">
                <a:latin typeface="Comic Sans MS" panose="030F0702030302020204" pitchFamily="66" charset="0"/>
              </a:rPr>
              <a:t> </a:t>
            </a:r>
            <a:r>
              <a:rPr lang="tr-TR" sz="2000" dirty="0" err="1">
                <a:latin typeface="Comic Sans MS" panose="030F0702030302020204" pitchFamily="66" charset="0"/>
              </a:rPr>
              <a:t>sıkıştırılabilirlik</a:t>
            </a:r>
            <a:r>
              <a:rPr lang="tr-TR" sz="2000" dirty="0" smtClean="0">
                <a:latin typeface="Comic Sans MS" panose="030F0702030302020204" pitchFamily="66" charset="0"/>
              </a:rPr>
              <a:t>,</a:t>
            </a: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7233313" y="3315453"/>
            <a:ext cx="3976048" cy="972472"/>
          </a:xfrm>
          <a:prstGeom prst="rect">
            <a:avLst/>
          </a:prstGeom>
        </p:spPr>
      </p:pic>
      <p:pic>
        <p:nvPicPr>
          <p:cNvPr id="6" name="Resim 5"/>
          <p:cNvPicPr>
            <a:picLocks noChangeAspect="1"/>
          </p:cNvPicPr>
          <p:nvPr/>
        </p:nvPicPr>
        <p:blipFill>
          <a:blip r:embed="rId3"/>
          <a:stretch>
            <a:fillRect/>
          </a:stretch>
        </p:blipFill>
        <p:spPr>
          <a:xfrm>
            <a:off x="6619520" y="5310374"/>
            <a:ext cx="1971675" cy="866775"/>
          </a:xfrm>
          <a:prstGeom prst="rect">
            <a:avLst/>
          </a:prstGeom>
        </p:spPr>
      </p:pic>
      <p:pic>
        <p:nvPicPr>
          <p:cNvPr id="7" name="Resim 6"/>
          <p:cNvPicPr>
            <a:picLocks noChangeAspect="1"/>
          </p:cNvPicPr>
          <p:nvPr/>
        </p:nvPicPr>
        <p:blipFill>
          <a:blip r:embed="rId4"/>
          <a:stretch>
            <a:fillRect/>
          </a:stretch>
        </p:blipFill>
        <p:spPr>
          <a:xfrm>
            <a:off x="8688826" y="5396099"/>
            <a:ext cx="1581150" cy="781050"/>
          </a:xfrm>
          <a:prstGeom prst="rect">
            <a:avLst/>
          </a:prstGeom>
        </p:spPr>
      </p:pic>
      <p:pic>
        <p:nvPicPr>
          <p:cNvPr id="8" name="Resim 7"/>
          <p:cNvPicPr>
            <a:picLocks noChangeAspect="1"/>
          </p:cNvPicPr>
          <p:nvPr/>
        </p:nvPicPr>
        <p:blipFill>
          <a:blip r:embed="rId5"/>
          <a:stretch>
            <a:fillRect/>
          </a:stretch>
        </p:blipFill>
        <p:spPr>
          <a:xfrm>
            <a:off x="10367607" y="5348474"/>
            <a:ext cx="1533525" cy="828675"/>
          </a:xfrm>
          <a:prstGeom prst="rect">
            <a:avLst/>
          </a:prstGeom>
        </p:spPr>
      </p:pic>
    </p:spTree>
    <p:extLst>
      <p:ext uri="{BB962C8B-B14F-4D97-AF65-F5344CB8AC3E}">
        <p14:creationId xmlns:p14="http://schemas.microsoft.com/office/powerpoint/2010/main" val="689665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r>
              <a:rPr lang="tr-TR" sz="2500" b="1" dirty="0" smtClean="0">
                <a:solidFill>
                  <a:schemeClr val="tx1"/>
                </a:solidFill>
                <a:latin typeface="Comic Sans MS" panose="030F0702030302020204" pitchFamily="66" charset="0"/>
              </a:rPr>
              <a:t>Saf Maddenin Temel Özellikleri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b="1" dirty="0">
                <a:latin typeface="Comic Sans MS" panose="030F0702030302020204" pitchFamily="66" charset="0"/>
              </a:rPr>
              <a:t>d) Kızgın buhar</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Buhar, verilen bir basınçta doymuş buhar sıcaklığının üzerindeki </a:t>
            </a:r>
            <a:r>
              <a:rPr lang="tr-TR" sz="2000" dirty="0" smtClean="0">
                <a:latin typeface="Comic Sans MS" panose="030F0702030302020204" pitchFamily="66" charset="0"/>
              </a:rPr>
              <a:t>bir sıcaklığa </a:t>
            </a:r>
            <a:r>
              <a:rPr lang="tr-TR" sz="2000" dirty="0">
                <a:latin typeface="Comic Sans MS" panose="030F0702030302020204" pitchFamily="66" charset="0"/>
              </a:rPr>
              <a:t>ısıtılırsa, kızgın buhar olarak tanımlanır.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1 </a:t>
            </a:r>
            <a:r>
              <a:rPr lang="tr-TR" sz="2000" dirty="0">
                <a:latin typeface="Comic Sans MS" panose="030F0702030302020204" pitchFamily="66" charset="0"/>
              </a:rPr>
              <a:t>kg kuru buharı, </a:t>
            </a:r>
            <a:r>
              <a:rPr lang="tr-TR" sz="2000" dirty="0" smtClean="0">
                <a:latin typeface="Comic Sans MS" panose="030F0702030302020204" pitchFamily="66" charset="0"/>
              </a:rPr>
              <a:t>sabit bir </a:t>
            </a:r>
            <a:r>
              <a:rPr lang="tr-TR" sz="2000" dirty="0">
                <a:latin typeface="Comic Sans MS" panose="030F0702030302020204" pitchFamily="66" charset="0"/>
              </a:rPr>
              <a:t>basınçta, gerekli sıcaklığa yükseltmek için verilen </a:t>
            </a:r>
            <a:r>
              <a:rPr lang="tr-TR" sz="2000" dirty="0" smtClean="0">
                <a:latin typeface="Comic Sans MS" panose="030F0702030302020204" pitchFamily="66" charset="0"/>
              </a:rPr>
              <a:t>ısıya, kızdırma ısısı denir</a:t>
            </a:r>
            <a:r>
              <a:rPr lang="tr-TR" sz="2000" dirty="0">
                <a:latin typeface="Comic Sans MS" panose="030F0702030302020204" pitchFamily="66" charset="0"/>
              </a:rPr>
              <a:t>. Kuru buhara sabit basınçtaki kızdırma sırasında verilen </a:t>
            </a:r>
            <a:r>
              <a:rPr lang="tr-TR" sz="2000" dirty="0" smtClean="0">
                <a:latin typeface="Comic Sans MS" panose="030F0702030302020204" pitchFamily="66" charset="0"/>
              </a:rPr>
              <a:t>ısı;</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Burada </a:t>
            </a:r>
            <a:r>
              <a:rPr lang="tr-TR" sz="2000" dirty="0" err="1">
                <a:latin typeface="Comic Sans MS" panose="030F0702030302020204" pitchFamily="66" charset="0"/>
              </a:rPr>
              <a:t>C</a:t>
            </a:r>
            <a:r>
              <a:rPr lang="tr-TR" sz="2000" baseline="-25000" dirty="0" err="1">
                <a:latin typeface="Comic Sans MS" panose="030F0702030302020204" pitchFamily="66" charset="0"/>
              </a:rPr>
              <a:t>pm</a:t>
            </a:r>
            <a:r>
              <a:rPr lang="tr-TR" sz="2000" dirty="0">
                <a:latin typeface="Comic Sans MS" panose="030F0702030302020204" pitchFamily="66" charset="0"/>
              </a:rPr>
              <a:t> kızgın buharın </a:t>
            </a:r>
            <a:r>
              <a:rPr lang="tr-TR" sz="2000" dirty="0" err="1">
                <a:latin typeface="Comic Sans MS" panose="030F0702030302020204" pitchFamily="66" charset="0"/>
              </a:rPr>
              <a:t>t</a:t>
            </a:r>
            <a:r>
              <a:rPr lang="tr-TR" sz="2000" baseline="-25000" dirty="0" err="1">
                <a:latin typeface="Comic Sans MS" panose="030F0702030302020204" pitchFamily="66" charset="0"/>
              </a:rPr>
              <a:t>g</a:t>
            </a:r>
            <a:r>
              <a:rPr lang="tr-TR" sz="2000" dirty="0" err="1">
                <a:latin typeface="Comic Sans MS" panose="030F0702030302020204" pitchFamily="66" charset="0"/>
              </a:rPr>
              <a:t>’den</a:t>
            </a:r>
            <a:r>
              <a:rPr lang="tr-TR" sz="2000" dirty="0">
                <a:latin typeface="Comic Sans MS" panose="030F0702030302020204" pitchFamily="66" charset="0"/>
              </a:rPr>
              <a:t> </a:t>
            </a:r>
            <a:r>
              <a:rPr lang="tr-TR" sz="2000" dirty="0" err="1">
                <a:latin typeface="Comic Sans MS" panose="030F0702030302020204" pitchFamily="66" charset="0"/>
              </a:rPr>
              <a:t>t</a:t>
            </a:r>
            <a:r>
              <a:rPr lang="tr-TR" sz="2000" baseline="-25000" dirty="0" err="1">
                <a:latin typeface="Comic Sans MS" panose="030F0702030302020204" pitchFamily="66" charset="0"/>
              </a:rPr>
              <a:t>s</a:t>
            </a:r>
            <a:r>
              <a:rPr lang="tr-TR" sz="2000" dirty="0" err="1">
                <a:latin typeface="Comic Sans MS" panose="030F0702030302020204" pitchFamily="66" charset="0"/>
              </a:rPr>
              <a:t>’ye</a:t>
            </a:r>
            <a:r>
              <a:rPr lang="tr-TR" sz="2000" dirty="0">
                <a:latin typeface="Comic Sans MS" panose="030F0702030302020204" pitchFamily="66" charset="0"/>
              </a:rPr>
              <a:t> olan sıcaklık </a:t>
            </a:r>
            <a:r>
              <a:rPr lang="tr-TR" sz="2000" dirty="0" smtClean="0">
                <a:latin typeface="Comic Sans MS" panose="030F0702030302020204" pitchFamily="66" charset="0"/>
              </a:rPr>
              <a:t>aralığındaki ortalama ısı kapasitesidir</a:t>
            </a:r>
            <a:r>
              <a:rPr lang="tr-TR" sz="2000" dirty="0">
                <a:latin typeface="Comic Sans MS" panose="030F0702030302020204" pitchFamily="66" charset="0"/>
              </a:rPr>
              <a:t>.</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a:latin typeface="Comic Sans MS" panose="030F0702030302020204" pitchFamily="66" charset="0"/>
              </a:rPr>
              <a:t>PROBLEM 1.1: </a:t>
            </a:r>
            <a:r>
              <a:rPr lang="tr-TR" sz="2000" dirty="0" smtClean="0">
                <a:latin typeface="Comic Sans MS" panose="030F0702030302020204" pitchFamily="66" charset="0"/>
              </a:rPr>
              <a:t>1m</a:t>
            </a:r>
            <a:r>
              <a:rPr lang="tr-TR" sz="2000" baseline="30000" dirty="0" smtClean="0">
                <a:latin typeface="Comic Sans MS" panose="030F0702030302020204" pitchFamily="66" charset="0"/>
              </a:rPr>
              <a:t>3</a:t>
            </a:r>
            <a:r>
              <a:rPr lang="tr-TR" sz="2000" dirty="0" smtClean="0">
                <a:latin typeface="Comic Sans MS" panose="030F0702030302020204" pitchFamily="66" charset="0"/>
              </a:rPr>
              <a:t> hacimli </a:t>
            </a:r>
            <a:r>
              <a:rPr lang="tr-TR" sz="2000" dirty="0">
                <a:latin typeface="Comic Sans MS" panose="030F0702030302020204" pitchFamily="66" charset="0"/>
              </a:rPr>
              <a:t>bir depoda </a:t>
            </a:r>
            <a:r>
              <a:rPr lang="tr-TR" sz="2000" dirty="0" smtClean="0">
                <a:latin typeface="Comic Sans MS" panose="030F0702030302020204" pitchFamily="66" charset="0"/>
              </a:rPr>
              <a:t>200 </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 </a:t>
            </a:r>
            <a:r>
              <a:rPr lang="tr-TR" sz="2000" dirty="0">
                <a:latin typeface="Comic Sans MS" panose="030F0702030302020204" pitchFamily="66" charset="0"/>
              </a:rPr>
              <a:t>sıcaklıkta ıslak su </a:t>
            </a:r>
            <a:r>
              <a:rPr lang="tr-TR" sz="2000" dirty="0" smtClean="0">
                <a:latin typeface="Comic Sans MS" panose="030F0702030302020204" pitchFamily="66" charset="0"/>
              </a:rPr>
              <a:t>buharı bulunmaktadır</a:t>
            </a:r>
            <a:r>
              <a:rPr lang="tr-TR" sz="2000" dirty="0">
                <a:latin typeface="Comic Sans MS" panose="030F0702030302020204" pitchFamily="66" charset="0"/>
              </a:rPr>
              <a:t>. Suyun kapladığı hacim kap hacminin</a:t>
            </a:r>
            <a:br>
              <a:rPr lang="tr-TR" sz="2000" dirty="0">
                <a:latin typeface="Comic Sans MS" panose="030F0702030302020204" pitchFamily="66" charset="0"/>
              </a:rPr>
            </a:br>
            <a:r>
              <a:rPr lang="tr-TR" sz="2000" dirty="0">
                <a:latin typeface="Comic Sans MS" panose="030F0702030302020204" pitchFamily="66" charset="0"/>
              </a:rPr>
              <a:t>%2 si olduğuna göre, kuruluk derecesi nedir?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ÇÖZÜM</a:t>
            </a:r>
            <a:r>
              <a:rPr lang="tr-TR" sz="2000" dirty="0">
                <a:latin typeface="Comic Sans MS" panose="030F0702030302020204" pitchFamily="66" charset="0"/>
              </a:rPr>
              <a:t>: V=1 m</a:t>
            </a:r>
            <a:r>
              <a:rPr lang="tr-TR" sz="2000" baseline="30000" dirty="0">
                <a:latin typeface="Comic Sans MS" panose="030F0702030302020204" pitchFamily="66" charset="0"/>
              </a:rPr>
              <a:t>3</a:t>
            </a:r>
            <a:r>
              <a:rPr lang="tr-TR" sz="2000" dirty="0">
                <a:latin typeface="Comic Sans MS" panose="030F0702030302020204" pitchFamily="66" charset="0"/>
              </a:rPr>
              <a:t>, </a:t>
            </a:r>
            <a:r>
              <a:rPr lang="tr-TR" sz="2000" dirty="0" err="1">
                <a:latin typeface="Comic Sans MS" panose="030F0702030302020204" pitchFamily="66" charset="0"/>
              </a:rPr>
              <a:t>Vs</a:t>
            </a:r>
            <a:r>
              <a:rPr lang="tr-TR" sz="2000" dirty="0">
                <a:latin typeface="Comic Sans MS" panose="030F0702030302020204" pitchFamily="66" charset="0"/>
              </a:rPr>
              <a:t>=0,02 m</a:t>
            </a:r>
            <a:r>
              <a:rPr lang="tr-TR" sz="2000" baseline="30000" dirty="0">
                <a:latin typeface="Comic Sans MS" panose="030F0702030302020204" pitchFamily="66" charset="0"/>
              </a:rPr>
              <a:t>3</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tür. </a:t>
            </a:r>
            <a:r>
              <a:rPr lang="tr-TR" sz="2000" dirty="0" err="1">
                <a:latin typeface="Comic Sans MS" panose="030F0702030302020204" pitchFamily="66" charset="0"/>
              </a:rPr>
              <a:t>V</a:t>
            </a:r>
            <a:r>
              <a:rPr lang="tr-TR" sz="2000" baseline="-25000" dirty="0" err="1">
                <a:latin typeface="Comic Sans MS" panose="030F0702030302020204" pitchFamily="66" charset="0"/>
              </a:rPr>
              <a:t>g</a:t>
            </a:r>
            <a:r>
              <a:rPr lang="tr-TR" sz="2000" dirty="0">
                <a:latin typeface="Comic Sans MS" panose="030F0702030302020204" pitchFamily="66" charset="0"/>
              </a:rPr>
              <a:t>=V-</a:t>
            </a:r>
            <a:r>
              <a:rPr lang="tr-TR" sz="2000" dirty="0" err="1">
                <a:latin typeface="Comic Sans MS" panose="030F0702030302020204" pitchFamily="66" charset="0"/>
              </a:rPr>
              <a:t>V</a:t>
            </a:r>
            <a:r>
              <a:rPr lang="tr-TR" sz="2000" baseline="-25000" dirty="0" err="1">
                <a:latin typeface="Comic Sans MS" panose="030F0702030302020204" pitchFamily="66" charset="0"/>
              </a:rPr>
              <a:t>s</a:t>
            </a:r>
            <a:r>
              <a:rPr lang="tr-TR" sz="2000" dirty="0">
                <a:latin typeface="Comic Sans MS" panose="030F0702030302020204" pitchFamily="66" charset="0"/>
              </a:rPr>
              <a:t>=1-0,02=0,98 m</a:t>
            </a:r>
            <a:r>
              <a:rPr lang="tr-TR" sz="2000" baseline="30000" dirty="0">
                <a:latin typeface="Comic Sans MS" panose="030F0702030302020204" pitchFamily="66" charset="0"/>
              </a:rPr>
              <a:t>3</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bulunur.</a:t>
            </a:r>
            <a:br>
              <a:rPr lang="tr-TR" sz="2000" dirty="0">
                <a:latin typeface="Comic Sans MS" panose="030F0702030302020204" pitchFamily="66" charset="0"/>
              </a:rPr>
            </a:br>
            <a:r>
              <a:rPr lang="tr-TR" sz="2000" dirty="0" smtClean="0">
                <a:latin typeface="Comic Sans MS" panose="030F0702030302020204" pitchFamily="66" charset="0"/>
              </a:rPr>
              <a:t>t=200</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 için </a:t>
            </a:r>
            <a:r>
              <a:rPr lang="tr-TR" sz="2000" dirty="0">
                <a:latin typeface="Comic Sans MS" panose="030F0702030302020204" pitchFamily="66" charset="0"/>
              </a:rPr>
              <a:t>doymuş buhar çizelgesinden </a:t>
            </a:r>
            <a:r>
              <a:rPr lang="tr-TR" sz="2000" dirty="0" err="1">
                <a:latin typeface="Comic Sans MS" panose="030F0702030302020204" pitchFamily="66" charset="0"/>
              </a:rPr>
              <a:t>v</a:t>
            </a:r>
            <a:r>
              <a:rPr lang="tr-TR" sz="2000" baseline="-25000" dirty="0" err="1">
                <a:latin typeface="Comic Sans MS" panose="030F0702030302020204" pitchFamily="66" charset="0"/>
              </a:rPr>
              <a:t>s</a:t>
            </a:r>
            <a:r>
              <a:rPr lang="tr-TR" sz="2000" dirty="0">
                <a:latin typeface="Comic Sans MS" panose="030F0702030302020204" pitchFamily="66" charset="0"/>
              </a:rPr>
              <a:t>=0,001157 </a:t>
            </a:r>
            <a:r>
              <a:rPr lang="tr-TR" sz="2000" dirty="0" smtClean="0">
                <a:latin typeface="Comic Sans MS" panose="030F0702030302020204" pitchFamily="66" charset="0"/>
              </a:rPr>
              <a:t>m</a:t>
            </a:r>
            <a:r>
              <a:rPr lang="tr-TR" sz="2000" baseline="30000" dirty="0" smtClean="0">
                <a:latin typeface="Comic Sans MS" panose="030F0702030302020204" pitchFamily="66" charset="0"/>
              </a:rPr>
              <a:t>3</a:t>
            </a:r>
            <a:r>
              <a:rPr lang="tr-TR" sz="2000" dirty="0" smtClean="0">
                <a:latin typeface="Comic Sans MS" panose="030F0702030302020204" pitchFamily="66" charset="0"/>
              </a:rPr>
              <a:t>/kg, </a:t>
            </a:r>
            <a:r>
              <a:rPr lang="tr-TR" sz="2000" dirty="0" err="1" smtClean="0">
                <a:latin typeface="Comic Sans MS" panose="030F0702030302020204" pitchFamily="66" charset="0"/>
              </a:rPr>
              <a:t>v</a:t>
            </a:r>
            <a:r>
              <a:rPr lang="tr-TR" sz="2000" baseline="-25000" dirty="0" err="1" smtClean="0">
                <a:latin typeface="Comic Sans MS" panose="030F0702030302020204" pitchFamily="66" charset="0"/>
              </a:rPr>
              <a:t>g</a:t>
            </a:r>
            <a:r>
              <a:rPr lang="tr-TR" sz="2000" dirty="0" smtClean="0">
                <a:latin typeface="Comic Sans MS" panose="030F0702030302020204" pitchFamily="66" charset="0"/>
              </a:rPr>
              <a:t>=0,12736 </a:t>
            </a:r>
            <a:r>
              <a:rPr lang="tr-TR" sz="2000" dirty="0">
                <a:latin typeface="Comic Sans MS" panose="030F0702030302020204" pitchFamily="66" charset="0"/>
              </a:rPr>
              <a:t>m</a:t>
            </a:r>
            <a:r>
              <a:rPr lang="tr-TR" sz="2000" baseline="30000" dirty="0">
                <a:latin typeface="Comic Sans MS" panose="030F0702030302020204" pitchFamily="66" charset="0"/>
              </a:rPr>
              <a:t>3</a:t>
            </a:r>
            <a:r>
              <a:rPr lang="tr-TR" sz="2000" dirty="0">
                <a:latin typeface="Comic Sans MS" panose="030F0702030302020204" pitchFamily="66" charset="0"/>
              </a:rPr>
              <a:t>/kg alınır.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Buna </a:t>
            </a:r>
            <a:r>
              <a:rPr lang="tr-TR" sz="2000" dirty="0">
                <a:latin typeface="Comic Sans MS" panose="030F0702030302020204" pitchFamily="66" charset="0"/>
              </a:rPr>
              <a:t>göre sıvı kütlesi; </a:t>
            </a:r>
            <a:r>
              <a:rPr lang="tr-TR" sz="2000" dirty="0" err="1" smtClean="0">
                <a:latin typeface="Comic Sans MS" panose="030F0702030302020204" pitchFamily="66" charset="0"/>
              </a:rPr>
              <a:t>m</a:t>
            </a:r>
            <a:r>
              <a:rPr lang="tr-TR" sz="2000" baseline="-25000" dirty="0" err="1" smtClean="0">
                <a:latin typeface="Comic Sans MS" panose="030F0702030302020204" pitchFamily="66" charset="0"/>
              </a:rPr>
              <a:t>s</a:t>
            </a:r>
            <a:r>
              <a:rPr lang="tr-TR" sz="2000" dirty="0" smtClean="0">
                <a:latin typeface="Comic Sans MS" panose="030F0702030302020204" pitchFamily="66" charset="0"/>
              </a:rPr>
              <a:t>=</a:t>
            </a:r>
            <a:r>
              <a:rPr lang="tr-TR" sz="2000" dirty="0" err="1" smtClean="0">
                <a:latin typeface="Comic Sans MS" panose="030F0702030302020204" pitchFamily="66" charset="0"/>
              </a:rPr>
              <a:t>V</a:t>
            </a:r>
            <a:r>
              <a:rPr lang="tr-TR" sz="2000" baseline="-25000" dirty="0" err="1" smtClean="0">
                <a:latin typeface="Comic Sans MS" panose="030F0702030302020204" pitchFamily="66" charset="0"/>
              </a:rPr>
              <a:t>s</a:t>
            </a:r>
            <a:r>
              <a:rPr lang="tr-TR" sz="2000" dirty="0" smtClean="0">
                <a:latin typeface="Comic Sans MS" panose="030F0702030302020204" pitchFamily="66" charset="0"/>
              </a:rPr>
              <a:t>/</a:t>
            </a:r>
            <a:r>
              <a:rPr lang="tr-TR" sz="2000" dirty="0" err="1" smtClean="0">
                <a:latin typeface="Comic Sans MS" panose="030F0702030302020204" pitchFamily="66" charset="0"/>
              </a:rPr>
              <a:t>v</a:t>
            </a:r>
            <a:r>
              <a:rPr lang="tr-TR" sz="2000" baseline="-25000" dirty="0" err="1" smtClean="0">
                <a:latin typeface="Comic Sans MS" panose="030F0702030302020204" pitchFamily="66" charset="0"/>
              </a:rPr>
              <a:t>s</a:t>
            </a:r>
            <a:r>
              <a:rPr lang="tr-TR" sz="2000" dirty="0">
                <a:latin typeface="Comic Sans MS" panose="030F0702030302020204" pitchFamily="66" charset="0"/>
              </a:rPr>
              <a:t>=(0,02)/(0,001157)=17,286 kg, buhar kütlesi </a:t>
            </a:r>
            <a:r>
              <a:rPr lang="tr-TR" sz="2000" dirty="0" smtClean="0">
                <a:latin typeface="Comic Sans MS" panose="030F0702030302020204" pitchFamily="66" charset="0"/>
              </a:rPr>
              <a:t>ise, </a:t>
            </a:r>
            <a:r>
              <a:rPr lang="tr-TR" sz="2000" dirty="0">
                <a:latin typeface="Comic Sans MS" panose="030F0702030302020204" pitchFamily="66" charset="0"/>
              </a:rPr>
              <a:t>m</a:t>
            </a:r>
            <a:r>
              <a:rPr lang="tr-TR" sz="2000" baseline="-25000" dirty="0">
                <a:latin typeface="Comic Sans MS" panose="030F0702030302020204" pitchFamily="66" charset="0"/>
              </a:rPr>
              <a:t>g</a:t>
            </a:r>
            <a:r>
              <a:rPr lang="tr-TR" sz="2000" dirty="0">
                <a:latin typeface="Comic Sans MS" panose="030F0702030302020204" pitchFamily="66" charset="0"/>
              </a:rPr>
              <a:t>=</a:t>
            </a:r>
            <a:r>
              <a:rPr lang="tr-TR" sz="2000" dirty="0" err="1">
                <a:latin typeface="Comic Sans MS" panose="030F0702030302020204" pitchFamily="66" charset="0"/>
              </a:rPr>
              <a:t>V</a:t>
            </a:r>
            <a:r>
              <a:rPr lang="tr-TR" sz="2000" baseline="-25000" dirty="0" err="1">
                <a:latin typeface="Comic Sans MS" panose="030F0702030302020204" pitchFamily="66" charset="0"/>
              </a:rPr>
              <a:t>g</a:t>
            </a:r>
            <a:r>
              <a:rPr lang="tr-TR" sz="2000" dirty="0">
                <a:latin typeface="Comic Sans MS" panose="030F0702030302020204" pitchFamily="66" charset="0"/>
              </a:rPr>
              <a:t>/</a:t>
            </a:r>
            <a:r>
              <a:rPr lang="tr-TR" sz="2000" dirty="0" err="1">
                <a:latin typeface="Comic Sans MS" panose="030F0702030302020204" pitchFamily="66" charset="0"/>
              </a:rPr>
              <a:t>v</a:t>
            </a:r>
            <a:r>
              <a:rPr lang="tr-TR" sz="2000" baseline="-25000" dirty="0" err="1">
                <a:latin typeface="Comic Sans MS" panose="030F0702030302020204" pitchFamily="66" charset="0"/>
              </a:rPr>
              <a:t>g</a:t>
            </a:r>
            <a:r>
              <a:rPr lang="tr-TR" sz="2000" dirty="0" smtClean="0">
                <a:latin typeface="Comic Sans MS" panose="030F0702030302020204" pitchFamily="66" charset="0"/>
              </a:rPr>
              <a:t>=(</a:t>
            </a:r>
            <a:r>
              <a:rPr lang="tr-TR" sz="2000" dirty="0">
                <a:latin typeface="Comic Sans MS" panose="030F0702030302020204" pitchFamily="66" charset="0"/>
              </a:rPr>
              <a:t>0,98)/(0,12736)=7,6947 kg bulunur. Buradan da kuruluk derecesi</a:t>
            </a:r>
            <a:br>
              <a:rPr lang="tr-TR" sz="2000" dirty="0">
                <a:latin typeface="Comic Sans MS" panose="030F0702030302020204" pitchFamily="66" charset="0"/>
              </a:rPr>
            </a:br>
            <a:r>
              <a:rPr lang="tr-TR" sz="2000" dirty="0">
                <a:latin typeface="Comic Sans MS" panose="030F0702030302020204" pitchFamily="66" charset="0"/>
              </a:rPr>
              <a:t>x=m</a:t>
            </a:r>
            <a:r>
              <a:rPr lang="tr-TR" sz="2000" baseline="-25000" dirty="0">
                <a:latin typeface="Comic Sans MS" panose="030F0702030302020204" pitchFamily="66" charset="0"/>
              </a:rPr>
              <a:t>g</a:t>
            </a:r>
            <a:r>
              <a:rPr lang="tr-TR" sz="2000" dirty="0">
                <a:latin typeface="Comic Sans MS" panose="030F0702030302020204" pitchFamily="66" charset="0"/>
              </a:rPr>
              <a:t>/</a:t>
            </a:r>
            <a:r>
              <a:rPr lang="tr-TR" sz="2000" dirty="0" err="1">
                <a:latin typeface="Comic Sans MS" panose="030F0702030302020204" pitchFamily="66" charset="0"/>
              </a:rPr>
              <a:t>m</a:t>
            </a:r>
            <a:r>
              <a:rPr lang="tr-TR" sz="2000" baseline="-25000" dirty="0" err="1">
                <a:latin typeface="Comic Sans MS" panose="030F0702030302020204" pitchFamily="66" charset="0"/>
              </a:rPr>
              <a:t>t</a:t>
            </a:r>
            <a:r>
              <a:rPr lang="tr-TR" sz="2000" dirty="0">
                <a:latin typeface="Comic Sans MS" panose="030F0702030302020204" pitchFamily="66" charset="0"/>
              </a:rPr>
              <a:t> </a:t>
            </a:r>
            <a:r>
              <a:rPr lang="tr-TR" sz="2000" dirty="0" smtClean="0">
                <a:latin typeface="Comic Sans MS" panose="030F0702030302020204" pitchFamily="66" charset="0"/>
              </a:rPr>
              <a:t>=(7,6947)/(</a:t>
            </a:r>
            <a:r>
              <a:rPr lang="tr-TR" sz="2000" dirty="0">
                <a:latin typeface="Comic Sans MS" panose="030F0702030302020204" pitchFamily="66" charset="0"/>
              </a:rPr>
              <a:t>17,286+7,6947) =0,308 olarak bulunur.</a:t>
            </a:r>
            <a:endParaRPr lang="en-GB" sz="2000"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2756848" y="4373971"/>
            <a:ext cx="2003682" cy="505880"/>
          </a:xfrm>
          <a:prstGeom prst="rect">
            <a:avLst/>
          </a:prstGeom>
        </p:spPr>
      </p:pic>
    </p:spTree>
    <p:extLst>
      <p:ext uri="{BB962C8B-B14F-4D97-AF65-F5344CB8AC3E}">
        <p14:creationId xmlns:p14="http://schemas.microsoft.com/office/powerpoint/2010/main" val="4277843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1254" y="122693"/>
            <a:ext cx="10677099" cy="6578221"/>
          </a:xfrm>
        </p:spPr>
        <p:txBody>
          <a:bodyPr numCol="2">
            <a:normAutofit/>
          </a:bodyPr>
          <a:lstStyle/>
          <a:p>
            <a:pPr marL="177800"/>
            <a:r>
              <a:rPr lang="tr-TR" sz="2500" b="1" dirty="0" smtClean="0">
                <a:solidFill>
                  <a:schemeClr val="tx1"/>
                </a:solidFill>
                <a:latin typeface="Comic Sans MS" panose="030F0702030302020204" pitchFamily="66" charset="0"/>
              </a:rPr>
              <a:t>Saf Maddenin Temel Özellikleri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a:latin typeface="Comic Sans MS" panose="030F0702030302020204" pitchFamily="66" charset="0"/>
              </a:rPr>
              <a:t>PROBLEM 1.2: </a:t>
            </a:r>
            <a:r>
              <a:rPr lang="tr-TR" sz="2000" dirty="0">
                <a:latin typeface="Comic Sans MS" panose="030F0702030302020204" pitchFamily="66" charset="0"/>
              </a:rPr>
              <a:t>0</a:t>
            </a:r>
            <a:r>
              <a:rPr lang="tr-TR" sz="2000" baseline="30000" dirty="0">
                <a:latin typeface="Comic Sans MS" panose="030F0702030302020204" pitchFamily="66" charset="0"/>
              </a:rPr>
              <a:t>0</a:t>
            </a:r>
            <a:r>
              <a:rPr lang="tr-TR" sz="2000" dirty="0">
                <a:latin typeface="Comic Sans MS" panose="030F0702030302020204" pitchFamily="66" charset="0"/>
              </a:rPr>
              <a:t>C-deki sudan, 2400 </a:t>
            </a:r>
            <a:r>
              <a:rPr lang="tr-TR" sz="2000" dirty="0" err="1">
                <a:latin typeface="Comic Sans MS" panose="030F0702030302020204" pitchFamily="66" charset="0"/>
              </a:rPr>
              <a:t>kJ</a:t>
            </a:r>
            <a:r>
              <a:rPr lang="tr-TR" sz="2000" dirty="0">
                <a:latin typeface="Comic Sans MS" panose="030F0702030302020204" pitchFamily="66" charset="0"/>
              </a:rPr>
              <a:t>/kg </a:t>
            </a:r>
            <a:r>
              <a:rPr lang="tr-TR" sz="2000" dirty="0" smtClean="0">
                <a:latin typeface="Comic Sans MS" panose="030F0702030302020204" pitchFamily="66" charset="0"/>
              </a:rPr>
              <a:t>ısı </a:t>
            </a:r>
            <a:r>
              <a:rPr lang="tr-TR" sz="2000" dirty="0">
                <a:latin typeface="Comic Sans MS" panose="030F0702030302020204" pitchFamily="66" charset="0"/>
              </a:rPr>
              <a:t>harcanarak, 15 bar </a:t>
            </a:r>
            <a:r>
              <a:rPr lang="tr-TR" sz="2000" dirty="0" smtClean="0">
                <a:latin typeface="Comic Sans MS" panose="030F0702030302020204" pitchFamily="66" charset="0"/>
              </a:rPr>
              <a:t>basıncında buhar </a:t>
            </a:r>
            <a:r>
              <a:rPr lang="tr-TR" sz="2000" dirty="0">
                <a:latin typeface="Comic Sans MS" panose="030F0702030302020204" pitchFamily="66" charset="0"/>
              </a:rPr>
              <a:t>elde edilmiştir. Buharın durumunu belirleyiniz.</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ÇÖZÜM</a:t>
            </a:r>
            <a:r>
              <a:rPr lang="tr-TR" sz="2000" dirty="0">
                <a:latin typeface="Comic Sans MS" panose="030F0702030302020204" pitchFamily="66" charset="0"/>
              </a:rPr>
              <a:t>: </a:t>
            </a:r>
            <a:r>
              <a:rPr lang="tr-TR" sz="2000" dirty="0" smtClean="0">
                <a:latin typeface="Comic Sans MS" panose="030F0702030302020204" pitchFamily="66" charset="0"/>
              </a:rPr>
              <a:t>0</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 deki </a:t>
            </a:r>
            <a:r>
              <a:rPr lang="tr-TR" sz="2000" dirty="0">
                <a:latin typeface="Comic Sans MS" panose="030F0702030302020204" pitchFamily="66" charset="0"/>
              </a:rPr>
              <a:t>suyun </a:t>
            </a:r>
            <a:r>
              <a:rPr lang="tr-TR" sz="2000" dirty="0" err="1">
                <a:latin typeface="Comic Sans MS" panose="030F0702030302020204" pitchFamily="66" charset="0"/>
              </a:rPr>
              <a:t>entalpisi</a:t>
            </a:r>
            <a:r>
              <a:rPr lang="tr-TR" sz="2000" dirty="0">
                <a:latin typeface="Comic Sans MS" panose="030F0702030302020204" pitchFamily="66" charset="0"/>
              </a:rPr>
              <a:t> h</a:t>
            </a:r>
            <a:r>
              <a:rPr lang="tr-TR" sz="2000" baseline="-25000" dirty="0">
                <a:latin typeface="Comic Sans MS" panose="030F0702030302020204" pitchFamily="66" charset="0"/>
              </a:rPr>
              <a:t>0</a:t>
            </a:r>
            <a:r>
              <a:rPr lang="tr-TR" sz="2000" dirty="0">
                <a:latin typeface="Comic Sans MS" panose="030F0702030302020204" pitchFamily="66" charset="0"/>
              </a:rPr>
              <a:t>=0 </a:t>
            </a:r>
            <a:r>
              <a:rPr lang="tr-TR" sz="2000" dirty="0" err="1">
                <a:latin typeface="Comic Sans MS" panose="030F0702030302020204" pitchFamily="66" charset="0"/>
              </a:rPr>
              <a:t>kJ</a:t>
            </a:r>
            <a:r>
              <a:rPr lang="tr-TR" sz="2000" dirty="0">
                <a:latin typeface="Comic Sans MS" panose="030F0702030302020204" pitchFamily="66" charset="0"/>
              </a:rPr>
              <a:t>/kg kabul edilirse, üretilen buharın</a:t>
            </a:r>
            <a:br>
              <a:rPr lang="tr-TR" sz="2000" dirty="0">
                <a:latin typeface="Comic Sans MS" panose="030F0702030302020204" pitchFamily="66" charset="0"/>
              </a:rPr>
            </a:br>
            <a:r>
              <a:rPr lang="tr-TR" sz="2000" dirty="0" err="1">
                <a:latin typeface="Comic Sans MS" panose="030F0702030302020204" pitchFamily="66" charset="0"/>
              </a:rPr>
              <a:t>entalpisi</a:t>
            </a:r>
            <a:r>
              <a:rPr lang="tr-TR" sz="2000" dirty="0">
                <a:latin typeface="Comic Sans MS" panose="030F0702030302020204" pitchFamily="66" charset="0"/>
              </a:rPr>
              <a:t> h=2400 </a:t>
            </a:r>
            <a:r>
              <a:rPr lang="tr-TR" sz="2000" dirty="0" err="1">
                <a:latin typeface="Comic Sans MS" panose="030F0702030302020204" pitchFamily="66" charset="0"/>
              </a:rPr>
              <a:t>kJ</a:t>
            </a:r>
            <a:r>
              <a:rPr lang="tr-TR" sz="2000" dirty="0">
                <a:latin typeface="Comic Sans MS" panose="030F0702030302020204" pitchFamily="66" charset="0"/>
              </a:rPr>
              <a:t>/kg olacaktır. Doymuş buhar </a:t>
            </a:r>
            <a:r>
              <a:rPr lang="tr-TR" sz="2000" dirty="0" smtClean="0">
                <a:latin typeface="Comic Sans MS" panose="030F0702030302020204" pitchFamily="66" charset="0"/>
              </a:rPr>
              <a:t>basınç çizelgesinden </a:t>
            </a:r>
            <a:r>
              <a:rPr lang="tr-TR" sz="2000" dirty="0">
                <a:latin typeface="Comic Sans MS" panose="030F0702030302020204" pitchFamily="66" charset="0"/>
              </a:rPr>
              <a:t>15 bar basınçtaki kuru doymuş buharın </a:t>
            </a:r>
            <a:r>
              <a:rPr lang="tr-TR" sz="2000" dirty="0" err="1" smtClean="0">
                <a:latin typeface="Comic Sans MS" panose="030F0702030302020204" pitchFamily="66" charset="0"/>
              </a:rPr>
              <a:t>entalpisi</a:t>
            </a:r>
            <a:r>
              <a:rPr lang="tr-TR" sz="2000" dirty="0">
                <a:latin typeface="Comic Sans MS" panose="030F0702030302020204" pitchFamily="66" charset="0"/>
              </a:rPr>
              <a:t> </a:t>
            </a:r>
            <a:r>
              <a:rPr lang="tr-TR" sz="2000" dirty="0" err="1" smtClean="0">
                <a:latin typeface="Comic Sans MS" panose="030F0702030302020204" pitchFamily="66" charset="0"/>
              </a:rPr>
              <a:t>h</a:t>
            </a:r>
            <a:r>
              <a:rPr lang="tr-TR" sz="2000" baseline="-25000" dirty="0" err="1" smtClean="0">
                <a:latin typeface="Comic Sans MS" panose="030F0702030302020204" pitchFamily="66" charset="0"/>
              </a:rPr>
              <a:t>g</a:t>
            </a:r>
            <a:r>
              <a:rPr lang="tr-TR" sz="2000" dirty="0" smtClean="0">
                <a:latin typeface="Comic Sans MS" panose="030F0702030302020204" pitchFamily="66" charset="0"/>
              </a:rPr>
              <a:t>=2792,2 </a:t>
            </a:r>
            <a:r>
              <a:rPr lang="tr-TR" sz="2000" dirty="0" err="1">
                <a:latin typeface="Comic Sans MS" panose="030F0702030302020204" pitchFamily="66" charset="0"/>
              </a:rPr>
              <a:t>kJ</a:t>
            </a:r>
            <a:r>
              <a:rPr lang="tr-TR" sz="2000" dirty="0">
                <a:latin typeface="Comic Sans MS" panose="030F0702030302020204" pitchFamily="66" charset="0"/>
              </a:rPr>
              <a:t>/kg olarak bulunur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h</a:t>
            </a:r>
            <a:r>
              <a:rPr lang="tr-TR" sz="2000" baseline="-25000" dirty="0" err="1" smtClean="0">
                <a:latin typeface="Comic Sans MS" panose="030F0702030302020204" pitchFamily="66" charset="0"/>
              </a:rPr>
              <a:t>g</a:t>
            </a:r>
            <a:r>
              <a:rPr lang="tr-TR" sz="2000" dirty="0" smtClean="0">
                <a:latin typeface="Comic Sans MS" panose="030F0702030302020204" pitchFamily="66" charset="0"/>
              </a:rPr>
              <a:t>&gt;h </a:t>
            </a:r>
            <a:r>
              <a:rPr lang="tr-TR" sz="2000" dirty="0">
                <a:latin typeface="Comic Sans MS" panose="030F0702030302020204" pitchFamily="66" charset="0"/>
              </a:rPr>
              <a:t>olduğundan buhar ıslaktır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err="1" smtClean="0">
                <a:latin typeface="Comic Sans MS" panose="030F0702030302020204" pitchFamily="66" charset="0"/>
              </a:rPr>
              <a:t>h</a:t>
            </a:r>
            <a:r>
              <a:rPr lang="tr-TR" sz="2000" baseline="-25000" dirty="0" err="1" smtClean="0">
                <a:latin typeface="Comic Sans MS" panose="030F0702030302020204" pitchFamily="66" charset="0"/>
              </a:rPr>
              <a:t>x</a:t>
            </a:r>
            <a:r>
              <a:rPr lang="tr-TR" sz="2000" dirty="0" smtClean="0">
                <a:latin typeface="Comic Sans MS" panose="030F0702030302020204" pitchFamily="66" charset="0"/>
              </a:rPr>
              <a:t>=</a:t>
            </a:r>
            <a:r>
              <a:rPr lang="tr-TR" sz="2000" dirty="0" err="1" smtClean="0">
                <a:latin typeface="Comic Sans MS" panose="030F0702030302020204" pitchFamily="66" charset="0"/>
              </a:rPr>
              <a:t>h</a:t>
            </a:r>
            <a:r>
              <a:rPr lang="tr-TR" sz="2000" baseline="-25000" dirty="0" err="1" smtClean="0">
                <a:latin typeface="Comic Sans MS" panose="030F0702030302020204" pitchFamily="66" charset="0"/>
              </a:rPr>
              <a:t>f</a:t>
            </a:r>
            <a:r>
              <a:rPr lang="tr-TR" sz="2000" dirty="0" err="1" smtClean="0">
                <a:latin typeface="Comic Sans MS" panose="030F0702030302020204" pitchFamily="66" charset="0"/>
              </a:rPr>
              <a:t>+x.h</a:t>
            </a:r>
            <a:r>
              <a:rPr lang="tr-TR" sz="2000" baseline="-25000" dirty="0" err="1" smtClean="0">
                <a:latin typeface="Comic Sans MS" panose="030F0702030302020204" pitchFamily="66" charset="0"/>
              </a:rPr>
              <a:t>fg</a:t>
            </a:r>
            <a:r>
              <a:rPr lang="tr-TR" sz="2000" dirty="0" smtClean="0">
                <a:latin typeface="Comic Sans MS" panose="030F0702030302020204" pitchFamily="66" charset="0"/>
              </a:rPr>
              <a:t> </a:t>
            </a:r>
            <a:r>
              <a:rPr lang="tr-TR" sz="2000" dirty="0">
                <a:latin typeface="Comic Sans MS" panose="030F0702030302020204" pitchFamily="66" charset="0"/>
              </a:rPr>
              <a:t>bağıntısından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x</a:t>
            </a:r>
            <a:r>
              <a:rPr lang="tr-TR" sz="2000" dirty="0">
                <a:latin typeface="Comic Sans MS" panose="030F0702030302020204" pitchFamily="66" charset="0"/>
              </a:rPr>
              <a:t>=(</a:t>
            </a:r>
            <a:r>
              <a:rPr lang="tr-TR" sz="2000" dirty="0" err="1" smtClean="0">
                <a:latin typeface="Comic Sans MS" panose="030F0702030302020204" pitchFamily="66" charset="0"/>
              </a:rPr>
              <a:t>h</a:t>
            </a:r>
            <a:r>
              <a:rPr lang="tr-TR" sz="2000" baseline="-25000" dirty="0" err="1" smtClean="0">
                <a:latin typeface="Comic Sans MS" panose="030F0702030302020204" pitchFamily="66" charset="0"/>
              </a:rPr>
              <a:t>x</a:t>
            </a:r>
            <a:r>
              <a:rPr lang="tr-TR" sz="2000" dirty="0" err="1" smtClean="0">
                <a:latin typeface="Comic Sans MS" panose="030F0702030302020204" pitchFamily="66" charset="0"/>
              </a:rPr>
              <a:t>-h</a:t>
            </a:r>
            <a:r>
              <a:rPr lang="tr-TR" sz="2000" baseline="-25000" dirty="0" err="1" smtClean="0">
                <a:latin typeface="Comic Sans MS" panose="030F0702030302020204" pitchFamily="66" charset="0"/>
              </a:rPr>
              <a:t>f</a:t>
            </a:r>
            <a:r>
              <a:rPr lang="tr-TR" sz="2000" dirty="0">
                <a:latin typeface="Comic Sans MS" panose="030F0702030302020204" pitchFamily="66" charset="0"/>
              </a:rPr>
              <a:t>)/</a:t>
            </a:r>
            <a:r>
              <a:rPr lang="tr-TR" sz="2000" dirty="0" err="1">
                <a:latin typeface="Comic Sans MS" panose="030F0702030302020204" pitchFamily="66" charset="0"/>
              </a:rPr>
              <a:t>h</a:t>
            </a:r>
            <a:r>
              <a:rPr lang="tr-TR" sz="2000" baseline="-25000" dirty="0" err="1">
                <a:latin typeface="Comic Sans MS" panose="030F0702030302020204" pitchFamily="66" charset="0"/>
              </a:rPr>
              <a:t>fg</a:t>
            </a:r>
            <a:r>
              <a:rPr lang="tr-TR" sz="2000" dirty="0">
                <a:latin typeface="Comic Sans MS" panose="030F0702030302020204" pitchFamily="66" charset="0"/>
              </a:rPr>
              <a:t>=0,798 bulunur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																							</a:t>
            </a:r>
            <a:r>
              <a:rPr lang="tr-TR" sz="2000" dirty="0">
                <a:latin typeface="Comic Sans MS" panose="030F0702030302020204" pitchFamily="66" charset="0"/>
              </a:rPr>
              <a:t/>
            </a:r>
            <a:br>
              <a:rPr lang="tr-TR" sz="2000" dirty="0">
                <a:latin typeface="Comic Sans MS" panose="030F0702030302020204" pitchFamily="66" charset="0"/>
              </a:rPr>
            </a:br>
            <a:r>
              <a:rPr lang="tr-TR" sz="2000" u="sng" dirty="0" smtClean="0">
                <a:latin typeface="Comic Sans MS" panose="030F0702030302020204" pitchFamily="66" charset="0"/>
              </a:rPr>
              <a:t>PROBLEM </a:t>
            </a:r>
            <a:r>
              <a:rPr lang="tr-TR" sz="2000" u="sng" dirty="0">
                <a:latin typeface="Comic Sans MS" panose="030F0702030302020204" pitchFamily="66" charset="0"/>
              </a:rPr>
              <a:t>1.3: </a:t>
            </a:r>
            <a:r>
              <a:rPr lang="tr-TR" sz="2000" dirty="0">
                <a:latin typeface="Comic Sans MS" panose="030F0702030302020204" pitchFamily="66" charset="0"/>
              </a:rPr>
              <a:t>Basıncı 10 </a:t>
            </a:r>
            <a:r>
              <a:rPr lang="tr-TR" sz="2000" dirty="0" err="1">
                <a:latin typeface="Comic Sans MS" panose="030F0702030302020204" pitchFamily="66" charset="0"/>
              </a:rPr>
              <a:t>Mpa</a:t>
            </a:r>
            <a:r>
              <a:rPr lang="tr-TR" sz="2000" dirty="0">
                <a:latin typeface="Comic Sans MS" panose="030F0702030302020204" pitchFamily="66" charset="0"/>
              </a:rPr>
              <a:t>, sıcaklığı 450 </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 olan </a:t>
            </a:r>
            <a:r>
              <a:rPr lang="tr-TR" sz="2000" dirty="0">
                <a:latin typeface="Comic Sans MS" panose="030F0702030302020204" pitchFamily="66" charset="0"/>
              </a:rPr>
              <a:t>H</a:t>
            </a:r>
            <a:r>
              <a:rPr lang="tr-TR" sz="2000" baseline="-25000" dirty="0">
                <a:latin typeface="Comic Sans MS" panose="030F0702030302020204" pitchFamily="66" charset="0"/>
              </a:rPr>
              <a:t>2</a:t>
            </a:r>
            <a:r>
              <a:rPr lang="tr-TR" sz="2000" dirty="0">
                <a:latin typeface="Comic Sans MS" panose="030F0702030302020204" pitchFamily="66" charset="0"/>
              </a:rPr>
              <a:t>O </a:t>
            </a:r>
            <a:r>
              <a:rPr lang="tr-TR" sz="2000" dirty="0" err="1">
                <a:latin typeface="Comic Sans MS" panose="030F0702030302020204" pitchFamily="66" charset="0"/>
              </a:rPr>
              <a:t>nun</a:t>
            </a:r>
            <a:r>
              <a:rPr lang="tr-TR" sz="2000" dirty="0">
                <a:latin typeface="Comic Sans MS" panose="030F0702030302020204" pitchFamily="66" charset="0"/>
              </a:rPr>
              <a:t> </a:t>
            </a:r>
            <a:r>
              <a:rPr lang="tr-TR" sz="2000" dirty="0" smtClean="0">
                <a:latin typeface="Comic Sans MS" panose="030F0702030302020204" pitchFamily="66" charset="0"/>
              </a:rPr>
              <a:t>sabit basınç </a:t>
            </a:r>
            <a:r>
              <a:rPr lang="tr-TR" sz="2000" dirty="0">
                <a:latin typeface="Comic Sans MS" panose="030F0702030302020204" pitchFamily="66" charset="0"/>
              </a:rPr>
              <a:t>özgül ısısı ile sabit basınç </a:t>
            </a:r>
            <a:r>
              <a:rPr lang="tr-TR" sz="2000" dirty="0" err="1" smtClean="0">
                <a:latin typeface="Comic Sans MS" panose="030F0702030302020204" pitchFamily="66" charset="0"/>
              </a:rPr>
              <a:t>sıkıştırılabilirlik</a:t>
            </a:r>
            <a:r>
              <a:rPr lang="tr-TR" sz="2000" dirty="0" smtClean="0">
                <a:latin typeface="Comic Sans MS" panose="030F0702030302020204" pitchFamily="66" charset="0"/>
              </a:rPr>
              <a:t> değerlerini hesaplayınız.</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ÇÖZÜM: Kızgın buhar çizelgesinden 10 </a:t>
            </a:r>
            <a:r>
              <a:rPr lang="tr-TR" sz="2000" dirty="0" err="1">
                <a:latin typeface="Comic Sans MS" panose="030F0702030302020204" pitchFamily="66" charset="0"/>
              </a:rPr>
              <a:t>Mpa</a:t>
            </a:r>
            <a:r>
              <a:rPr lang="tr-TR" sz="2000" dirty="0">
                <a:latin typeface="Comic Sans MS" panose="030F0702030302020204" pitchFamily="66" charset="0"/>
              </a:rPr>
              <a:t> basınçta, 400</a:t>
            </a:r>
            <a:r>
              <a:rPr lang="tr-TR" sz="2000" baseline="30000" dirty="0">
                <a:latin typeface="Comic Sans MS" panose="030F0702030302020204" pitchFamily="66" charset="0"/>
              </a:rPr>
              <a:t>0</a:t>
            </a:r>
            <a:r>
              <a:rPr lang="tr-TR" sz="2000" dirty="0">
                <a:latin typeface="Comic Sans MS" panose="030F0702030302020204" pitchFamily="66" charset="0"/>
              </a:rPr>
              <a:t>C, </a:t>
            </a:r>
            <a:r>
              <a:rPr lang="tr-TR" sz="2000" dirty="0" smtClean="0">
                <a:latin typeface="Comic Sans MS" panose="030F0702030302020204" pitchFamily="66" charset="0"/>
              </a:rPr>
              <a:t>450</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 ve 500</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deki özgül hacim ve </a:t>
            </a:r>
            <a:r>
              <a:rPr lang="tr-TR" sz="2000" dirty="0" err="1">
                <a:latin typeface="Comic Sans MS" panose="030F0702030302020204" pitchFamily="66" charset="0"/>
              </a:rPr>
              <a:t>entalpiler</a:t>
            </a:r>
            <a:r>
              <a:rPr lang="tr-TR" sz="2000" dirty="0">
                <a:latin typeface="Comic Sans MS" panose="030F0702030302020204" pitchFamily="66" charset="0"/>
              </a:rPr>
              <a:t>;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V</a:t>
            </a:r>
            <a:r>
              <a:rPr lang="tr-TR" sz="2000" baseline="-25000" dirty="0" smtClean="0">
                <a:latin typeface="Comic Sans MS" panose="030F0702030302020204" pitchFamily="66" charset="0"/>
              </a:rPr>
              <a:t>400</a:t>
            </a:r>
            <a:r>
              <a:rPr lang="tr-TR" sz="2000" dirty="0" smtClean="0">
                <a:latin typeface="Comic Sans MS" panose="030F0702030302020204" pitchFamily="66" charset="0"/>
              </a:rPr>
              <a:t>=0,02641 </a:t>
            </a:r>
            <a:r>
              <a:rPr lang="tr-TR" sz="2000" dirty="0">
                <a:latin typeface="Comic Sans MS" panose="030F0702030302020204" pitchFamily="66" charset="0"/>
              </a:rPr>
              <a:t>m</a:t>
            </a:r>
            <a:r>
              <a:rPr lang="tr-TR" sz="2000" baseline="30000" dirty="0">
                <a:latin typeface="Comic Sans MS" panose="030F0702030302020204" pitchFamily="66" charset="0"/>
              </a:rPr>
              <a:t>3</a:t>
            </a:r>
            <a:r>
              <a:rPr lang="tr-TR" sz="2000" dirty="0">
                <a:latin typeface="Comic Sans MS" panose="030F0702030302020204" pitchFamily="66" charset="0"/>
              </a:rPr>
              <a:t>/kg, h</a:t>
            </a:r>
            <a:r>
              <a:rPr lang="tr-TR" sz="2000" baseline="-25000" dirty="0">
                <a:latin typeface="Comic Sans MS" panose="030F0702030302020204" pitchFamily="66" charset="0"/>
              </a:rPr>
              <a:t>400</a:t>
            </a:r>
            <a:r>
              <a:rPr lang="tr-TR" sz="2000" dirty="0">
                <a:latin typeface="Comic Sans MS" panose="030F0702030302020204" pitchFamily="66" charset="0"/>
              </a:rPr>
              <a:t>=3096,5 </a:t>
            </a:r>
            <a:r>
              <a:rPr lang="tr-TR" sz="2000" dirty="0" err="1">
                <a:latin typeface="Comic Sans MS" panose="030F0702030302020204" pitchFamily="66" charset="0"/>
              </a:rPr>
              <a:t>kJ</a:t>
            </a:r>
            <a:r>
              <a:rPr lang="tr-TR" sz="2000" dirty="0">
                <a:latin typeface="Comic Sans MS" panose="030F0702030302020204" pitchFamily="66" charset="0"/>
              </a:rPr>
              <a:t>/kg,</a:t>
            </a:r>
            <a:br>
              <a:rPr lang="tr-TR" sz="2000" dirty="0">
                <a:latin typeface="Comic Sans MS" panose="030F0702030302020204" pitchFamily="66" charset="0"/>
              </a:rPr>
            </a:br>
            <a:r>
              <a:rPr lang="tr-TR" sz="2000" dirty="0">
                <a:latin typeface="Comic Sans MS" panose="030F0702030302020204" pitchFamily="66" charset="0"/>
              </a:rPr>
              <a:t>V</a:t>
            </a:r>
            <a:r>
              <a:rPr lang="tr-TR" sz="2000" baseline="-25000" dirty="0">
                <a:latin typeface="Comic Sans MS" panose="030F0702030302020204" pitchFamily="66" charset="0"/>
              </a:rPr>
              <a:t>500</a:t>
            </a:r>
            <a:r>
              <a:rPr lang="tr-TR" sz="2000" dirty="0">
                <a:latin typeface="Comic Sans MS" panose="030F0702030302020204" pitchFamily="66" charset="0"/>
              </a:rPr>
              <a:t>=0,03279 m</a:t>
            </a:r>
            <a:r>
              <a:rPr lang="tr-TR" sz="2000" baseline="30000" dirty="0">
                <a:latin typeface="Comic Sans MS" panose="030F0702030302020204" pitchFamily="66" charset="0"/>
              </a:rPr>
              <a:t>3</a:t>
            </a:r>
            <a:r>
              <a:rPr lang="tr-TR" sz="2000" dirty="0">
                <a:latin typeface="Comic Sans MS" panose="030F0702030302020204" pitchFamily="66" charset="0"/>
              </a:rPr>
              <a:t>/kg,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V</a:t>
            </a:r>
            <a:r>
              <a:rPr lang="tr-TR" sz="2000" baseline="-25000" dirty="0" smtClean="0">
                <a:latin typeface="Comic Sans MS" panose="030F0702030302020204" pitchFamily="66" charset="0"/>
              </a:rPr>
              <a:t>450</a:t>
            </a:r>
            <a:r>
              <a:rPr lang="tr-TR" sz="2000" dirty="0" smtClean="0">
                <a:latin typeface="Comic Sans MS" panose="030F0702030302020204" pitchFamily="66" charset="0"/>
              </a:rPr>
              <a:t>=0,02975 </a:t>
            </a:r>
            <a:r>
              <a:rPr lang="tr-TR" sz="2000" dirty="0">
                <a:latin typeface="Comic Sans MS" panose="030F0702030302020204" pitchFamily="66" charset="0"/>
              </a:rPr>
              <a:t>m</a:t>
            </a:r>
            <a:r>
              <a:rPr lang="tr-TR" sz="2000" baseline="30000" dirty="0">
                <a:latin typeface="Comic Sans MS" panose="030F0702030302020204" pitchFamily="66" charset="0"/>
              </a:rPr>
              <a:t>3</a:t>
            </a:r>
            <a:r>
              <a:rPr lang="tr-TR" sz="2000" dirty="0">
                <a:latin typeface="Comic Sans MS" panose="030F0702030302020204" pitchFamily="66" charset="0"/>
              </a:rPr>
              <a:t>/kg, h</a:t>
            </a:r>
            <a:r>
              <a:rPr lang="tr-TR" sz="2000" baseline="-25000" dirty="0">
                <a:latin typeface="Comic Sans MS" panose="030F0702030302020204" pitchFamily="66" charset="0"/>
              </a:rPr>
              <a:t>500</a:t>
            </a:r>
            <a:r>
              <a:rPr lang="tr-TR" sz="2000" dirty="0">
                <a:latin typeface="Comic Sans MS" panose="030F0702030302020204" pitchFamily="66" charset="0"/>
              </a:rPr>
              <a:t>=3373,7 </a:t>
            </a:r>
            <a:r>
              <a:rPr lang="tr-TR" sz="2000" dirty="0" err="1">
                <a:latin typeface="Comic Sans MS" panose="030F0702030302020204" pitchFamily="66" charset="0"/>
              </a:rPr>
              <a:t>kJ</a:t>
            </a:r>
            <a:r>
              <a:rPr lang="tr-TR" sz="2000" dirty="0">
                <a:latin typeface="Comic Sans MS" panose="030F0702030302020204" pitchFamily="66" charset="0"/>
              </a:rPr>
              <a:t>/kg </a:t>
            </a:r>
            <a:br>
              <a:rPr lang="tr-TR" sz="2000" dirty="0">
                <a:latin typeface="Comic Sans MS" panose="030F0702030302020204" pitchFamily="66" charset="0"/>
              </a:rPr>
            </a:br>
            <a:r>
              <a:rPr lang="tr-TR" sz="2000" dirty="0" smtClean="0">
                <a:latin typeface="Comic Sans MS" panose="030F0702030302020204" pitchFamily="66" charset="0"/>
              </a:rPr>
              <a:t>bulunur</a:t>
            </a:r>
            <a:r>
              <a:rPr lang="tr-TR" sz="2000" dirty="0">
                <a:latin typeface="Comic Sans MS" panose="030F0702030302020204" pitchFamily="66" charset="0"/>
              </a:rPr>
              <a:t>.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Cp</a:t>
            </a:r>
            <a:r>
              <a:rPr lang="tr-TR" sz="2000" dirty="0" smtClean="0">
                <a:latin typeface="Comic Sans MS" panose="030F0702030302020204" pitchFamily="66" charset="0"/>
              </a:rPr>
              <a:t>=(</a:t>
            </a:r>
            <a:r>
              <a:rPr lang="tr-TR" sz="2000" dirty="0">
                <a:latin typeface="Comic Sans MS" panose="030F0702030302020204" pitchFamily="66" charset="0"/>
              </a:rPr>
              <a:t>3373,7-3096,5)/(500-400)=2,772 </a:t>
            </a:r>
            <a:r>
              <a:rPr lang="tr-TR" sz="2000" dirty="0" err="1" smtClean="0">
                <a:latin typeface="Comic Sans MS" panose="030F0702030302020204" pitchFamily="66" charset="0"/>
              </a:rPr>
              <a:t>kJ</a:t>
            </a:r>
            <a:r>
              <a:rPr lang="tr-TR" sz="2000" dirty="0" smtClean="0">
                <a:latin typeface="Comic Sans MS" panose="030F0702030302020204" pitchFamily="66" charset="0"/>
              </a:rPr>
              <a:t>/</a:t>
            </a:r>
            <a:r>
              <a:rPr lang="tr-TR" sz="2000" dirty="0" err="1" smtClean="0">
                <a:latin typeface="Comic Sans MS" panose="030F0702030302020204" pitchFamily="66" charset="0"/>
              </a:rPr>
              <a:t>kgK</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β=(1/0,02975)[(0,03279-0,02641)/(500-400)]=0,002145 1/K olarak bulunur.</a:t>
            </a: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7852010" y="4564236"/>
            <a:ext cx="1291988" cy="759328"/>
          </a:xfrm>
          <a:prstGeom prst="rect">
            <a:avLst/>
          </a:prstGeom>
        </p:spPr>
      </p:pic>
      <p:pic>
        <p:nvPicPr>
          <p:cNvPr id="6" name="Resim 5"/>
          <p:cNvPicPr>
            <a:picLocks noChangeAspect="1"/>
          </p:cNvPicPr>
          <p:nvPr/>
        </p:nvPicPr>
        <p:blipFill>
          <a:blip r:embed="rId3"/>
          <a:stretch>
            <a:fillRect/>
          </a:stretch>
        </p:blipFill>
        <p:spPr>
          <a:xfrm>
            <a:off x="9504636" y="4564236"/>
            <a:ext cx="1630692" cy="759328"/>
          </a:xfrm>
          <a:prstGeom prst="rect">
            <a:avLst/>
          </a:prstGeom>
        </p:spPr>
      </p:pic>
    </p:spTree>
    <p:extLst>
      <p:ext uri="{BB962C8B-B14F-4D97-AF65-F5344CB8AC3E}">
        <p14:creationId xmlns:p14="http://schemas.microsoft.com/office/powerpoint/2010/main" val="1308936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1254" y="122693"/>
            <a:ext cx="10677099" cy="6578221"/>
          </a:xfrm>
        </p:spPr>
        <p:txBody>
          <a:bodyPr numCol="2">
            <a:normAutofit/>
          </a:bodyPr>
          <a:lstStyle/>
          <a:p>
            <a:pPr marL="177800"/>
            <a:r>
              <a:rPr lang="es-ES" sz="2500" b="1" dirty="0">
                <a:solidFill>
                  <a:schemeClr val="tx1"/>
                </a:solidFill>
                <a:latin typeface="Comic Sans MS" panose="030F0702030302020204" pitchFamily="66" charset="0"/>
              </a:rPr>
              <a:t>Gaz Yasaları ve İdeal Gaz </a:t>
            </a:r>
            <a:r>
              <a:rPr lang="es-ES" sz="2500" b="1" dirty="0" smtClean="0">
                <a:solidFill>
                  <a:schemeClr val="tx1"/>
                </a:solidFill>
                <a:latin typeface="Comic Sans MS" panose="030F0702030302020204" pitchFamily="66" charset="0"/>
              </a:rPr>
              <a:t>Yasası</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Gaz</a:t>
            </a:r>
            <a:r>
              <a:rPr lang="tr-TR" sz="2000" dirty="0">
                <a:solidFill>
                  <a:schemeClr val="tx1"/>
                </a:solidFill>
                <a:latin typeface="Comic Sans MS" panose="030F0702030302020204" pitchFamily="66" charset="0"/>
              </a:rPr>
              <a:t>, maddenin üç faz halinden biridir</a:t>
            </a:r>
            <a:r>
              <a:rPr lang="tr-TR" sz="2000" dirty="0" smtClean="0">
                <a:solidFill>
                  <a:schemeClr val="tx1"/>
                </a:solidFill>
                <a:latin typeface="Comic Sans MS" panose="030F0702030302020204" pitchFamily="66" charset="0"/>
              </a:rPr>
              <a:t>; bu </a:t>
            </a:r>
            <a:r>
              <a:rPr lang="tr-TR" sz="2000" dirty="0">
                <a:solidFill>
                  <a:schemeClr val="tx1"/>
                </a:solidFill>
                <a:latin typeface="Comic Sans MS" panose="030F0702030302020204" pitchFamily="66" charset="0"/>
              </a:rPr>
              <a:t>halde iken maddenin </a:t>
            </a:r>
            <a:r>
              <a:rPr lang="tr-TR" sz="2000" dirty="0" smtClean="0">
                <a:solidFill>
                  <a:schemeClr val="tx1"/>
                </a:solidFill>
                <a:latin typeface="Comic Sans MS" panose="030F0702030302020204" pitchFamily="66" charset="0"/>
              </a:rPr>
              <a:t>yoğunluğu çok </a:t>
            </a:r>
            <a:r>
              <a:rPr lang="tr-TR" sz="2000" dirty="0">
                <a:solidFill>
                  <a:schemeClr val="tx1"/>
                </a:solidFill>
                <a:latin typeface="Comic Sans MS" panose="030F0702030302020204" pitchFamily="66" charset="0"/>
              </a:rPr>
              <a:t>az, akışkanlığı ise son derece fazladır</a:t>
            </a:r>
            <a:r>
              <a:rPr lang="tr-TR" sz="2000" dirty="0" smtClean="0">
                <a:solidFill>
                  <a:schemeClr val="tx1"/>
                </a:solidFill>
                <a:latin typeface="Comic Sans MS" panose="030F0702030302020204" pitchFamily="66" charset="0"/>
              </a:rPr>
              <a:t>.</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Gaz </a:t>
            </a:r>
            <a:r>
              <a:rPr lang="tr-TR" sz="2000" dirty="0">
                <a:solidFill>
                  <a:schemeClr val="tx1"/>
                </a:solidFill>
                <a:latin typeface="Comic Sans MS" panose="030F0702030302020204" pitchFamily="66" charset="0"/>
              </a:rPr>
              <a:t>halindeki </a:t>
            </a:r>
            <a:r>
              <a:rPr lang="tr-TR" sz="2000" dirty="0" smtClean="0">
                <a:solidFill>
                  <a:schemeClr val="tx1"/>
                </a:solidFill>
                <a:latin typeface="Comic Sans MS" panose="030F0702030302020204" pitchFamily="66" charset="0"/>
              </a:rPr>
              <a:t>maddelerin belirli </a:t>
            </a:r>
            <a:r>
              <a:rPr lang="tr-TR" sz="2000" dirty="0">
                <a:solidFill>
                  <a:schemeClr val="tx1"/>
                </a:solidFill>
                <a:latin typeface="Comic Sans MS" panose="030F0702030302020204" pitchFamily="66" charset="0"/>
              </a:rPr>
              <a:t>bir şekli ve hacmi yoktur</a:t>
            </a:r>
            <a:r>
              <a:rPr lang="tr-TR" sz="2000" dirty="0" smtClean="0">
                <a:solidFill>
                  <a:schemeClr val="tx1"/>
                </a:solidFill>
                <a:latin typeface="Comic Sans MS" panose="030F0702030302020204" pitchFamily="66" charset="0"/>
              </a:rPr>
              <a:t>.</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Katı </a:t>
            </a:r>
            <a:r>
              <a:rPr lang="tr-TR" sz="2000" dirty="0">
                <a:solidFill>
                  <a:schemeClr val="tx1"/>
                </a:solidFill>
                <a:latin typeface="Comic Sans MS" panose="030F0702030302020204" pitchFamily="66" charset="0"/>
              </a:rPr>
              <a:t>bir madde ısıtıldığı zaman, katı halden</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sıvı, sıvı halden de gaz haline geçer. Bu duruma faz değişikliği denir</a:t>
            </a:r>
            <a:r>
              <a:rPr lang="tr-TR" sz="2000" dirty="0" smtClean="0">
                <a:solidFill>
                  <a:schemeClr val="tx1"/>
                </a:solidFill>
                <a:latin typeface="Comic Sans MS" panose="030F0702030302020204" pitchFamily="66" charset="0"/>
              </a:rPr>
              <a:t>.</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Gazı meydana getiren </a:t>
            </a:r>
            <a:r>
              <a:rPr lang="tr-TR" sz="2000" dirty="0" smtClean="0">
                <a:solidFill>
                  <a:schemeClr val="tx1"/>
                </a:solidFill>
                <a:latin typeface="Comic Sans MS" panose="030F0702030302020204" pitchFamily="66" charset="0"/>
              </a:rPr>
              <a:t>tanecikler her </a:t>
            </a:r>
            <a:r>
              <a:rPr lang="tr-TR" sz="2000" dirty="0">
                <a:solidFill>
                  <a:schemeClr val="tx1"/>
                </a:solidFill>
                <a:latin typeface="Comic Sans MS" panose="030F0702030302020204" pitchFamily="66" charset="0"/>
              </a:rPr>
              <a:t>yönde hareket edebilir ve bulundukları kabın halini alırlar. </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Hava bir </a:t>
            </a:r>
            <a:r>
              <a:rPr lang="tr-TR" sz="2000" dirty="0">
                <a:solidFill>
                  <a:schemeClr val="tx1"/>
                </a:solidFill>
                <a:latin typeface="Comic Sans MS" panose="030F0702030302020204" pitchFamily="66" charset="0"/>
              </a:rPr>
              <a:t>gaz karışımıdır ve azot, oksijen, çok az miktarda asal gazlar ve </a:t>
            </a:r>
            <a:r>
              <a:rPr lang="tr-TR" sz="2000" dirty="0" smtClean="0">
                <a:solidFill>
                  <a:schemeClr val="tx1"/>
                </a:solidFill>
                <a:latin typeface="Comic Sans MS" panose="030F0702030302020204" pitchFamily="66" charset="0"/>
              </a:rPr>
              <a:t>karbondioksitten meydana </a:t>
            </a:r>
            <a:r>
              <a:rPr lang="tr-TR" sz="2000" dirty="0">
                <a:solidFill>
                  <a:schemeClr val="tx1"/>
                </a:solidFill>
                <a:latin typeface="Comic Sans MS" panose="030F0702030302020204" pitchFamily="66" charset="0"/>
              </a:rPr>
              <a:t>gelmiştir.</a:t>
            </a:r>
            <a:endParaRPr lang="en-GB" sz="2000"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7335671" y="3713541"/>
            <a:ext cx="3962400" cy="2733675"/>
          </a:xfrm>
          <a:prstGeom prst="rect">
            <a:avLst/>
          </a:prstGeom>
        </p:spPr>
      </p:pic>
      <p:pic>
        <p:nvPicPr>
          <p:cNvPr id="5" name="Resim 4"/>
          <p:cNvPicPr>
            <a:picLocks noChangeAspect="1"/>
          </p:cNvPicPr>
          <p:nvPr/>
        </p:nvPicPr>
        <p:blipFill>
          <a:blip r:embed="rId3"/>
          <a:stretch>
            <a:fillRect/>
          </a:stretch>
        </p:blipFill>
        <p:spPr>
          <a:xfrm>
            <a:off x="6912591" y="639421"/>
            <a:ext cx="4808560" cy="2557393"/>
          </a:xfrm>
          <a:prstGeom prst="rect">
            <a:avLst/>
          </a:prstGeom>
        </p:spPr>
      </p:pic>
    </p:spTree>
    <p:extLst>
      <p:ext uri="{BB962C8B-B14F-4D97-AF65-F5344CB8AC3E}">
        <p14:creationId xmlns:p14="http://schemas.microsoft.com/office/powerpoint/2010/main" val="2587385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1254" y="122693"/>
            <a:ext cx="10677099" cy="6578221"/>
          </a:xfrm>
        </p:spPr>
        <p:txBody>
          <a:bodyPr numCol="2">
            <a:normAutofit/>
          </a:bodyPr>
          <a:lstStyle/>
          <a:p>
            <a:pPr marL="177800"/>
            <a:r>
              <a:rPr lang="es-ES" sz="2500" b="1" dirty="0">
                <a:solidFill>
                  <a:schemeClr val="tx1"/>
                </a:solidFill>
                <a:latin typeface="Comic Sans MS" panose="030F0702030302020204" pitchFamily="66" charset="0"/>
              </a:rPr>
              <a:t>GENEL GAZ </a:t>
            </a:r>
            <a:r>
              <a:rPr lang="es-ES" sz="2500" b="1" dirty="0" smtClean="0">
                <a:solidFill>
                  <a:schemeClr val="tx1"/>
                </a:solidFill>
                <a:latin typeface="Comic Sans MS" panose="030F0702030302020204" pitchFamily="66" charset="0"/>
              </a:rPr>
              <a:t>YASASI</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Gaz yasaları, sıcaklık (T), basınç (P) ve hacim (V) gibi </a:t>
            </a:r>
            <a:r>
              <a:rPr lang="tr-TR" sz="2000" dirty="0" smtClean="0">
                <a:solidFill>
                  <a:schemeClr val="tx1"/>
                </a:solidFill>
                <a:latin typeface="Comic Sans MS" panose="030F0702030302020204" pitchFamily="66" charset="0"/>
              </a:rPr>
              <a:t>termodinamik değişkenlerin </a:t>
            </a:r>
            <a:r>
              <a:rPr lang="tr-TR" sz="2000" dirty="0">
                <a:solidFill>
                  <a:schemeClr val="tx1"/>
                </a:solidFill>
                <a:latin typeface="Comic Sans MS" panose="030F0702030302020204" pitchFamily="66" charset="0"/>
              </a:rPr>
              <a:t>aralarındaki ilişkileri açıklayan bir takım kanunlardır. </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sym typeface="Wingdings" panose="05000000000000000000" pitchFamily="2" charset="2"/>
              </a:rPr>
              <a:t></a:t>
            </a:r>
            <a:r>
              <a:rPr lang="tr-TR" sz="2000" dirty="0" err="1">
                <a:solidFill>
                  <a:schemeClr val="tx1"/>
                </a:solidFill>
                <a:latin typeface="Comic Sans MS" panose="030F0702030302020204" pitchFamily="66" charset="0"/>
                <a:sym typeface="Wingdings" panose="05000000000000000000" pitchFamily="2" charset="2"/>
              </a:rPr>
              <a:t>Boyle</a:t>
            </a:r>
            <a:r>
              <a:rPr lang="tr-TR" sz="2000" dirty="0">
                <a:solidFill>
                  <a:schemeClr val="tx1"/>
                </a:solidFill>
                <a:latin typeface="Comic Sans MS" panose="030F0702030302020204" pitchFamily="66" charset="0"/>
                <a:sym typeface="Wingdings" panose="05000000000000000000" pitchFamily="2" charset="2"/>
              </a:rPr>
              <a:t> yasası </a:t>
            </a:r>
            <a:r>
              <a:rPr lang="tr-TR" sz="2000" dirty="0" smtClean="0">
                <a:solidFill>
                  <a:schemeClr val="tx1"/>
                </a:solidFill>
                <a:latin typeface="Comic Sans MS" panose="030F0702030302020204" pitchFamily="66" charset="0"/>
                <a:sym typeface="Wingdings" panose="05000000000000000000" pitchFamily="2" charset="2"/>
              </a:rPr>
              <a:t>1662</a:t>
            </a:r>
            <a:br>
              <a:rPr lang="tr-TR" sz="2000" dirty="0" smtClean="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
            </a:r>
            <a:br>
              <a:rPr lang="tr-TR" sz="2000" dirty="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Charles yasası </a:t>
            </a:r>
            <a:r>
              <a:rPr lang="tr-TR" sz="2000" dirty="0" smtClean="0">
                <a:solidFill>
                  <a:schemeClr val="tx1"/>
                </a:solidFill>
                <a:latin typeface="Comic Sans MS" panose="030F0702030302020204" pitchFamily="66" charset="0"/>
                <a:sym typeface="Wingdings" panose="05000000000000000000" pitchFamily="2" charset="2"/>
              </a:rPr>
              <a:t>1787-1802</a:t>
            </a:r>
            <a:br>
              <a:rPr lang="tr-TR" sz="2000" dirty="0" smtClean="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
            </a:r>
            <a:br>
              <a:rPr lang="tr-TR" sz="2000" dirty="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a:t>
            </a:r>
            <a:r>
              <a:rPr lang="tr-TR" sz="2000" dirty="0" err="1" smtClean="0">
                <a:solidFill>
                  <a:schemeClr val="tx1"/>
                </a:solidFill>
                <a:latin typeface="Comic Sans MS" panose="030F0702030302020204" pitchFamily="66" charset="0"/>
                <a:sym typeface="Wingdings" panose="05000000000000000000" pitchFamily="2" charset="2"/>
              </a:rPr>
              <a:t>Gay-Lussac</a:t>
            </a:r>
            <a:r>
              <a:rPr lang="tr-TR" sz="2000" dirty="0" smtClean="0">
                <a:solidFill>
                  <a:schemeClr val="tx1"/>
                </a:solidFill>
                <a:latin typeface="Comic Sans MS" panose="030F0702030302020204" pitchFamily="66" charset="0"/>
                <a:sym typeface="Wingdings" panose="05000000000000000000" pitchFamily="2" charset="2"/>
              </a:rPr>
              <a:t> yasası 1809</a:t>
            </a:r>
            <a:br>
              <a:rPr lang="tr-TR" sz="2000" dirty="0" smtClean="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
            </a:r>
            <a:br>
              <a:rPr lang="tr-TR" sz="2000" dirty="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Bu yasaların kombinasyonu neticesinde, aşağıdaki genel </a:t>
            </a:r>
            <a:r>
              <a:rPr lang="tr-TR" sz="2000" dirty="0" smtClean="0">
                <a:solidFill>
                  <a:schemeClr val="tx1"/>
                </a:solidFill>
                <a:latin typeface="Comic Sans MS" panose="030F0702030302020204" pitchFamily="66" charset="0"/>
                <a:sym typeface="Wingdings" panose="05000000000000000000" pitchFamily="2" charset="2"/>
              </a:rPr>
              <a:t>gaz yasası oluşmuştur:</a:t>
            </a:r>
            <a:br>
              <a:rPr lang="tr-TR" sz="2000" dirty="0" smtClean="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
            </a:r>
            <a:br>
              <a:rPr lang="tr-TR" sz="2000" dirty="0">
                <a:solidFill>
                  <a:schemeClr val="tx1"/>
                </a:solidFill>
                <a:latin typeface="Comic Sans MS" panose="030F0702030302020204" pitchFamily="66" charset="0"/>
                <a:sym typeface="Wingdings" panose="05000000000000000000" pitchFamily="2" charset="2"/>
              </a:rPr>
            </a:br>
            <a:r>
              <a:rPr lang="tr-TR" sz="2000" dirty="0" smtClean="0">
                <a:solidFill>
                  <a:schemeClr val="tx1"/>
                </a:solidFill>
                <a:latin typeface="Comic Sans MS" panose="030F0702030302020204" pitchFamily="66" charset="0"/>
                <a:sym typeface="Wingdings" panose="05000000000000000000" pitchFamily="2" charset="2"/>
              </a:rPr>
              <a:t/>
            </a:r>
            <a:br>
              <a:rPr lang="tr-TR" sz="2000" dirty="0" smtClean="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
            </a:r>
            <a:br>
              <a:rPr lang="tr-TR" sz="2000" dirty="0">
                <a:solidFill>
                  <a:schemeClr val="tx1"/>
                </a:solidFill>
                <a:latin typeface="Comic Sans MS" panose="030F0702030302020204" pitchFamily="66" charset="0"/>
                <a:sym typeface="Wingdings" panose="05000000000000000000" pitchFamily="2" charset="2"/>
              </a:rPr>
            </a:br>
            <a:r>
              <a:rPr lang="tr-TR" sz="2000" dirty="0">
                <a:solidFill>
                  <a:schemeClr val="tx1"/>
                </a:solidFill>
                <a:latin typeface="Comic Sans MS" panose="030F0702030302020204" pitchFamily="66" charset="0"/>
                <a:sym typeface="Wingdings" panose="05000000000000000000" pitchFamily="2" charset="2"/>
              </a:rPr>
              <a:t>																							</a:t>
            </a:r>
            <a:r>
              <a:rPr lang="tr-TR" sz="2500" b="1" dirty="0">
                <a:solidFill>
                  <a:schemeClr val="tx1"/>
                </a:solidFill>
                <a:latin typeface="Comic Sans MS" panose="030F0702030302020204" pitchFamily="66" charset="0"/>
                <a:sym typeface="Wingdings" panose="05000000000000000000" pitchFamily="2" charset="2"/>
              </a:rPr>
              <a:t>İDEAL GAZ YASASI</a:t>
            </a: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İdeal </a:t>
            </a:r>
            <a:r>
              <a:rPr lang="tr-TR" sz="2000" dirty="0">
                <a:solidFill>
                  <a:schemeClr val="tx1"/>
                </a:solidFill>
                <a:latin typeface="Comic Sans MS" panose="030F0702030302020204" pitchFamily="66" charset="0"/>
              </a:rPr>
              <a:t>gazlar, moleküllerinin </a:t>
            </a:r>
            <a:r>
              <a:rPr lang="tr-TR" sz="2000" dirty="0" err="1" smtClean="0">
                <a:solidFill>
                  <a:schemeClr val="tx1"/>
                </a:solidFill>
                <a:latin typeface="Comic Sans MS" panose="030F0702030302020204" pitchFamily="66" charset="0"/>
              </a:rPr>
              <a:t>özhacimlerinin</a:t>
            </a:r>
            <a:r>
              <a:rPr lang="tr-TR" sz="2000" dirty="0" smtClean="0">
                <a:solidFill>
                  <a:schemeClr val="tx1"/>
                </a:solidFill>
                <a:latin typeface="Comic Sans MS" panose="030F0702030302020204" pitchFamily="66" charset="0"/>
              </a:rPr>
              <a:t>, </a:t>
            </a:r>
            <a:r>
              <a:rPr lang="tr-TR" sz="2000" dirty="0">
                <a:solidFill>
                  <a:schemeClr val="tx1"/>
                </a:solidFill>
                <a:latin typeface="Comic Sans MS" panose="030F0702030302020204" pitchFamily="66" charset="0"/>
              </a:rPr>
              <a:t>moleküllerin </a:t>
            </a:r>
            <a:r>
              <a:rPr lang="tr-TR" sz="2000" dirty="0" smtClean="0">
                <a:solidFill>
                  <a:schemeClr val="tx1"/>
                </a:solidFill>
                <a:latin typeface="Comic Sans MS" panose="030F0702030302020204" pitchFamily="66" charset="0"/>
              </a:rPr>
              <a:t>serbestçe dolaştıkları </a:t>
            </a:r>
            <a:r>
              <a:rPr lang="tr-TR" sz="2000" dirty="0">
                <a:solidFill>
                  <a:schemeClr val="tx1"/>
                </a:solidFill>
                <a:latin typeface="Comic Sans MS" panose="030F0702030302020204" pitchFamily="66" charset="0"/>
              </a:rPr>
              <a:t>tüm </a:t>
            </a:r>
            <a:r>
              <a:rPr lang="tr-TR" sz="2000" dirty="0" err="1">
                <a:solidFill>
                  <a:schemeClr val="tx1"/>
                </a:solidFill>
                <a:latin typeface="Comic Sans MS" panose="030F0702030302020204" pitchFamily="66" charset="0"/>
              </a:rPr>
              <a:t>hacime</a:t>
            </a:r>
            <a:r>
              <a:rPr lang="tr-TR" sz="2000" dirty="0">
                <a:solidFill>
                  <a:schemeClr val="tx1"/>
                </a:solidFill>
                <a:latin typeface="Comic Sans MS" panose="030F0702030302020204" pitchFamily="66" charset="0"/>
              </a:rPr>
              <a:t> oranı çok küçük olan (yani tüm hacim </a:t>
            </a:r>
            <a:r>
              <a:rPr lang="tr-TR" sz="2000" dirty="0" smtClean="0">
                <a:solidFill>
                  <a:schemeClr val="tx1"/>
                </a:solidFill>
                <a:latin typeface="Comic Sans MS" panose="030F0702030302020204" pitchFamily="66" charset="0"/>
              </a:rPr>
              <a:t>yanında ihmal </a:t>
            </a:r>
            <a:r>
              <a:rPr lang="tr-TR" sz="2000" dirty="0">
                <a:solidFill>
                  <a:schemeClr val="tx1"/>
                </a:solidFill>
                <a:latin typeface="Comic Sans MS" panose="030F0702030302020204" pitchFamily="66" charset="0"/>
              </a:rPr>
              <a:t>edilebilecek kadar küçük kalan)ve moleküllerinin arasında çekme </a:t>
            </a:r>
            <a:r>
              <a:rPr lang="tr-TR" sz="2000" dirty="0" smtClean="0">
                <a:solidFill>
                  <a:schemeClr val="tx1"/>
                </a:solidFill>
                <a:latin typeface="Comic Sans MS" panose="030F0702030302020204" pitchFamily="66" charset="0"/>
              </a:rPr>
              <a:t>ve itme </a:t>
            </a:r>
            <a:r>
              <a:rPr lang="tr-TR" sz="2000" dirty="0">
                <a:solidFill>
                  <a:schemeClr val="tx1"/>
                </a:solidFill>
                <a:latin typeface="Comic Sans MS" panose="030F0702030302020204" pitchFamily="66" charset="0"/>
              </a:rPr>
              <a:t>kuvvetlerinin bulunmadığı farz edilen gazlardır</a:t>
            </a:r>
            <a:r>
              <a:rPr lang="tr-TR" sz="2000" dirty="0" smtClean="0">
                <a:solidFill>
                  <a:schemeClr val="tx1"/>
                </a:solidFill>
                <a:latin typeface="Comic Sans MS" panose="030F0702030302020204" pitchFamily="66" charset="0"/>
              </a:rPr>
              <a:t>.</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Gerçek durum </a:t>
            </a:r>
            <a:r>
              <a:rPr lang="tr-TR" sz="2000" dirty="0" smtClean="0">
                <a:solidFill>
                  <a:schemeClr val="tx1"/>
                </a:solidFill>
                <a:latin typeface="Comic Sans MS" panose="030F0702030302020204" pitchFamily="66" charset="0"/>
              </a:rPr>
              <a:t>ele alındığında</a:t>
            </a:r>
            <a:r>
              <a:rPr lang="tr-TR" sz="2000" dirty="0">
                <a:solidFill>
                  <a:schemeClr val="tx1"/>
                </a:solidFill>
                <a:latin typeface="Comic Sans MS" panose="030F0702030302020204" pitchFamily="66" charset="0"/>
              </a:rPr>
              <a:t>, hiçbir gaz ideal değildir; ancak gazların çoğu düşük basınç </a:t>
            </a:r>
            <a:r>
              <a:rPr lang="tr-TR" sz="2000" dirty="0" smtClean="0">
                <a:solidFill>
                  <a:schemeClr val="tx1"/>
                </a:solidFill>
                <a:latin typeface="Comic Sans MS" panose="030F0702030302020204" pitchFamily="66" charset="0"/>
              </a:rPr>
              <a:t>ve yüksek </a:t>
            </a:r>
            <a:r>
              <a:rPr lang="tr-TR" sz="2000" dirty="0">
                <a:solidFill>
                  <a:schemeClr val="tx1"/>
                </a:solidFill>
                <a:latin typeface="Comic Sans MS" panose="030F0702030302020204" pitchFamily="66" charset="0"/>
              </a:rPr>
              <a:t>sıcaklıklarda ideal gaz modeline çok yaklaşırlar</a:t>
            </a:r>
            <a:r>
              <a:rPr lang="tr-TR" sz="2000" dirty="0" smtClean="0">
                <a:solidFill>
                  <a:schemeClr val="tx1"/>
                </a:solidFill>
                <a:latin typeface="Comic Sans MS" panose="030F0702030302020204" pitchFamily="66" charset="0"/>
              </a:rPr>
              <a:t>.</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Bir gazın durumu; </a:t>
            </a:r>
            <a:r>
              <a:rPr lang="tr-TR" sz="2000" b="1" dirty="0">
                <a:solidFill>
                  <a:schemeClr val="tx1"/>
                </a:solidFill>
                <a:latin typeface="Comic Sans MS" panose="030F0702030302020204" pitchFamily="66" charset="0"/>
              </a:rPr>
              <a:t>basıncı</a:t>
            </a:r>
            <a:r>
              <a:rPr lang="tr-TR" sz="2000" dirty="0">
                <a:solidFill>
                  <a:schemeClr val="tx1"/>
                </a:solidFill>
                <a:latin typeface="Comic Sans MS" panose="030F0702030302020204" pitchFamily="66" charset="0"/>
              </a:rPr>
              <a:t>, </a:t>
            </a:r>
            <a:r>
              <a:rPr lang="tr-TR" sz="2000" b="1" dirty="0">
                <a:solidFill>
                  <a:schemeClr val="tx1"/>
                </a:solidFill>
                <a:latin typeface="Comic Sans MS" panose="030F0702030302020204" pitchFamily="66" charset="0"/>
              </a:rPr>
              <a:t>hacmi</a:t>
            </a:r>
            <a:r>
              <a:rPr lang="tr-TR" sz="2000" dirty="0">
                <a:solidFill>
                  <a:schemeClr val="tx1"/>
                </a:solidFill>
                <a:latin typeface="Comic Sans MS" panose="030F0702030302020204" pitchFamily="66" charset="0"/>
              </a:rPr>
              <a:t> ve </a:t>
            </a:r>
            <a:r>
              <a:rPr lang="tr-TR" sz="2000" b="1" dirty="0">
                <a:solidFill>
                  <a:schemeClr val="tx1"/>
                </a:solidFill>
                <a:latin typeface="Comic Sans MS" panose="030F0702030302020204" pitchFamily="66" charset="0"/>
              </a:rPr>
              <a:t>sıcaklığına</a:t>
            </a:r>
            <a:r>
              <a:rPr lang="tr-TR" sz="2000" dirty="0">
                <a:solidFill>
                  <a:schemeClr val="tx1"/>
                </a:solidFill>
                <a:latin typeface="Comic Sans MS" panose="030F0702030302020204" pitchFamily="66" charset="0"/>
              </a:rPr>
              <a:t> göre belli olur.</a:t>
            </a: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2638566" y="5246655"/>
            <a:ext cx="2492992" cy="1059520"/>
          </a:xfrm>
          <a:prstGeom prst="rect">
            <a:avLst/>
          </a:prstGeom>
        </p:spPr>
      </p:pic>
    </p:spTree>
    <p:extLst>
      <p:ext uri="{BB962C8B-B14F-4D97-AF65-F5344CB8AC3E}">
        <p14:creationId xmlns:p14="http://schemas.microsoft.com/office/powerpoint/2010/main" val="3950776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01004" y="13509"/>
            <a:ext cx="10990996" cy="6578221"/>
          </a:xfrm>
        </p:spPr>
        <p:txBody>
          <a:bodyPr numCol="2">
            <a:normAutofit/>
          </a:bodyPr>
          <a:lstStyle/>
          <a:p>
            <a:pPr marL="177800"/>
            <a:r>
              <a:rPr lang="tr-TR" sz="2500" b="1" dirty="0" smtClean="0">
                <a:solidFill>
                  <a:schemeClr val="tx1"/>
                </a:solidFill>
                <a:latin typeface="Comic Sans MS" panose="030F0702030302020204" pitchFamily="66" charset="0"/>
              </a:rPr>
              <a:t>İDEAL GAZ DENKLEMİ</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1.  P </a:t>
            </a:r>
            <a:r>
              <a:rPr lang="tr-TR" sz="2000" dirty="0">
                <a:solidFill>
                  <a:schemeClr val="tx1"/>
                </a:solidFill>
                <a:latin typeface="Comic Sans MS" panose="030F0702030302020204" pitchFamily="66" charset="0"/>
              </a:rPr>
              <a:t>paskal olarak basınç,</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2. </a:t>
            </a:r>
            <a:r>
              <a:rPr lang="tr-TR" sz="2000" dirty="0">
                <a:solidFill>
                  <a:schemeClr val="tx1"/>
                </a:solidFill>
                <a:latin typeface="Comic Sans MS" panose="030F0702030302020204" pitchFamily="66" charset="0"/>
              </a:rPr>
              <a:t>V kübik metre olarak hacim,</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3. </a:t>
            </a:r>
            <a:r>
              <a:rPr lang="tr-TR" sz="2000" dirty="0">
                <a:solidFill>
                  <a:schemeClr val="tx1"/>
                </a:solidFill>
                <a:latin typeface="Comic Sans MS" panose="030F0702030302020204" pitchFamily="66" charset="0"/>
              </a:rPr>
              <a:t>n gazın </a:t>
            </a:r>
            <a:r>
              <a:rPr lang="tr-TR" sz="2000" dirty="0" err="1">
                <a:solidFill>
                  <a:schemeClr val="tx1"/>
                </a:solidFill>
                <a:latin typeface="Comic Sans MS" panose="030F0702030302020204" pitchFamily="66" charset="0"/>
              </a:rPr>
              <a:t>mol</a:t>
            </a:r>
            <a:r>
              <a:rPr lang="tr-TR" sz="2000" dirty="0">
                <a:solidFill>
                  <a:schemeClr val="tx1"/>
                </a:solidFill>
                <a:latin typeface="Comic Sans MS" panose="030F0702030302020204" pitchFamily="66" charset="0"/>
              </a:rPr>
              <a:t> sayısı,</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4. </a:t>
            </a:r>
            <a:r>
              <a:rPr lang="tr-TR" sz="2000" dirty="0">
                <a:solidFill>
                  <a:schemeClr val="tx1"/>
                </a:solidFill>
                <a:latin typeface="Comic Sans MS" panose="030F0702030302020204" pitchFamily="66" charset="0"/>
              </a:rPr>
              <a:t>R ideal gaz sabiti (8.3145 J/(</a:t>
            </a:r>
            <a:r>
              <a:rPr lang="tr-TR" sz="2000" dirty="0" err="1">
                <a:solidFill>
                  <a:schemeClr val="tx1"/>
                </a:solidFill>
                <a:latin typeface="Comic Sans MS" panose="030F0702030302020204" pitchFamily="66" charset="0"/>
              </a:rPr>
              <a:t>mol</a:t>
            </a:r>
            <a:r>
              <a:rPr lang="tr-TR" sz="2000" dirty="0">
                <a:solidFill>
                  <a:schemeClr val="tx1"/>
                </a:solidFill>
                <a:latin typeface="Comic Sans MS" panose="030F0702030302020204" pitchFamily="66" charset="0"/>
              </a:rPr>
              <a:t> K))</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5. T </a:t>
            </a:r>
            <a:r>
              <a:rPr lang="tr-TR" sz="2000" dirty="0">
                <a:solidFill>
                  <a:schemeClr val="tx1"/>
                </a:solidFill>
                <a:latin typeface="Comic Sans MS" panose="030F0702030302020204" pitchFamily="66" charset="0"/>
              </a:rPr>
              <a:t>de Kelvin olarak sıcaklıktır.</a:t>
            </a: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000" dirty="0" err="1" smtClean="0">
                <a:solidFill>
                  <a:schemeClr val="tx1"/>
                </a:solidFill>
                <a:latin typeface="Comic Sans MS" panose="030F0702030302020204" pitchFamily="66" charset="0"/>
              </a:rPr>
              <a:t>Mol</a:t>
            </a:r>
            <a:r>
              <a:rPr lang="tr-TR" sz="2000" dirty="0" smtClean="0">
                <a:solidFill>
                  <a:schemeClr val="tx1"/>
                </a:solidFill>
                <a:latin typeface="Comic Sans MS" panose="030F0702030302020204" pitchFamily="66" charset="0"/>
              </a:rPr>
              <a:t> </a:t>
            </a:r>
            <a:r>
              <a:rPr lang="tr-TR" sz="2000" dirty="0">
                <a:solidFill>
                  <a:schemeClr val="tx1"/>
                </a:solidFill>
                <a:latin typeface="Comic Sans MS" panose="030F0702030302020204" pitchFamily="66" charset="0"/>
              </a:rPr>
              <a:t>sayısı (n), kütlenin (m) </a:t>
            </a:r>
            <a:r>
              <a:rPr lang="tr-TR" sz="2000" dirty="0" err="1">
                <a:solidFill>
                  <a:schemeClr val="tx1"/>
                </a:solidFill>
                <a:latin typeface="Comic Sans MS" panose="030F0702030302020204" pitchFamily="66" charset="0"/>
              </a:rPr>
              <a:t>molar</a:t>
            </a:r>
            <a:r>
              <a:rPr lang="tr-TR" sz="2000" dirty="0">
                <a:solidFill>
                  <a:schemeClr val="tx1"/>
                </a:solidFill>
                <a:latin typeface="Comic Sans MS" panose="030F0702030302020204" pitchFamily="66" charset="0"/>
              </a:rPr>
              <a:t> kütleye (M) bölünmesine eşit </a:t>
            </a:r>
            <a:r>
              <a:rPr lang="tr-TR" sz="2000" dirty="0" smtClean="0">
                <a:solidFill>
                  <a:schemeClr val="tx1"/>
                </a:solidFill>
                <a:latin typeface="Comic Sans MS" panose="030F0702030302020204" pitchFamily="66" charset="0"/>
              </a:rPr>
              <a:t>olduğuna göre</a:t>
            </a:r>
            <a:r>
              <a:rPr lang="tr-TR" sz="2000" dirty="0">
                <a:solidFill>
                  <a:schemeClr val="tx1"/>
                </a:solidFill>
                <a:latin typeface="Comic Sans MS" panose="030F0702030302020204" pitchFamily="66" charset="0"/>
              </a:rPr>
              <a:t>; </a:t>
            </a: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İdeal gaz denkleminde </a:t>
            </a:r>
            <a:r>
              <a:rPr lang="tr-TR" sz="2000" dirty="0" err="1" smtClean="0">
                <a:solidFill>
                  <a:schemeClr val="tx1"/>
                </a:solidFill>
                <a:latin typeface="Comic Sans MS" panose="030F0702030302020204" pitchFamily="66" charset="0"/>
              </a:rPr>
              <a:t>mol</a:t>
            </a:r>
            <a:r>
              <a:rPr lang="tr-TR" sz="2000" dirty="0" smtClean="0">
                <a:solidFill>
                  <a:schemeClr val="tx1"/>
                </a:solidFill>
                <a:latin typeface="Comic Sans MS" panose="030F0702030302020204" pitchFamily="66" charset="0"/>
              </a:rPr>
              <a:t> sayısı yerine bu ifade konursa;</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Bu değerlerin birim başına düşen kütle halinde verilmek </a:t>
            </a:r>
            <a:r>
              <a:rPr lang="tr-TR" sz="2000" dirty="0" smtClean="0">
                <a:solidFill>
                  <a:schemeClr val="tx1"/>
                </a:solidFill>
                <a:latin typeface="Comic Sans MS" panose="030F0702030302020204" pitchFamily="66" charset="0"/>
              </a:rPr>
              <a:t>istenmesi halinde </a:t>
            </a:r>
            <a:r>
              <a:rPr lang="tr-TR" sz="2000" dirty="0">
                <a:solidFill>
                  <a:schemeClr val="tx1"/>
                </a:solidFill>
                <a:latin typeface="Comic Sans MS" panose="030F0702030302020204" pitchFamily="66" charset="0"/>
              </a:rPr>
              <a:t>ise spesifik gaz sabiti (r), gaz sabitinin (R) </a:t>
            </a:r>
            <a:r>
              <a:rPr lang="tr-TR" sz="2000" dirty="0" err="1">
                <a:solidFill>
                  <a:schemeClr val="tx1"/>
                </a:solidFill>
                <a:latin typeface="Comic Sans MS" panose="030F0702030302020204" pitchFamily="66" charset="0"/>
              </a:rPr>
              <a:t>molar</a:t>
            </a:r>
            <a:r>
              <a:rPr lang="tr-TR" sz="2000" dirty="0">
                <a:solidFill>
                  <a:schemeClr val="tx1"/>
                </a:solidFill>
                <a:latin typeface="Comic Sans MS" panose="030F0702030302020204" pitchFamily="66" charset="0"/>
              </a:rPr>
              <a:t> kütleye (M) </a:t>
            </a:r>
            <a:r>
              <a:rPr lang="tr-TR" sz="2000" dirty="0" smtClean="0">
                <a:solidFill>
                  <a:schemeClr val="tx1"/>
                </a:solidFill>
                <a:latin typeface="Comic Sans MS" panose="030F0702030302020204" pitchFamily="66" charset="0"/>
              </a:rPr>
              <a:t>bölünmesi gerekmektedir</a:t>
            </a:r>
            <a:r>
              <a:rPr lang="tr-TR" sz="2000" dirty="0">
                <a:solidFill>
                  <a:schemeClr val="tx1"/>
                </a:solidFill>
                <a:latin typeface="Comic Sans MS" panose="030F0702030302020204" pitchFamily="66" charset="0"/>
              </a:rPr>
              <a:t>:</a:t>
            </a: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smtClean="0">
                <a:solidFill>
                  <a:schemeClr val="tx1"/>
                </a:solidFill>
                <a:latin typeface="Comic Sans MS" panose="030F0702030302020204" pitchFamily="66" charset="0"/>
              </a:rPr>
              <a:t/>
            </a:r>
            <a:br>
              <a:rPr lang="tr-TR" sz="2000" dirty="0" smtClean="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Bu durumda, yukardaki formüle r eklendiğinde, aşağıdaki ifadeler</a:t>
            </a:r>
            <a:br>
              <a:rPr lang="tr-TR" sz="2000" dirty="0">
                <a:solidFill>
                  <a:schemeClr val="tx1"/>
                </a:solidFill>
                <a:latin typeface="Comic Sans MS" panose="030F0702030302020204" pitchFamily="66" charset="0"/>
              </a:rPr>
            </a:br>
            <a:r>
              <a:rPr lang="tr-TR" sz="2000" dirty="0">
                <a:solidFill>
                  <a:schemeClr val="tx1"/>
                </a:solidFill>
                <a:latin typeface="Comic Sans MS" panose="030F0702030302020204" pitchFamily="66" charset="0"/>
              </a:rPr>
              <a:t>ortaya çıkar:</a:t>
            </a:r>
            <a:br>
              <a:rPr lang="tr-TR" sz="2000" dirty="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2624918" y="1373591"/>
            <a:ext cx="1974378" cy="616992"/>
          </a:xfrm>
          <a:prstGeom prst="rect">
            <a:avLst/>
          </a:prstGeom>
        </p:spPr>
      </p:pic>
      <p:pic>
        <p:nvPicPr>
          <p:cNvPr id="6" name="Resim 5"/>
          <p:cNvPicPr>
            <a:picLocks noChangeAspect="1"/>
          </p:cNvPicPr>
          <p:nvPr/>
        </p:nvPicPr>
        <p:blipFill>
          <a:blip r:embed="rId3"/>
          <a:stretch>
            <a:fillRect/>
          </a:stretch>
        </p:blipFill>
        <p:spPr>
          <a:xfrm>
            <a:off x="2870577" y="5129921"/>
            <a:ext cx="1483060" cy="910854"/>
          </a:xfrm>
          <a:prstGeom prst="rect">
            <a:avLst/>
          </a:prstGeom>
        </p:spPr>
      </p:pic>
      <p:pic>
        <p:nvPicPr>
          <p:cNvPr id="7" name="Resim 6"/>
          <p:cNvPicPr>
            <a:picLocks noChangeAspect="1"/>
          </p:cNvPicPr>
          <p:nvPr/>
        </p:nvPicPr>
        <p:blipFill>
          <a:blip r:embed="rId4"/>
          <a:stretch>
            <a:fillRect/>
          </a:stretch>
        </p:blipFill>
        <p:spPr>
          <a:xfrm>
            <a:off x="8392378" y="1619108"/>
            <a:ext cx="1466850" cy="742950"/>
          </a:xfrm>
          <a:prstGeom prst="rect">
            <a:avLst/>
          </a:prstGeom>
        </p:spPr>
      </p:pic>
      <p:pic>
        <p:nvPicPr>
          <p:cNvPr id="8" name="Resim 7"/>
          <p:cNvPicPr>
            <a:picLocks noChangeAspect="1"/>
          </p:cNvPicPr>
          <p:nvPr/>
        </p:nvPicPr>
        <p:blipFill>
          <a:blip r:embed="rId5"/>
          <a:stretch>
            <a:fillRect/>
          </a:stretch>
        </p:blipFill>
        <p:spPr>
          <a:xfrm>
            <a:off x="7987564" y="4134633"/>
            <a:ext cx="2276475" cy="657225"/>
          </a:xfrm>
          <a:prstGeom prst="rect">
            <a:avLst/>
          </a:prstGeom>
        </p:spPr>
      </p:pic>
      <p:pic>
        <p:nvPicPr>
          <p:cNvPr id="9" name="Resim 8"/>
          <p:cNvPicPr>
            <a:picLocks noChangeAspect="1"/>
          </p:cNvPicPr>
          <p:nvPr/>
        </p:nvPicPr>
        <p:blipFill>
          <a:blip r:embed="rId6"/>
          <a:stretch>
            <a:fillRect/>
          </a:stretch>
        </p:blipFill>
        <p:spPr>
          <a:xfrm>
            <a:off x="7377963" y="5996841"/>
            <a:ext cx="3495675" cy="533400"/>
          </a:xfrm>
          <a:prstGeom prst="rect">
            <a:avLst/>
          </a:prstGeom>
        </p:spPr>
      </p:pic>
    </p:spTree>
    <p:extLst>
      <p:ext uri="{BB962C8B-B14F-4D97-AF65-F5344CB8AC3E}">
        <p14:creationId xmlns:p14="http://schemas.microsoft.com/office/powerpoint/2010/main" val="443437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56096" y="491320"/>
            <a:ext cx="10194877" cy="5882184"/>
          </a:xfrm>
        </p:spPr>
        <p:txBody>
          <a:bodyPr numCol="1">
            <a:normAutofit/>
          </a:bodyPr>
          <a:lstStyle/>
          <a:p>
            <a:r>
              <a:rPr lang="tr-TR" sz="2800" b="1" dirty="0" smtClean="0">
                <a:solidFill>
                  <a:schemeClr val="tx1"/>
                </a:solidFill>
                <a:latin typeface="Comic Sans MS" panose="030F0702030302020204" pitchFamily="66" charset="0"/>
              </a:rPr>
              <a:t>KAYNAKÇA	</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200" dirty="0" smtClean="0">
                <a:solidFill>
                  <a:schemeClr val="tx1"/>
                </a:solidFill>
                <a:latin typeface="Comic Sans MS" panose="030F0702030302020204" pitchFamily="66" charset="0"/>
                <a:sym typeface="Wingdings" panose="05000000000000000000" pitchFamily="2" charset="2"/>
              </a:rPr>
              <a:t></a:t>
            </a:r>
            <a:r>
              <a:rPr lang="tr-TR" sz="2200" dirty="0" smtClean="0">
                <a:solidFill>
                  <a:schemeClr val="tx1"/>
                </a:solidFill>
                <a:latin typeface="Comic Sans MS" panose="030F0702030302020204" pitchFamily="66" charset="0"/>
              </a:rPr>
              <a:t>TEMEL KAVRAMLARI İLE MÜHENDİSLİK TERMODİNAMİĞİ, Prof. Dr. Mustafa AKDAĞ,</a:t>
            </a:r>
            <a:r>
              <a:rPr lang="pt-BR" sz="2200" dirty="0" smtClean="0">
                <a:solidFill>
                  <a:schemeClr val="tx1"/>
                </a:solidFill>
                <a:latin typeface="Comic Sans MS" panose="030F0702030302020204" pitchFamily="66" charset="0"/>
              </a:rPr>
              <a:t> QAFQAZ </a:t>
            </a:r>
            <a:r>
              <a:rPr lang="tr-TR" sz="2200" dirty="0" smtClean="0">
                <a:solidFill>
                  <a:schemeClr val="tx1"/>
                </a:solidFill>
                <a:latin typeface="Comic Sans MS" panose="030F0702030302020204" pitchFamily="66" charset="0"/>
              </a:rPr>
              <a:t> </a:t>
            </a:r>
            <a:r>
              <a:rPr lang="pt-BR" sz="2200" dirty="0" smtClean="0">
                <a:solidFill>
                  <a:schemeClr val="tx1"/>
                </a:solidFill>
                <a:latin typeface="Comic Sans MS" panose="030F0702030302020204" pitchFamily="66" charset="0"/>
              </a:rPr>
              <a:t>ÜN</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VERS</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TES</a:t>
            </a:r>
            <a:r>
              <a:rPr lang="tr-TR" sz="2200" dirty="0" smtClean="0">
                <a:solidFill>
                  <a:schemeClr val="tx1"/>
                </a:solidFill>
                <a:latin typeface="Comic Sans MS" panose="030F0702030302020204" pitchFamily="66" charset="0"/>
              </a:rPr>
              <a:t>İ </a:t>
            </a:r>
            <a:r>
              <a:rPr lang="pt-BR" sz="2200" dirty="0" smtClean="0">
                <a:solidFill>
                  <a:schemeClr val="tx1"/>
                </a:solidFill>
                <a:latin typeface="Comic Sans MS" panose="030F0702030302020204" pitchFamily="66" charset="0"/>
              </a:rPr>
              <a:t> YAYINLARI</a:t>
            </a:r>
            <a:r>
              <a:rPr lang="tr-TR" sz="2200" dirty="0" smtClean="0">
                <a:solidFill>
                  <a:schemeClr val="tx1"/>
                </a:solidFill>
                <a:latin typeface="Comic Sans MS" panose="030F0702030302020204" pitchFamily="66" charset="0"/>
              </a:rPr>
              <a:t>, Bakü, 2009.</a:t>
            </a:r>
            <a:br>
              <a:rPr lang="tr-TR" sz="22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57301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446</TotalTime>
  <Words>42</Words>
  <Application>Microsoft Office PowerPoint</Application>
  <PresentationFormat>Geniş ekran</PresentationFormat>
  <Paragraphs>10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Century Gothic</vt:lpstr>
      <vt:lpstr>Comic Sans MS</vt:lpstr>
      <vt:lpstr>Wingdings</vt:lpstr>
      <vt:lpstr>Wingdings 3</vt:lpstr>
      <vt:lpstr>Duman</vt:lpstr>
      <vt:lpstr>AET201 Termodinamik ve Isı Transferi Ders Notları-4         </vt:lpstr>
      <vt:lpstr>Saf Maddenin Temel Özellikleri  a) Buharlaşma Isısı  Su sabit bir basınçta ısıtılırsa sıcaklığı yükselir ve özgül hacmi artar.  Sıcaklık Ts gibi bir değere ulaştığında, kaynamaya (buharlaşmaya) başlar.        1 kg suyu kaynama noktasında buhar haline dönüştürmek için gerekli ısıya buharlaşma ısısı denir ve hfg ile gösterilir.        Buharlaşma ısısı (hfg), iç potansiyel enerjiyi değiştirmek üzere, parçalama işi ve genişleme işi için harcanan ısıdır.      hfg=hg-hf  Burada hg, doymuş buharın entalpisi (kJ/kg), hf doymuş sıvının entalpisidir(kJ/kg).          Suya ait 2 bar basınç ve 150 oC ‘taki T-v diyagramı</vt:lpstr>
      <vt:lpstr>Saf Maddenin Temel Özellikleri  b) Kuruluk Derecesi     Buharlaşma sırasında suyun bir bölümü sıvı fazında, diğer bölümü ise buhar fazındadır. Bu karışım durumunda buhar kütlesinin toplam kütleye oranına kuruluk derecesi denir.    x=mg/mt  ve    mt=mf+mg   rutubet derecesi ise, 1-x şeklinde tanımlanır.   Islak buhar, P basıncı, ts sıcaklığı ve x kuruluk derecesi ile tanımlanır. Bu durumda ıslak buharın özgül hacım ifadesi,      Vx=Vf+x(Vg-Vf)    entalpi ifadesi ise, hx=hf+xhfg şeklindedir.   c) Diğer özellikler  Saf maddelerin önemli özelliklerinden olan sabit basınçta özgül ısı kapasitesi ve sabit hacimda özgül ısı ısı kapasitesi değerleri,      K izotermal sıkıştırılabilirlik değeri ile, β izobarik sıkıştırılabilirlik,</vt:lpstr>
      <vt:lpstr>Saf Maddenin Temel Özellikleri  d) Kızgın buhar     Buhar, verilen bir basınçta doymuş buhar sıcaklığının üzerindeki bir sıcaklığa ısıtılırsa, kızgın buhar olarak tanımlanır.   1 kg kuru buharı, sabit bir basınçta, gerekli sıcaklığa yükseltmek için verilen ısıya, kızdırma ısısı denir. Kuru buhara sabit basınçtaki kızdırma sırasında verilen ısı;     Burada Cpm kızgın buharın tg’den ts’ye olan sıcaklık aralığındaki ortalama ısı kapasitesidir.    PROBLEM 1.1: 1m3 hacimli bir depoda 200 0C sıcaklıkta ıslak su buharı bulunmaktadır. Suyun kapladığı hacim kap hacminin %2 si olduğuna göre, kuruluk derecesi nedir?  ÇÖZÜM: V=1 m3, Vs=0,02 m3 tür. Vg=V-Vs=1-0,02=0,98 m3 bulunur. t=2000C için doymuş buhar çizelgesinden vs=0,001157 m3/kg, vg=0,12736 m3/kg alınır.   Buna göre sıvı kütlesi; ms=Vs/vs=(0,02)/(0,001157)=17,286 kg, buhar kütlesi ise, mg=Vg/vg=(0,98)/(0,12736)=7,6947 kg bulunur. Buradan da kuruluk derecesi x=mg/mt =(7,6947)/(17,286+7,6947) =0,308 olarak bulunur.</vt:lpstr>
      <vt:lpstr>Saf Maddenin Temel Özellikleri  PROBLEM 1.2: 00C-deki sudan, 2400 kJ/kg ısı harcanarak, 15 bar basıncında buhar elde edilmiştir. Buharın durumunu belirleyiniz.  ÇÖZÜM: 00C deki suyun entalpisi h0=0 kJ/kg kabul edilirse, üretilen buharın entalpisi h=2400 kJ/kg olacaktır. Doymuş buhar basınç çizelgesinden 15 bar basınçtaki kuru doymuş buharın entalpisi hg=2792,2 kJ/kg olarak bulunur.  hg&gt;h olduğundan buhar ıslaktır.  hx=hf+x.hfg bağıntısından   x=(hx-hf)/hfg=0,798 bulunur.                         PROBLEM 1.3: Basıncı 10 Mpa, sıcaklığı 450 0C olan H2O nun sabit basınç özgül ısısı ile sabit basınç sıkıştırılabilirlik değerlerini hesaplayınız.  ÇÖZÜM: Kızgın buhar çizelgesinden 10 Mpa basınçta, 4000C, 4500C ve 5000C deki özgül hacim ve entalpiler;   V400=0,02641 m3/kg, h400=3096,5 kJ/kg, V500=0,03279 m3/kg,  V450=0,02975 m3/kg, h500=3373,7 kJ/kg  bulunur.     Cp=(3373,7-3096,5)/(500-400)=2,772 kJ/kgK β=(1/0,02975)[(0,03279-0,02641)/(500-400)]=0,002145 1/K olarak bulunur.</vt:lpstr>
      <vt:lpstr>Gaz Yasaları ve İdeal Gaz Yasası Gaz, maddenin üç faz halinden biridir; bu halde iken maddenin yoğunluğu çok az, akışkanlığı ise son derece fazladır.  Gaz halindeki maddelerin belirli bir şekli ve hacmi yoktur.  Katı bir madde ısıtıldığı zaman, katı halden sıvı, sıvı halden de gaz haline geçer. Bu duruma faz değişikliği denir.  Gazı meydana getiren tanecikler her yönde hareket edebilir ve bulundukları kabın halini alırlar.   Hava bir gaz karışımıdır ve azot, oksijen, çok az miktarda asal gazlar ve karbondioksitten meydana gelmiştir.</vt:lpstr>
      <vt:lpstr>GENEL GAZ YASASI  Gaz yasaları, sıcaklık (T), basınç (P) ve hacim (V) gibi termodinamik değişkenlerin aralarındaki ilişkileri açıklayan bir takım kanunlardır.   Boyle yasası 1662  Charles yasası 1787-1802  Gay-Lussac yasası 1809  Bu yasaların kombinasyonu neticesinde, aşağıdaki genel gaz yasası oluşmuştur:                           İDEAL GAZ YASASI   İdeal gazlar, moleküllerinin özhacimlerinin, moleküllerin serbestçe dolaştıkları tüm hacime oranı çok küçük olan (yani tüm hacim yanında ihmal edilebilecek kadar küçük kalan)ve moleküllerinin arasında çekme ve itme kuvvetlerinin bulunmadığı farz edilen gazlardır.  Gerçek durum ele alındığında, hiçbir gaz ideal değildir; ancak gazların çoğu düşük basınç ve yüksek sıcaklıklarda ideal gaz modeline çok yaklaşırlar.  Bir gazın durumu; basıncı, hacmi ve sıcaklığına göre belli olur.</vt:lpstr>
      <vt:lpstr>İDEAL GAZ DENKLEMİ     1.  P paskal olarak basınç, 2. V kübik metre olarak hacim, 3. n gazın mol sayısı, 4. R ideal gaz sabiti (8.3145 J/(mol K)) 5. T de Kelvin olarak sıcaklıktır.  Mol sayısı (n), kütlenin (m) molar kütleye (M) bölünmesine eşit olduğuna göre;                            İdeal gaz denkleminde mol sayısı yerine bu ifade konursa;     Bu değerlerin birim başına düşen kütle halinde verilmek istenmesi halinde ise spesifik gaz sabiti (r), gaz sabitinin (R) molar kütleye (M) bölünmesi gerekmektedir:     Bu durumda, yukardaki formüle r eklendiğinde, aşağıdaki ifadeler ortaya çıkar: </vt:lpstr>
      <vt:lpstr>KAYNAKÇA   TEMEL KAVRAMLARI İLE MÜHENDİSLİK TERMODİNAMİĞİ, Prof. Dr. Mustafa AKDAĞ, QAFQAZ  ÜNİVERSİTESİ  YAYINLARI, Bakü, 2009.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AET201 Termodinamik ve Isı Transferi Ders Notları         </dc:title>
  <dc:creator>Hp</dc:creator>
  <cp:lastModifiedBy>Hp</cp:lastModifiedBy>
  <cp:revision>131</cp:revision>
  <dcterms:created xsi:type="dcterms:W3CDTF">2020-05-06T11:45:07Z</dcterms:created>
  <dcterms:modified xsi:type="dcterms:W3CDTF">2020-05-09T12:33:24Z</dcterms:modified>
</cp:coreProperties>
</file>