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11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9" r:id="rId13"/>
    <p:sldId id="309" r:id="rId14"/>
    <p:sldId id="270" r:id="rId15"/>
    <p:sldId id="272" r:id="rId16"/>
    <p:sldId id="273" r:id="rId17"/>
    <p:sldId id="275" r:id="rId18"/>
    <p:sldId id="280" r:id="rId19"/>
    <p:sldId id="285" r:id="rId20"/>
    <p:sldId id="286" r:id="rId21"/>
    <p:sldId id="288" r:id="rId22"/>
    <p:sldId id="290" r:id="rId23"/>
    <p:sldId id="291" r:id="rId24"/>
    <p:sldId id="292" r:id="rId25"/>
    <p:sldId id="293" r:id="rId26"/>
    <p:sldId id="298" r:id="rId27"/>
    <p:sldId id="299" r:id="rId28"/>
    <p:sldId id="301" r:id="rId29"/>
    <p:sldId id="304" r:id="rId30"/>
    <p:sldId id="305" r:id="rId31"/>
    <p:sldId id="306" r:id="rId32"/>
    <p:sldId id="307" r:id="rId33"/>
    <p:sldId id="308" r:id="rId3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6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7E68B3-5975-4839-A9E3-8ABC06FBBC0F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CE3BF8-43E7-4379-BD78-727D0369A70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13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A1B73-9A18-4267-831C-59221D10CD12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FB149-7D1E-47A0-A202-DE06E228636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0D4A8-F951-4CFD-B2AD-413E0B517772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39FB2-58ED-4B4F-BBBA-A69E1A33E31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05102-21DC-445F-AD37-2B6D90CD6586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265EF-552A-475E-B5B2-D3AB146488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D5FF6-D760-470D-8AE9-81C2F4FD82FA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4E984-2880-41BB-A9DD-FAE6DE7274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62B37-BF4C-4F57-BC1F-A1AF3C4508A2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E97F7-E074-4064-A37D-F7B03ADF4D0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74515-A243-441C-84E1-219F17E3ADB5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35913-BD44-4E11-80EC-7E6DB427C0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34C50-D62C-4D24-9700-56E9289AB86F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AB4A-24AF-433A-977B-CAFB258D727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D9105-DAF0-450B-BEBA-56A97FFFBFBE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72AE3-E67E-418E-B2CE-5DA90F4677B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936C51-7D66-47EC-8613-C60C40F35B86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0712A-B3CB-4A4B-86F4-83FFDB91DD7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1575-33E3-411D-9837-B2E920B15369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0E9F0-986A-48C4-883E-A2A690AF626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47B03-6FBA-420E-9926-2CC4D59F5BBF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75F59-E2E2-4786-BE92-13D143528F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7C2A12C-81D9-4FD4-A017-C458AD912691}" type="datetimeFigureOut">
              <a:rPr lang="tr-TR"/>
              <a:pPr>
                <a:defRPr/>
              </a:pPr>
              <a:t>7.05.2018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A472B7-FB53-4D98-941F-B0B1E56879A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en-US" smtClean="0"/>
              <a:t>   </a:t>
            </a:r>
            <a:r>
              <a:rPr lang="en-US" sz="4400" smtClean="0">
                <a:solidFill>
                  <a:schemeClr val="hlink"/>
                </a:solidFill>
                <a:latin typeface="Times New Roman" pitchFamily="18" charset="0"/>
              </a:rPr>
              <a:t>RADYASYON</a:t>
            </a:r>
            <a: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440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  <a:t>FİZİĞİ</a:t>
            </a:r>
            <a:r>
              <a:rPr lang="en-US" sz="4400" smtClean="0">
                <a:solidFill>
                  <a:schemeClr val="hlink"/>
                </a:solidFill>
                <a:latin typeface="Times New Roman" pitchFamily="18" charset="0"/>
              </a:rPr>
              <a:t> 2</a:t>
            </a:r>
            <a: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tr-TR" sz="4400" smtClean="0">
                <a:solidFill>
                  <a:schemeClr val="hlink"/>
                </a:solidFill>
                <a:latin typeface="Times New Roman" pitchFamily="18" charset="0"/>
              </a:rPr>
              <a:t>Doç. Dr. Kıvanç Kamburoğlu</a:t>
            </a:r>
            <a:endParaRPr lang="en-US" sz="440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8001000" cy="5516563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solidFill>
                  <a:srgbClr val="0070C0"/>
                </a:solidFill>
                <a:latin typeface="Times New Roman" pitchFamily="18" charset="0"/>
              </a:rPr>
              <a:t>Dal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gaboyu ve foton enerjisi arasındaki ilişki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                  E = h x c /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endParaRPr lang="tr-T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 (Enerji) : kiloelektron volt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 (Planck sabiti) : 6.626 x 10</a:t>
            </a:r>
            <a:r>
              <a:rPr lang="tr-TR" baseline="30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-34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jul saniye veya 			  4.3 x 10</a:t>
            </a:r>
            <a:r>
              <a:rPr lang="tr-TR" baseline="30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-18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keV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 : Işık hızı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Nanometre cinsinden dalgaboyu </a:t>
            </a:r>
          </a:p>
          <a:p>
            <a:pPr algn="ctr">
              <a:buFontTx/>
              <a:buNone/>
            </a:pPr>
            <a:endParaRPr lang="tr-T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Dalga boyu küçüldükçe enerji artar</a:t>
            </a:r>
            <a:endParaRPr lang="el-G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147050" cy="543401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Radyasyonun atom ile etkileşimi, fotoelektrik etki ve X ışını oluşumu gibi özelliklerin açıklanmasında foton hareketleri (partiküler radyasyon kuralları) geçerli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Elektromanyetik radyasyonun dalga teorisi ise radyasyonun dalgalar şeklinde yayıldığını ifade eder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Bu dalgalar birbirine dik olarak uzanan elektrik ve manyetik alanlar şeklindedir </a:t>
            </a:r>
          </a:p>
          <a:p>
            <a:endParaRPr lang="en-US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60350"/>
            <a:ext cx="7783512" cy="5545138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Tüm elektromanyetik dalgalar vakumlu ortamda ışık hızı (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3.0 x 10</a:t>
            </a:r>
            <a:r>
              <a:rPr lang="tr-TR" baseline="30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metre/saniye)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ile hareket ederler 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Tüm dalgaların dalga boyu (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ve frekansı (V) vardır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           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 V = c = 3.0 x 10</a:t>
            </a:r>
            <a:r>
              <a:rPr lang="tr-TR" baseline="30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metre/saniye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(metre), V (saniyedeki döngü sayısı) (Hertz)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c / V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Dalga teorisi milyonlarca paketçiğin değerlendirildiği kütle radyasyonun açıklanmasında daha faydalıdır</a:t>
            </a:r>
          </a:p>
          <a:p>
            <a:pPr>
              <a:buFontTx/>
              <a:buNone/>
            </a:pPr>
            <a:r>
              <a:rPr lang="tr-TR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750" y="836613"/>
            <a:ext cx="8147050" cy="528955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Tüm dalgalar belli bir frekansa sahiptir Frekans, bir saniyede belli bir noktadan geçen dalgaların sayısıdır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Bir havuza bir taş atıldığında 15 saniyede bir kayayı geçen su çırpıntısı üç dalga tepesi meydana getirirse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Dalganın frekansı 15 saniyede üç dalgadır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Bu, her saniye başına 0,2 dalga demektir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Bir </a:t>
            </a:r>
            <a:r>
              <a:rPr lang="tr-TR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hertz (Hz), bir 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dalganın her saniyede bir devir veya bir titreşim yapmasıdır</a:t>
            </a:r>
            <a:endParaRPr lang="tr-TR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Yüksek enerji fotonları (X ışınları ve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ışınları) enerjileri ile (elektron volt)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Orta enerji fotonları (görünür ışık ve ultraviyole dalgalar) dalgaboyları ile (nanometre)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Düşük enerji fotonları (radyodalgaları) ise frekansları ile (KHz ve MHz) karakterizedirler</a:t>
            </a:r>
            <a:endParaRPr lang="en-US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8686800" cy="6096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X ışını cihazı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848600" cy="4602163"/>
          </a:xfrm>
        </p:spPr>
        <p:txBody>
          <a:bodyPr/>
          <a:lstStyle/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</a:rPr>
              <a:t>X 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ışını cihazının temel parçaları x ışın tüpü ve güç kaynağı tüp başının içerisindedir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Tüp başı genellikle duvara monte edilmiş bir kol ile desteklenir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Bir kontrol paneli aracılığı ile ise teknisyen ışınlama süresini ve diğer parametreleri ayarlar</a:t>
            </a:r>
          </a:p>
          <a:p>
            <a:pPr>
              <a:buFontTx/>
              <a:buNone/>
            </a:pPr>
            <a:endParaRPr lang="en-US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ChangeArrowheads="1"/>
          </p:cNvSpPr>
          <p:nvPr/>
        </p:nvSpPr>
        <p:spPr bwMode="auto">
          <a:xfrm>
            <a:off x="990600" y="1600200"/>
            <a:ext cx="5514975" cy="3946525"/>
          </a:xfrm>
          <a:prstGeom prst="rect">
            <a:avLst/>
          </a:prstGeom>
          <a:noFill/>
          <a:ln w="9525">
            <a:solidFill>
              <a:srgbClr val="CC3399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X</a:t>
            </a:r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 ışın tübü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</a:t>
            </a:r>
          </a:p>
          <a:p>
            <a:r>
              <a:rPr lang="tr-TR" sz="3600" b="1">
                <a:solidFill>
                  <a:srgbClr val="CC3399"/>
                </a:solidFill>
                <a:latin typeface="Times New Roman" pitchFamily="18" charset="0"/>
              </a:rPr>
              <a:t>Koruma 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</a:t>
            </a:r>
          </a:p>
          <a:p>
            <a:r>
              <a:rPr lang="tr-TR" sz="3600" b="1">
                <a:solidFill>
                  <a:srgbClr val="009900"/>
                </a:solidFill>
                <a:latin typeface="Times New Roman" pitchFamily="18" charset="0"/>
              </a:rPr>
              <a:t>Kolimasyon</a:t>
            </a:r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  <a:p>
            <a:r>
              <a:rPr lang="en-US" sz="3600" b="1">
                <a:solidFill>
                  <a:srgbClr val="663300"/>
                </a:solidFill>
                <a:latin typeface="Times New Roman" pitchFamily="18" charset="0"/>
              </a:rPr>
              <a:t>Filtra</a:t>
            </a:r>
            <a:r>
              <a:rPr lang="tr-TR" sz="3600" b="1">
                <a:solidFill>
                  <a:srgbClr val="663300"/>
                </a:solidFill>
                <a:latin typeface="Times New Roman" pitchFamily="18" charset="0"/>
              </a:rPr>
              <a:t>syon</a:t>
            </a:r>
            <a:endParaRPr lang="en-US" sz="3600" b="1">
              <a:solidFill>
                <a:srgbClr val="663300"/>
              </a:solidFill>
              <a:latin typeface="Times New Roman" pitchFamily="18" charset="0"/>
            </a:endParaRPr>
          </a:p>
          <a:p>
            <a:r>
              <a:rPr lang="tr-TR" sz="3600" b="1">
                <a:solidFill>
                  <a:srgbClr val="006666"/>
                </a:solidFill>
                <a:latin typeface="Times New Roman" pitchFamily="18" charset="0"/>
              </a:rPr>
              <a:t>Işın yönlendirme ve kon</a:t>
            </a:r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  <a:p>
            <a:r>
              <a:rPr lang="tr-TR" sz="3600" b="1">
                <a:solidFill>
                  <a:srgbClr val="777777"/>
                </a:solidFill>
                <a:latin typeface="Times New Roman" pitchFamily="18" charset="0"/>
              </a:rPr>
              <a:t>Kol</a:t>
            </a:r>
            <a:endParaRPr lang="en-US" sz="3600" b="1">
              <a:solidFill>
                <a:srgbClr val="777777"/>
              </a:solidFill>
              <a:latin typeface="Times New Roman" pitchFamily="18" charset="0"/>
            </a:endParaRPr>
          </a:p>
          <a:p>
            <a:r>
              <a:rPr lang="en-US" sz="3600" b="1">
                <a:solidFill>
                  <a:srgbClr val="9966FF"/>
                </a:solidFill>
                <a:latin typeface="Times New Roman" pitchFamily="18" charset="0"/>
              </a:rPr>
              <a:t>Timer </a:t>
            </a:r>
            <a:r>
              <a:rPr lang="tr-TR" sz="3600" b="1">
                <a:solidFill>
                  <a:srgbClr val="9966FF"/>
                </a:solidFill>
                <a:latin typeface="Times New Roman" pitchFamily="18" charset="0"/>
              </a:rPr>
              <a:t>ve Işınlama düğmesi</a:t>
            </a:r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</p:txBody>
      </p:sp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1447800" y="434975"/>
            <a:ext cx="411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b="1" i="1">
                <a:solidFill>
                  <a:srgbClr val="0033CC"/>
                </a:solidFill>
                <a:latin typeface="Times New Roman" pitchFamily="18" charset="0"/>
              </a:rPr>
              <a:t>X</a:t>
            </a:r>
            <a:r>
              <a:rPr lang="tr-TR" sz="5400" b="1" i="1">
                <a:solidFill>
                  <a:srgbClr val="0033CC"/>
                </a:solidFill>
                <a:latin typeface="Times New Roman" pitchFamily="18" charset="0"/>
              </a:rPr>
              <a:t> ışını cihazı</a:t>
            </a:r>
            <a:endParaRPr lang="en-US" sz="5400" b="1" i="1">
              <a:solidFill>
                <a:srgbClr val="00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ChangeArrowheads="1"/>
          </p:cNvSpPr>
          <p:nvPr/>
        </p:nvSpPr>
        <p:spPr bwMode="auto">
          <a:xfrm>
            <a:off x="914400" y="1905000"/>
            <a:ext cx="7620000" cy="2298700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Havası boşaltılmış cam tüp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(va</a:t>
            </a:r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k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um)</a:t>
            </a:r>
            <a:r>
              <a:rPr lang="en-US" sz="36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600" b="1">
                <a:solidFill>
                  <a:srgbClr val="006666"/>
                </a:solidFill>
                <a:latin typeface="Times New Roman" pitchFamily="18" charset="0"/>
              </a:rPr>
              <a:t>Katod</a:t>
            </a:r>
            <a:r>
              <a:rPr lang="en-US" sz="3600" b="1">
                <a:solidFill>
                  <a:srgbClr val="006666"/>
                </a:solidFill>
                <a:latin typeface="Times New Roman" pitchFamily="18" charset="0"/>
              </a:rPr>
              <a:t> filament </a:t>
            </a:r>
            <a:r>
              <a:rPr lang="tr-TR" sz="3600" b="1">
                <a:solidFill>
                  <a:srgbClr val="006666"/>
                </a:solidFill>
                <a:latin typeface="Times New Roman" pitchFamily="18" charset="0"/>
              </a:rPr>
              <a:t>ve</a:t>
            </a:r>
            <a:r>
              <a:rPr lang="en-US" sz="3600" b="1">
                <a:solidFill>
                  <a:srgbClr val="006666"/>
                </a:solidFill>
                <a:latin typeface="Times New Roman" pitchFamily="18" charset="0"/>
              </a:rPr>
              <a:t> focussing cup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rgbClr val="663300"/>
                </a:solidFill>
                <a:latin typeface="Times New Roman" pitchFamily="18" charset="0"/>
              </a:rPr>
              <a:t>Ano</a:t>
            </a:r>
            <a:r>
              <a:rPr lang="tr-TR" sz="3600" b="1">
                <a:solidFill>
                  <a:srgbClr val="663300"/>
                </a:solidFill>
                <a:latin typeface="Times New Roman" pitchFamily="18" charset="0"/>
              </a:rPr>
              <a:t>t</a:t>
            </a:r>
            <a:r>
              <a:rPr lang="en-US" sz="3600" b="1">
                <a:solidFill>
                  <a:srgbClr val="663300"/>
                </a:solidFill>
                <a:latin typeface="Times New Roman" pitchFamily="18" charset="0"/>
              </a:rPr>
              <a:t> target </a:t>
            </a:r>
            <a:r>
              <a:rPr lang="tr-TR" sz="3600" b="1">
                <a:solidFill>
                  <a:srgbClr val="663300"/>
                </a:solidFill>
                <a:latin typeface="Times New Roman" pitchFamily="18" charset="0"/>
              </a:rPr>
              <a:t>ve</a:t>
            </a:r>
            <a:r>
              <a:rPr lang="en-US" sz="3600" b="1">
                <a:solidFill>
                  <a:srgbClr val="663300"/>
                </a:solidFill>
                <a:latin typeface="Times New Roman" pitchFamily="18" charset="0"/>
              </a:rPr>
              <a:t> fo</a:t>
            </a:r>
            <a:r>
              <a:rPr lang="tr-TR" sz="3600" b="1">
                <a:solidFill>
                  <a:srgbClr val="663300"/>
                </a:solidFill>
                <a:latin typeface="Times New Roman" pitchFamily="18" charset="0"/>
              </a:rPr>
              <a:t>k</a:t>
            </a:r>
            <a:r>
              <a:rPr lang="en-US" sz="3600" b="1">
                <a:solidFill>
                  <a:srgbClr val="663300"/>
                </a:solidFill>
                <a:latin typeface="Times New Roman" pitchFamily="18" charset="0"/>
              </a:rPr>
              <a:t>al spot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sz="3600" b="1">
                <a:solidFill>
                  <a:srgbClr val="800080"/>
                </a:solidFill>
                <a:latin typeface="Times New Roman" pitchFamily="18" charset="0"/>
              </a:rPr>
              <a:t>Düşük ve yüksek </a:t>
            </a:r>
            <a:r>
              <a:rPr lang="en-US" sz="3600" b="1">
                <a:solidFill>
                  <a:srgbClr val="800080"/>
                </a:solidFill>
                <a:latin typeface="Times New Roman" pitchFamily="18" charset="0"/>
              </a:rPr>
              <a:t>volta</a:t>
            </a:r>
            <a:r>
              <a:rPr lang="tr-TR" sz="3600" b="1">
                <a:solidFill>
                  <a:srgbClr val="800080"/>
                </a:solidFill>
                <a:latin typeface="Times New Roman" pitchFamily="18" charset="0"/>
              </a:rPr>
              <a:t>j devreleri</a:t>
            </a:r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</p:txBody>
      </p:sp>
      <p:sp>
        <p:nvSpPr>
          <p:cNvPr id="35842" name="Text Box 3"/>
          <p:cNvSpPr txBox="1">
            <a:spLocks noChangeArrowheads="1"/>
          </p:cNvSpPr>
          <p:nvPr/>
        </p:nvSpPr>
        <p:spPr bwMode="auto">
          <a:xfrm>
            <a:off x="1447800" y="685800"/>
            <a:ext cx="510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    </a:t>
            </a:r>
            <a:r>
              <a:rPr lang="en-US" sz="5400" b="1" i="1">
                <a:solidFill>
                  <a:srgbClr val="003399"/>
                </a:solidFill>
                <a:latin typeface="Times New Roman" pitchFamily="18" charset="0"/>
              </a:rPr>
              <a:t>X</a:t>
            </a:r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 ışını tübü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613"/>
            <a:ext cx="8447087" cy="5289550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Havası boşaltılmış cam tüpte, katod içerisinde bulunan tungsten filamentten çıkan elektronlar anotta bulunan targete çarparak x ışınlarını oluştururlar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Katot filamentin elektron üretmesi ve bu elektronların hızlanarak anota çarpması amacıyla anot-katot arası yüksek voltaj oluşturulur (Bunun için güç kaynağı gerekir) 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8382000" cy="559276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Filament, elektronların kaynağıdır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Tungsten telden yapılmıştır, yaklaşık 2 mm çaplı ve 1 cm ya da daha kısadır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Destekleyici iki adet gergin tel ile voltaj devrelerine bağlanır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Düşük voltaj kaynağından gelen akım ile filament ısınır ve sıcaklıkla orantılı oranda elektronun salınmasına neden olur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Filament, eksi şarjlı konkav bir reflektör olan molibdenyum focusing cup içerisinde yatar</a:t>
            </a:r>
          </a:p>
          <a:p>
            <a:endParaRPr lang="tr-TR" smtClean="0">
              <a:solidFill>
                <a:srgbClr val="0070C0"/>
              </a:solidFill>
              <a:latin typeface="Times New Roman" pitchFamily="18" charset="0"/>
            </a:endParaRPr>
          </a:p>
          <a:p>
            <a:endParaRPr lang="en-US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534400" cy="5516563"/>
          </a:xfrm>
        </p:spPr>
        <p:txBody>
          <a:bodyPr/>
          <a:lstStyle/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</a:rPr>
              <a:t>18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00’lü yıllarda değişik ülkelerdeki fizikçiler elektrik ve manyetik kuvvetler üzerine detaylı çalışmalar yaptılar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Bu çalışmalardan çıkan en önemli sonuç;</a:t>
            </a: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  elektrik ve manyetik güçlerin ilişkili olduğudur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smtClean="0">
                <a:solidFill>
                  <a:srgbClr val="0070C0"/>
                </a:solidFill>
                <a:latin typeface="Times New Roman" pitchFamily="18" charset="0"/>
              </a:rPr>
              <a:t>    </a:t>
            </a:r>
            <a:endParaRPr lang="tr-TR" smtClean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	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</a:rPr>
              <a:t>Ha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reket eden elektrik şarjı manyetik alanı etkilerken hareket eden manyetik alan da elektrik şarjını etkiler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1600" smtClean="0">
                <a:solidFill>
                  <a:srgbClr val="0070C0"/>
                </a:solidFill>
                <a:latin typeface="Times New Roman" pitchFamily="18" charset="0"/>
              </a:rPr>
              <a:t>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sz="140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endParaRPr lang="en-US" sz="140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76250"/>
            <a:ext cx="8496746" cy="56499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Focusing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cup’ın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parabolik şekli sayesinde elektronlar, dar bir demet halinde anottaki küçük bir alan olan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fokal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spota yönlendirilebilirler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Elektronların bu yöndeki hareketinin nedeni hem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katotun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eksi yükünün itmesi hem de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anotun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artı yükünün çekmesidir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Tüp havasının boşaltılmış olması: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  1- Hızlı ilerleyen elektronların gaz molekülleriyle çarpışarak yavaşlamalarını önler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  2-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Filamentin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oksidasyonunu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önler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8640763" cy="550545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Anot, bakır bir gövdeye gömülmüş tungsten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target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içerir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Targetin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amacı, çarpan elektronların kinetik enerjilerini x ışını fotonlarına dönüştürmektir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Target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, tungstenden yapılmıştır çünkü tungstenin ideal </a:t>
            </a: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target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materyali için gerekli olan birçok özelliği vardır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1- Yüksek atom numarası (74)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2- Yüksek ergime noktası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3- Yüksek termal iletkenlik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4- X ışın tüpünün çalışma sıcaklıklarında düşük buhar basıncı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305800" cy="58975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solidFill>
                  <a:srgbClr val="0070C0"/>
                </a:solidFill>
                <a:latin typeface="Times New Roman" pitchFamily="18" charset="0"/>
              </a:rPr>
              <a:t>Elekrtonların</a:t>
            </a: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kinetik enerjilerinin x ışını fotonlarına dönüşümü esnasında bu enerjinin %99’undan fazlası ısıya dönüşürken sadece %1’i fotonlara dönüşür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 Yüksek atom numarası x ışını oluşumu için önemlidir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Anotta oluşan ısı nedeniyle yüksek ergime noktası gereklidir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Yüksek ısı iletkenliği sayesinde bakıra ısının iletimi sağlanır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solidFill>
                  <a:srgbClr val="0070C0"/>
                </a:solidFill>
                <a:latin typeface="Times New Roman" pitchFamily="18" charset="0"/>
              </a:rPr>
              <a:t>Yüksek sıcaklıkta düşük buhar basıncı tüpün vakum ortamının sürekliliğini sağlar  </a:t>
            </a:r>
            <a:endParaRPr lang="en-US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Tungsten targetin gömülü olduğu bakır, iyi bir termal iletkendir ve ısıyı tungstenden alarak targetin erime riskini önler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Ayrıca, cam çerçeve ve tüp başı koruyucusu arasındaki yalıtıcı yağ tabakası da bakır gövdeden ısıyı emer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Bu tür anotlar sabit anotlardır (intraoral x ışını cihazlarında kullanılan anotlar)</a:t>
            </a:r>
          </a:p>
          <a:p>
            <a:endParaRPr lang="tr-TR" smtClean="0">
              <a:solidFill>
                <a:schemeClr val="accent2"/>
              </a:solidFill>
              <a:latin typeface="Times New Roman" pitchFamily="18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458200" cy="57451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Fokal spot, target üzerinde focusing cup’ın elektronları yönlendirdiği ve x ışınlarının oluştuğu yerdir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Fokal spot küçüldükçe görüntü netliği artar ancak bununla birlikte target alanında birim başına düşen ısı da artar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Küçük fokal spot avantajından yararlanmak ve elektronları daha geniş alana dağıtmak için target, elektron demetine açılı gelecek şekilde yerleştirilir 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Efektif fokal spot gerçek fokal spottan daha küçük olur</a:t>
            </a:r>
          </a:p>
          <a:p>
            <a:pPr>
              <a:lnSpc>
                <a:spcPct val="90000"/>
              </a:lnSpc>
            </a:pPr>
            <a:endParaRPr lang="en-US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588375" cy="5289550"/>
          </a:xfrm>
        </p:spPr>
        <p:txBody>
          <a:bodyPr/>
          <a:lstStyle/>
          <a:p>
            <a:pPr lvl="1">
              <a:buFontTx/>
              <a:buNone/>
            </a:pPr>
            <a:r>
              <a:rPr lang="tr-TR" sz="3200" smtClean="0">
                <a:solidFill>
                  <a:schemeClr val="accent2"/>
                </a:solidFill>
                <a:latin typeface="Times New Roman" pitchFamily="18" charset="0"/>
              </a:rPr>
              <a:t>  </a:t>
            </a:r>
            <a:r>
              <a:rPr lang="tr-TR" sz="3200" smtClean="0">
                <a:solidFill>
                  <a:srgbClr val="0070C0"/>
                </a:solidFill>
                <a:latin typeface="Times New Roman" pitchFamily="18" charset="0"/>
              </a:rPr>
              <a:t>-</a:t>
            </a:r>
            <a:r>
              <a:rPr lang="tr-TR" sz="3200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tr-TR" sz="3200" smtClean="0">
                <a:solidFill>
                  <a:srgbClr val="0070C0"/>
                </a:solidFill>
                <a:latin typeface="Times New Roman" pitchFamily="18" charset="0"/>
              </a:rPr>
              <a:t>Tipik olarak target, elektron demetine yaklaşık 20</a:t>
            </a:r>
            <a:r>
              <a:rPr lang="en-US" sz="3200" smtClean="0">
                <a:solidFill>
                  <a:srgbClr val="0070C0"/>
                </a:solidFill>
                <a:latin typeface="Times New Roman" pitchFamily="18" charset="0"/>
                <a:cs typeface="Arial" charset="0"/>
              </a:rPr>
              <a:t>°</a:t>
            </a:r>
            <a:r>
              <a:rPr lang="tr-TR" sz="3200" smtClean="0">
                <a:solidFill>
                  <a:srgbClr val="0070C0"/>
                </a:solidFill>
                <a:latin typeface="Times New Roman" pitchFamily="18" charset="0"/>
                <a:cs typeface="Arial" charset="0"/>
              </a:rPr>
              <a:t> eğimle yerleştirilir böylece efektif fokal spot 1 x 1 mm’ye düşerken gerçek fokal spot ise 1 x 3 mm’dir</a:t>
            </a:r>
          </a:p>
          <a:p>
            <a:pPr lvl="1">
              <a:buFontTx/>
              <a:buNone/>
            </a:pPr>
            <a:r>
              <a:rPr lang="tr-TR" sz="3200" smtClean="0">
                <a:solidFill>
                  <a:srgbClr val="0070C0"/>
                </a:solidFill>
                <a:latin typeface="Times New Roman" pitchFamily="18" charset="0"/>
                <a:cs typeface="Arial" charset="0"/>
              </a:rPr>
              <a:t>  - Görüntü netliği artar ve gerçek alan yüksek olduğu için ısı dağılımı da sağlanır</a:t>
            </a:r>
          </a:p>
          <a:p>
            <a:pPr lvl="1">
              <a:buFontTx/>
              <a:buNone/>
            </a:pPr>
            <a:r>
              <a:rPr lang="tr-TR" sz="3200" smtClean="0">
                <a:solidFill>
                  <a:srgbClr val="0070C0"/>
                </a:solidFill>
                <a:latin typeface="Times New Roman" pitchFamily="18" charset="0"/>
                <a:cs typeface="Arial" charset="0"/>
              </a:rPr>
              <a:t>  - Isı dağıtımı sağlamanın diğer bir yöntemi de döner anot sistemleridir</a:t>
            </a:r>
          </a:p>
          <a:p>
            <a:pPr lvl="1">
              <a:buFontTx/>
              <a:buNone/>
            </a:pPr>
            <a:endParaRPr lang="en-US" sz="3200" smtClean="0">
              <a:solidFill>
                <a:schemeClr val="accent2"/>
              </a:solidFill>
              <a:latin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ChangeArrowheads="1"/>
          </p:cNvSpPr>
          <p:nvPr/>
        </p:nvSpPr>
        <p:spPr bwMode="auto">
          <a:xfrm>
            <a:off x="685800" y="2133600"/>
            <a:ext cx="8696325" cy="3149600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Koruyucu tabaka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endParaRPr lang="en-US" sz="4000" b="1">
              <a:solidFill>
                <a:srgbClr val="FF9900"/>
              </a:solidFill>
              <a:latin typeface="Times New Roman" pitchFamily="18" charset="0"/>
            </a:endParaRPr>
          </a:p>
          <a:p>
            <a:r>
              <a:rPr lang="tr-TR" sz="4000" b="1">
                <a:solidFill>
                  <a:srgbClr val="009900"/>
                </a:solidFill>
                <a:latin typeface="Times New Roman" pitchFamily="18" charset="0"/>
              </a:rPr>
              <a:t>Yağ tabakası ısıyı emer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</a:t>
            </a:r>
          </a:p>
          <a:p>
            <a:endParaRPr lang="en-US" sz="4000" b="1">
              <a:solidFill>
                <a:srgbClr val="FF9900"/>
              </a:solidFill>
              <a:latin typeface="Times New Roman" pitchFamily="18" charset="0"/>
            </a:endParaRPr>
          </a:p>
          <a:p>
            <a:r>
              <a:rPr lang="tr-TR" sz="4000" b="1">
                <a:solidFill>
                  <a:srgbClr val="800080"/>
                </a:solidFill>
                <a:latin typeface="Times New Roman" pitchFamily="18" charset="0"/>
              </a:rPr>
              <a:t>Primer ışın penceresi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71682" name="Text Box 3"/>
          <p:cNvSpPr txBox="1">
            <a:spLocks noChangeArrowheads="1"/>
          </p:cNvSpPr>
          <p:nvPr/>
        </p:nvSpPr>
        <p:spPr bwMode="auto">
          <a:xfrm>
            <a:off x="381000" y="533400"/>
            <a:ext cx="26225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Koruma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ChangeArrowheads="1"/>
          </p:cNvSpPr>
          <p:nvPr/>
        </p:nvSpPr>
        <p:spPr bwMode="auto">
          <a:xfrm>
            <a:off x="228600" y="1676400"/>
            <a:ext cx="9067800" cy="3946525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Yüksek densiteli materyal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(</a:t>
            </a:r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genellikle Pb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) </a:t>
            </a:r>
          </a:p>
          <a:p>
            <a:pPr algn="ctr"/>
            <a:r>
              <a:rPr lang="tr-TR" sz="3600" b="1">
                <a:solidFill>
                  <a:srgbClr val="FF9900"/>
                </a:solidFill>
                <a:latin typeface="Times New Roman" pitchFamily="18" charset="0"/>
              </a:rPr>
              <a:t>X ışınını şekillendirir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pPr algn="ctr"/>
            <a:r>
              <a:rPr lang="tr-TR" sz="3600" b="1">
                <a:solidFill>
                  <a:srgbClr val="006666"/>
                </a:solidFill>
                <a:latin typeface="Times New Roman" pitchFamily="18" charset="0"/>
              </a:rPr>
              <a:t>Yuvarlak ve dikdörtgen</a:t>
            </a:r>
            <a:r>
              <a:rPr lang="en-US" sz="3600" b="1">
                <a:solidFill>
                  <a:srgbClr val="006666"/>
                </a:solidFill>
                <a:latin typeface="Times New Roman" pitchFamily="18" charset="0"/>
              </a:rPr>
              <a:t>  </a:t>
            </a:r>
            <a:endParaRPr lang="tr-TR" sz="3600" b="1">
              <a:solidFill>
                <a:srgbClr val="006666"/>
              </a:solidFill>
              <a:latin typeface="Times New Roman" pitchFamily="18" charset="0"/>
            </a:endParaRPr>
          </a:p>
          <a:p>
            <a:pPr algn="ctr"/>
            <a:r>
              <a:rPr lang="tr-TR" sz="3600" b="1">
                <a:solidFill>
                  <a:srgbClr val="800080"/>
                </a:solidFill>
                <a:latin typeface="Times New Roman" pitchFamily="18" charset="0"/>
              </a:rPr>
              <a:t>Eks</a:t>
            </a:r>
            <a:r>
              <a:rPr lang="en-US" sz="3600" b="1">
                <a:solidFill>
                  <a:srgbClr val="800080"/>
                </a:solidFill>
                <a:latin typeface="Times New Roman" pitchFamily="18" charset="0"/>
              </a:rPr>
              <a:t>traoral </a:t>
            </a:r>
            <a:r>
              <a:rPr lang="tr-TR" sz="3600" b="1">
                <a:solidFill>
                  <a:srgbClr val="800080"/>
                </a:solidFill>
                <a:latin typeface="Times New Roman" pitchFamily="18" charset="0"/>
              </a:rPr>
              <a:t>kaset boyutlarını geçmemeli</a:t>
            </a:r>
            <a:r>
              <a:rPr lang="en-US" sz="3600" b="1">
                <a:solidFill>
                  <a:srgbClr val="FF9900"/>
                </a:solidFill>
                <a:latin typeface="Times New Roman" pitchFamily="18" charset="0"/>
              </a:rPr>
              <a:t>    </a:t>
            </a:r>
          </a:p>
          <a:p>
            <a:pPr algn="ctr"/>
            <a:r>
              <a:rPr lang="tr-TR" sz="3600" b="1">
                <a:solidFill>
                  <a:srgbClr val="FF0000"/>
                </a:solidFill>
                <a:latin typeface="Times New Roman" pitchFamily="18" charset="0"/>
              </a:rPr>
              <a:t>İ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ntraoral film </a:t>
            </a:r>
            <a:r>
              <a:rPr lang="tr-TR" sz="3600" b="1">
                <a:solidFill>
                  <a:srgbClr val="FF0000"/>
                </a:solidFill>
                <a:latin typeface="Times New Roman" pitchFamily="18" charset="0"/>
              </a:rPr>
              <a:t>için hasta yüzünde en çok </a:t>
            </a:r>
            <a:r>
              <a:rPr lang="en-US" sz="3600" b="1">
                <a:solidFill>
                  <a:srgbClr val="FF0000"/>
                </a:solidFill>
                <a:latin typeface="Times New Roman" pitchFamily="18" charset="0"/>
              </a:rPr>
              <a:t>2.75" </a:t>
            </a:r>
            <a:r>
              <a:rPr lang="tr-TR" sz="3600" b="1">
                <a:solidFill>
                  <a:srgbClr val="FF0000"/>
                </a:solidFill>
                <a:latin typeface="Times New Roman" pitchFamily="18" charset="0"/>
              </a:rPr>
              <a:t>= 7 cm çap</a:t>
            </a:r>
            <a:endParaRPr lang="en-US" sz="36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</p:txBody>
      </p:sp>
      <p:sp>
        <p:nvSpPr>
          <p:cNvPr id="73730" name="Text Box 3"/>
          <p:cNvSpPr txBox="1">
            <a:spLocks noChangeArrowheads="1"/>
          </p:cNvSpPr>
          <p:nvPr/>
        </p:nvSpPr>
        <p:spPr bwMode="auto">
          <a:xfrm>
            <a:off x="838200" y="434975"/>
            <a:ext cx="4343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Kolimasyon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ChangeArrowheads="1"/>
          </p:cNvSpPr>
          <p:nvPr/>
        </p:nvSpPr>
        <p:spPr bwMode="auto">
          <a:xfrm>
            <a:off x="639763" y="2514600"/>
            <a:ext cx="7958137" cy="3170238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Doğal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+ </a:t>
            </a:r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Eklenmiş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= Total  </a:t>
            </a:r>
          </a:p>
          <a:p>
            <a:pPr algn="ctr"/>
            <a:r>
              <a:rPr lang="en-US" sz="4000" b="1">
                <a:solidFill>
                  <a:srgbClr val="800000"/>
                </a:solidFill>
                <a:latin typeface="Times New Roman" pitchFamily="18" charset="0"/>
              </a:rPr>
              <a:t>Alumin</a:t>
            </a:r>
            <a:r>
              <a:rPr lang="tr-TR" sz="4000" b="1">
                <a:solidFill>
                  <a:srgbClr val="800000"/>
                </a:solidFill>
                <a:latin typeface="Times New Roman" pitchFamily="18" charset="0"/>
              </a:rPr>
              <a:t>y</a:t>
            </a:r>
            <a:r>
              <a:rPr lang="en-US" sz="4000" b="1">
                <a:solidFill>
                  <a:srgbClr val="800000"/>
                </a:solidFill>
                <a:latin typeface="Times New Roman" pitchFamily="18" charset="0"/>
              </a:rPr>
              <a:t>um-e</a:t>
            </a:r>
            <a:r>
              <a:rPr lang="tr-TR" sz="4000" b="1">
                <a:solidFill>
                  <a:srgbClr val="800000"/>
                </a:solidFill>
                <a:latin typeface="Times New Roman" pitchFamily="18" charset="0"/>
              </a:rPr>
              <a:t>şdeğer</a:t>
            </a:r>
            <a:r>
              <a:rPr lang="en-US" sz="4000" b="1">
                <a:solidFill>
                  <a:srgbClr val="800000"/>
                </a:solidFill>
                <a:latin typeface="Times New Roman" pitchFamily="18" charset="0"/>
              </a:rPr>
              <a:t> (Al-1000)  </a:t>
            </a:r>
          </a:p>
          <a:p>
            <a:pPr algn="ctr"/>
            <a:r>
              <a:rPr lang="en-US" sz="4000" b="1">
                <a:solidFill>
                  <a:srgbClr val="009900"/>
                </a:solidFill>
                <a:latin typeface="Times New Roman" pitchFamily="18" charset="0"/>
              </a:rPr>
              <a:t>70 kV (min = 1.5 mm Al-e</a:t>
            </a:r>
            <a:r>
              <a:rPr lang="tr-TR" sz="4000" b="1">
                <a:solidFill>
                  <a:srgbClr val="009900"/>
                </a:solidFill>
                <a:latin typeface="Times New Roman" pitchFamily="18" charset="0"/>
              </a:rPr>
              <a:t>şdeğer</a:t>
            </a:r>
            <a:r>
              <a:rPr lang="en-US" sz="4000" b="1">
                <a:solidFill>
                  <a:srgbClr val="009900"/>
                </a:solidFill>
                <a:latin typeface="Times New Roman" pitchFamily="18" charset="0"/>
              </a:rPr>
              <a:t>)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</a:t>
            </a:r>
          </a:p>
          <a:p>
            <a:pPr algn="ctr"/>
            <a:r>
              <a:rPr lang="en-US" sz="4000" b="1">
                <a:solidFill>
                  <a:srgbClr val="800080"/>
                </a:solidFill>
                <a:latin typeface="Times New Roman" pitchFamily="18" charset="0"/>
              </a:rPr>
              <a:t>&gt;70 kV (min = 2.5 mm Al-e</a:t>
            </a:r>
            <a:r>
              <a:rPr lang="tr-TR" sz="4000" b="1">
                <a:solidFill>
                  <a:srgbClr val="800080"/>
                </a:solidFill>
                <a:latin typeface="Times New Roman" pitchFamily="18" charset="0"/>
              </a:rPr>
              <a:t>şdeğer</a:t>
            </a:r>
            <a:r>
              <a:rPr lang="en-US" sz="4000" b="1">
                <a:solidFill>
                  <a:srgbClr val="800080"/>
                </a:solidFill>
                <a:latin typeface="Times New Roman" pitchFamily="18" charset="0"/>
              </a:rPr>
              <a:t>)  </a:t>
            </a:r>
          </a:p>
          <a:p>
            <a:pPr algn="ctr"/>
            <a:r>
              <a:rPr lang="en-US" sz="4000" b="1">
                <a:solidFill>
                  <a:srgbClr val="777777"/>
                </a:solidFill>
                <a:latin typeface="Times New Roman" pitchFamily="18" charset="0"/>
              </a:rPr>
              <a:t>Standar</a:t>
            </a:r>
            <a:r>
              <a:rPr lang="tr-TR" sz="4000" b="1">
                <a:solidFill>
                  <a:srgbClr val="777777"/>
                </a:solidFill>
                <a:latin typeface="Times New Roman" pitchFamily="18" charset="0"/>
              </a:rPr>
              <a:t>t uygulama</a:t>
            </a:r>
            <a:endParaRPr lang="en-US" sz="3600" b="1">
              <a:solidFill>
                <a:srgbClr val="FF9900"/>
              </a:solidFill>
              <a:latin typeface="Times New Roman" pitchFamily="18" charset="0"/>
            </a:endParaRPr>
          </a:p>
        </p:txBody>
      </p:sp>
      <p:sp>
        <p:nvSpPr>
          <p:cNvPr id="77826" name="Text Box 3"/>
          <p:cNvSpPr txBox="1">
            <a:spLocks noChangeArrowheads="1"/>
          </p:cNvSpPr>
          <p:nvPr/>
        </p:nvSpPr>
        <p:spPr bwMode="auto">
          <a:xfrm>
            <a:off x="304800" y="533400"/>
            <a:ext cx="31178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b="1" i="1">
                <a:solidFill>
                  <a:srgbClr val="003399"/>
                </a:solidFill>
                <a:latin typeface="Times New Roman" pitchFamily="18" charset="0"/>
              </a:rPr>
              <a:t>Filtra</a:t>
            </a:r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syon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ChangeArrowheads="1"/>
          </p:cNvSpPr>
          <p:nvPr/>
        </p:nvSpPr>
        <p:spPr bwMode="auto">
          <a:xfrm>
            <a:off x="515938" y="2108200"/>
            <a:ext cx="8143875" cy="2554288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Işın geometrisi 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pPr algn="ctr"/>
            <a:r>
              <a:rPr lang="tr-TR" sz="4000" b="1">
                <a:solidFill>
                  <a:srgbClr val="9966FF"/>
                </a:solidFill>
                <a:latin typeface="Times New Roman" pitchFamily="18" charset="0"/>
              </a:rPr>
              <a:t>Demet çapı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  </a:t>
            </a:r>
          </a:p>
          <a:p>
            <a:pPr algn="ctr"/>
            <a:r>
              <a:rPr lang="tr-TR" sz="4000" b="1">
                <a:solidFill>
                  <a:srgbClr val="800080"/>
                </a:solidFill>
                <a:latin typeface="Times New Roman" pitchFamily="18" charset="0"/>
              </a:rPr>
              <a:t>Uzunluk demet açılamasını belirler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pPr algn="ctr"/>
            <a:r>
              <a:rPr lang="tr-TR" sz="4000" b="1">
                <a:solidFill>
                  <a:srgbClr val="009900"/>
                </a:solidFill>
                <a:latin typeface="Times New Roman" pitchFamily="18" charset="0"/>
              </a:rPr>
              <a:t>Demet açısı magnifikasyonu etkiler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</p:txBody>
      </p:sp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228600" y="533400"/>
            <a:ext cx="8897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Kon (Beam Indicating Device)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295400"/>
            <a:ext cx="7924800" cy="2746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  <a:t>Bu </a:t>
            </a:r>
            <a:r>
              <a:rPr lang="tr-TR" sz="3200" dirty="0" err="1" smtClean="0">
                <a:solidFill>
                  <a:srgbClr val="0070C0"/>
                </a:solidFill>
                <a:latin typeface="Times New Roman" pitchFamily="18" charset="0"/>
              </a:rPr>
              <a:t>ilşkiyi</a:t>
            </a:r>
            <a: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  <a:t> ilk ortaya koyan Danimarkalı fizikçi </a:t>
            </a:r>
            <a:r>
              <a:rPr lang="tr-TR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Hans</a:t>
            </a:r>
            <a:r>
              <a:rPr lang="tr-TR" sz="3200" b="1" i="1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tr-TR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Christian</a:t>
            </a:r>
            <a:r>
              <a:rPr lang="tr-TR" sz="3200" b="1" i="1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tr-TR" sz="3200" b="1" i="1" dirty="0" err="1" smtClean="0">
                <a:solidFill>
                  <a:srgbClr val="0070C0"/>
                </a:solidFill>
                <a:latin typeface="Times New Roman" pitchFamily="18" charset="0"/>
              </a:rPr>
              <a:t>rsted</a:t>
            </a:r>
            <a: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  <a:t> olmuştur</a:t>
            </a:r>
            <a:b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</a:br>
            <a: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br>
              <a:rPr lang="tr-TR" sz="3200" dirty="0" smtClean="0">
                <a:solidFill>
                  <a:srgbClr val="0070C0"/>
                </a:solidFill>
                <a:latin typeface="Times New Roman" pitchFamily="18" charset="0"/>
              </a:rPr>
            </a:br>
            <a:endParaRPr lang="en-US" sz="3200" dirty="0" smtClean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FontTx/>
              <a:buNone/>
            </a:pPr>
            <a:r>
              <a:rPr lang="tr-TR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Ø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rsted, 1820 senesinde  üniversitede vereceği ders için hazırlanırken, kullandığı pilden çıkan elektrik akımının yakında bulunan bir pusula göstergesini hareket ettirdiğini gördü ve hareket eden elektrik akımının manyetik kuvvet yarattığını ortaya koydu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ChangeArrowheads="1"/>
          </p:cNvSpPr>
          <p:nvPr/>
        </p:nvSpPr>
        <p:spPr bwMode="auto">
          <a:xfrm>
            <a:off x="461963" y="2324100"/>
            <a:ext cx="8367712" cy="3759200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Tüp pozisyonunu belirler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pPr algn="ctr"/>
            <a:endParaRPr lang="en-US" sz="4000" b="1">
              <a:solidFill>
                <a:srgbClr val="FF9900"/>
              </a:solidFill>
              <a:latin typeface="Times New Roman" pitchFamily="18" charset="0"/>
            </a:endParaRPr>
          </a:p>
          <a:p>
            <a:pPr algn="ctr"/>
            <a:r>
              <a:rPr lang="tr-TR" sz="4000" b="1">
                <a:solidFill>
                  <a:srgbClr val="800000"/>
                </a:solidFill>
                <a:latin typeface="Times New Roman" pitchFamily="18" charset="0"/>
              </a:rPr>
              <a:t>Stabil olmalı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 </a:t>
            </a:r>
            <a:endParaRPr lang="tr-TR" sz="4000" b="1">
              <a:solidFill>
                <a:srgbClr val="FF9900"/>
              </a:solidFill>
              <a:latin typeface="Times New Roman" pitchFamily="18" charset="0"/>
            </a:endParaRPr>
          </a:p>
          <a:p>
            <a:pPr algn="ctr"/>
            <a:endParaRPr lang="en-US" sz="4000" b="1">
              <a:solidFill>
                <a:srgbClr val="FF9900"/>
              </a:solidFill>
              <a:latin typeface="Times New Roman" pitchFamily="18" charset="0"/>
            </a:endParaRPr>
          </a:p>
          <a:p>
            <a:pPr algn="ctr"/>
            <a:r>
              <a:rPr lang="tr-TR" sz="4000" b="1">
                <a:solidFill>
                  <a:srgbClr val="9966FF"/>
                </a:solidFill>
                <a:latin typeface="Times New Roman" pitchFamily="18" charset="0"/>
              </a:rPr>
              <a:t>Hareket ederse görüntü bulanıklaşır</a:t>
            </a:r>
            <a:r>
              <a:rPr lang="en-US" sz="4000" b="1">
                <a:solidFill>
                  <a:srgbClr val="9966FF"/>
                </a:solidFill>
                <a:latin typeface="Times New Roman" pitchFamily="18" charset="0"/>
              </a:rPr>
              <a:t>  </a:t>
            </a:r>
          </a:p>
          <a:p>
            <a:pPr algn="ctr"/>
            <a:endParaRPr lang="en-US" sz="4000" b="1">
              <a:solidFill>
                <a:srgbClr val="FF9900"/>
              </a:solidFill>
              <a:latin typeface="Times New Roman" pitchFamily="18" charset="0"/>
            </a:endParaRPr>
          </a:p>
        </p:txBody>
      </p:sp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304800" y="533400"/>
            <a:ext cx="34607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 b="1" i="1">
                <a:solidFill>
                  <a:srgbClr val="003399"/>
                </a:solidFill>
                <a:latin typeface="Times New Roman" pitchFamily="18" charset="0"/>
              </a:rPr>
              <a:t>X</a:t>
            </a:r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 ışını kolu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0" y="1143000"/>
            <a:ext cx="464343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4000" b="1" i="1">
                <a:solidFill>
                  <a:srgbClr val="7030A0"/>
                </a:solidFill>
                <a:latin typeface="Times New Roman" pitchFamily="18" charset="0"/>
              </a:rPr>
              <a:t>Kol, x ışın tüpünün konumlandırılmasını sağlar</a:t>
            </a:r>
            <a:endParaRPr lang="en-US" sz="4000" b="1" i="1">
              <a:solidFill>
                <a:srgbClr val="7030A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ChangeArrowheads="1"/>
          </p:cNvSpPr>
          <p:nvPr/>
        </p:nvSpPr>
        <p:spPr bwMode="auto">
          <a:xfrm>
            <a:off x="684213" y="2276475"/>
            <a:ext cx="8307387" cy="2554288"/>
          </a:xfrm>
          <a:prstGeom prst="rect">
            <a:avLst/>
          </a:prstGeom>
          <a:noFill/>
          <a:ln w="9525">
            <a:solidFill>
              <a:srgbClr val="9966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İ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mpuls</a:t>
            </a:r>
            <a:r>
              <a:rPr lang="tr-TR" sz="4000" b="1">
                <a:solidFill>
                  <a:srgbClr val="FF9900"/>
                </a:solidFill>
                <a:latin typeface="Times New Roman" pitchFamily="18" charset="0"/>
              </a:rPr>
              <a:t> ve saniye</a:t>
            </a:r>
            <a:r>
              <a:rPr lang="en-US" sz="4000" b="1">
                <a:solidFill>
                  <a:srgbClr val="FF9900"/>
                </a:solidFill>
                <a:latin typeface="Times New Roman" pitchFamily="18" charset="0"/>
              </a:rPr>
              <a:t>  </a:t>
            </a:r>
          </a:p>
          <a:p>
            <a:r>
              <a:rPr lang="tr-TR" sz="4000" b="1">
                <a:solidFill>
                  <a:srgbClr val="006666"/>
                </a:solidFill>
                <a:latin typeface="Times New Roman" pitchFamily="18" charset="0"/>
              </a:rPr>
              <a:t>Parmak erken çekilirse az ekspoze olur</a:t>
            </a:r>
          </a:p>
          <a:p>
            <a:r>
              <a:rPr lang="tr-TR" sz="4000" b="1">
                <a:solidFill>
                  <a:srgbClr val="006666"/>
                </a:solidFill>
                <a:latin typeface="Times New Roman" pitchFamily="18" charset="0"/>
              </a:rPr>
              <a:t>İki kere basılırsa çift ekspoz oluşur</a:t>
            </a:r>
            <a:endParaRPr lang="en-US" sz="4000" b="1">
              <a:solidFill>
                <a:srgbClr val="006666"/>
              </a:solidFill>
              <a:latin typeface="Times New Roman" pitchFamily="18" charset="0"/>
            </a:endParaRPr>
          </a:p>
        </p:txBody>
      </p:sp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457200" y="609600"/>
            <a:ext cx="18986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5400" b="1" i="1">
                <a:solidFill>
                  <a:srgbClr val="003399"/>
                </a:solidFill>
                <a:latin typeface="Times New Roman" pitchFamily="18" charset="0"/>
              </a:rPr>
              <a:t>Timer</a:t>
            </a:r>
            <a:endParaRPr lang="en-US" sz="5400" b="1" i="1">
              <a:solidFill>
                <a:srgbClr val="003399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457200" y="609600"/>
            <a:ext cx="44958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4000" b="1" i="1">
                <a:solidFill>
                  <a:srgbClr val="7030A0"/>
                </a:solidFill>
                <a:latin typeface="Times New Roman" pitchFamily="18" charset="0"/>
              </a:rPr>
              <a:t>Uygun ışınlama için</a:t>
            </a:r>
            <a:endParaRPr lang="en-US" sz="4000" b="1" i="1">
              <a:solidFill>
                <a:srgbClr val="7030A0"/>
              </a:solidFill>
              <a:latin typeface="Times New Roman" pitchFamily="18" charset="0"/>
            </a:endParaRPr>
          </a:p>
          <a:p>
            <a:r>
              <a:rPr lang="tr-TR" sz="4000" b="1" i="1">
                <a:solidFill>
                  <a:srgbClr val="7030A0"/>
                </a:solidFill>
                <a:latin typeface="Times New Roman" pitchFamily="18" charset="0"/>
              </a:rPr>
              <a:t>belli bir süre basılı tutmak gerekir</a:t>
            </a:r>
            <a:endParaRPr lang="en-US" sz="4000" b="1" i="1">
              <a:solidFill>
                <a:srgbClr val="7030A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İngiliz bilim adamı Micheal Faraday ise 1831 senesinde manyetik alanın elektrik akımı yaratabileceğini ortaya koymuştur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Faraday, 15 sene sonra ise elektromanyetizm ve ışık arasında da ilişki olduğunu ortaya koymuştur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Yoğun manyetizm polarize ışığı da etkiler </a:t>
            </a:r>
          </a:p>
          <a:p>
            <a:pPr>
              <a:lnSpc>
                <a:spcPct val="90000"/>
              </a:lnSpc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Faraday, ayrıca kuvvet alanları kavramından bahsetmiştir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tr-TR" sz="2800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Daha sonra 1860’lı yıllarda </a:t>
            </a:r>
            <a:r>
              <a:rPr lang="tr-TR" b="1" i="1" smtClean="0">
                <a:solidFill>
                  <a:srgbClr val="0070C0"/>
                </a:solidFill>
                <a:latin typeface="Times New Roman" pitchFamily="18" charset="0"/>
              </a:rPr>
              <a:t>James Clerk Maxwell</a:t>
            </a:r>
            <a:r>
              <a:rPr lang="tr-TR" b="1" smtClean="0">
                <a:solidFill>
                  <a:srgbClr val="0070C0"/>
                </a:solidFill>
                <a:latin typeface="Times New Roman" pitchFamily="18" charset="0"/>
              </a:rPr>
              <a:t>,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Faraday’ın düşüncelerini matematik bir çerçeveye oturtmuştur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Maxwell elektrik akımı ve manyetizma kavramlarını birleştirerek bunları tek bir güç olarak değerlendirmiştir </a:t>
            </a:r>
            <a:r>
              <a:rPr lang="tr-TR" b="1" i="1" smtClean="0">
                <a:solidFill>
                  <a:srgbClr val="0070C0"/>
                </a:solidFill>
                <a:latin typeface="Times New Roman" pitchFamily="18" charset="0"/>
              </a:rPr>
              <a:t>“elektromanyetizm”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Elektromanyetik alanların uzayda dalgalar şeklinde hareket ettiğini göstermiştir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533400"/>
            <a:ext cx="8153400" cy="55927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chemeClr val="accent2"/>
                </a:solidFill>
                <a:latin typeface="Times New Roman" pitchFamily="18" charset="0"/>
              </a:rPr>
              <a:t>   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Günümüzde elektrik ve manyetik alanları tarif eden denklemler </a:t>
            </a:r>
            <a:r>
              <a:rPr lang="tr-TR" b="1" i="1" smtClean="0">
                <a:solidFill>
                  <a:srgbClr val="0070C0"/>
                </a:solidFill>
                <a:latin typeface="Times New Roman" pitchFamily="18" charset="0"/>
              </a:rPr>
              <a:t>Maxwell denklemleri 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olarak bilinir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   Bu denklemler ışık, mikrodalga, radyo dalgaları, infrared ışık ve X ışını gibi günlük yaşantımızı etkileyen aygıtların çalışmasını sağlayan kuralları belirler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   Maxwell denklemlerine göre elektromanyetik dalgalar saniyede 300.000 km hızla ya da yaklaşık olarak saatte 670 milyon mil hızla hareket ederler  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8200"/>
            <a:ext cx="8305800" cy="5287963"/>
          </a:xfrm>
        </p:spPr>
        <p:txBody>
          <a:bodyPr/>
          <a:lstStyle/>
          <a:p>
            <a:r>
              <a:rPr lang="en-US" b="1" i="1" smtClean="0">
                <a:solidFill>
                  <a:srgbClr val="0070C0"/>
                </a:solidFill>
                <a:latin typeface="Times New Roman" pitchFamily="18" charset="0"/>
              </a:rPr>
              <a:t>Elektromanyet</a:t>
            </a:r>
            <a:r>
              <a:rPr lang="tr-TR" b="1" i="1" smtClean="0">
                <a:solidFill>
                  <a:srgbClr val="0070C0"/>
                </a:solidFill>
                <a:latin typeface="Times New Roman" pitchFamily="18" charset="0"/>
              </a:rPr>
              <a:t>ik radyasyon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enerjinin uzayda elektrik ve manyetik alanların kombinasyonu şeklinde hareketi olarak tanımlanır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Elektriksel olarak şarjlı bir partikülün hızı değiştirildiğinde oluşur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ışınları, x ışınları, ultraviyole ışınları, görünür ışık, infrared radyasyon (ısı), mikrodalga ve radyo dalgaları elektromanyetik radyasyon örnekleridir</a:t>
            </a:r>
            <a:endParaRPr lang="en-US" smtClean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305800" cy="5440363"/>
          </a:xfrm>
        </p:spPr>
        <p:txBody>
          <a:bodyPr/>
          <a:lstStyle/>
          <a:p>
            <a:r>
              <a:rPr lang="el-G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 ışınları radyoaktif atomların çekirdeklerinden kaynak alırlar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X ışınlarından daha yüksek enerjiye sahiptirler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X ışınları ise çekirdek dışında, X ışını cihazlarında, elektronların büyük atomik çekirdekle etkileşimi sonucu oluşurlar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Elektromanyetik spektrumdaki radyasyon tipleri enerjilerine bağlı olarak iyonize ya da non-iyonize radyasyondur</a:t>
            </a:r>
          </a:p>
          <a:p>
            <a:endParaRPr lang="en-US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Elektromanyetik radyasyon foton olarak adlandırılan küçük enerji paketçiklerinden oluşur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Her foton ışık hızında hareket eder ve spesifik bir enerjiye sahiptir (foton enerjisi </a:t>
            </a:r>
            <a:r>
              <a:rPr lang="tr-TR" b="1" i="1" smtClean="0">
                <a:solidFill>
                  <a:srgbClr val="0070C0"/>
                </a:solidFill>
                <a:latin typeface="Times New Roman" pitchFamily="18" charset="0"/>
              </a:rPr>
              <a:t>elektron volt eV</a:t>
            </a:r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)  </a:t>
            </a:r>
          </a:p>
          <a:p>
            <a:r>
              <a:rPr lang="tr-TR" smtClean="0">
                <a:solidFill>
                  <a:srgbClr val="0070C0"/>
                </a:solidFill>
                <a:latin typeface="Times New Roman" pitchFamily="18" charset="0"/>
              </a:rPr>
              <a:t>1 voltluk potansiyel değişimi için hızlanan elektronun kazanması gereken enerji </a:t>
            </a:r>
          </a:p>
          <a:p>
            <a:endParaRPr lang="en-US" smtClean="0">
              <a:solidFill>
                <a:schemeClr val="accent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1279</Words>
  <Application>Microsoft Office PowerPoint</Application>
  <PresentationFormat>Ekran Gösterisi (4:3)</PresentationFormat>
  <Paragraphs>143</Paragraphs>
  <Slides>33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33</vt:i4>
      </vt:variant>
    </vt:vector>
  </HeadingPairs>
  <TitlesOfParts>
    <vt:vector size="37" baseType="lpstr">
      <vt:lpstr>Arial</vt:lpstr>
      <vt:lpstr>Calibri</vt:lpstr>
      <vt:lpstr>Times New Roman</vt:lpstr>
      <vt:lpstr>Ofis Teması</vt:lpstr>
      <vt:lpstr>PowerPoint Sunusu</vt:lpstr>
      <vt:lpstr>PowerPoint Sunusu</vt:lpstr>
      <vt:lpstr>Bu ilşkiyi ilk ortaya koyan Danimarkalı fizikçi Hans Christian Ørsted olmuştur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X ışını cihazı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kullanici79</dc:creator>
  <cp:lastModifiedBy>Windows Kullanıcısı</cp:lastModifiedBy>
  <cp:revision>56</cp:revision>
  <dcterms:created xsi:type="dcterms:W3CDTF">2012-09-20T05:31:17Z</dcterms:created>
  <dcterms:modified xsi:type="dcterms:W3CDTF">2018-05-07T10:54:55Z</dcterms:modified>
</cp:coreProperties>
</file>