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CBC239-9D5F-40F0-AC88-94FD88D55582}" type="datetimeFigureOut">
              <a:rPr lang="tr-TR" smtClean="0"/>
              <a:t>25.02.2023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25.02.2023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25.02.2023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25.02.2023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25.02.2023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25.02.2023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25.02.2023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25.02.2023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25.02.2023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25.02.2023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25.02.2023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9CBC239-9D5F-40F0-AC88-94FD88D55582}" type="datetimeFigureOut">
              <a:rPr lang="tr-TR" smtClean="0"/>
              <a:t>25.02.2023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95536" y="1387737"/>
            <a:ext cx="8280920" cy="1731982"/>
          </a:xfrm>
        </p:spPr>
        <p:txBody>
          <a:bodyPr>
            <a:normAutofit fontScale="90000"/>
          </a:bodyPr>
          <a:lstStyle/>
          <a:p>
            <a:r>
              <a:rPr lang="tr-TR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İnsan Kaynakları Yönetimi ve Örgütlenmesi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3491880" y="4156153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Dr. Muhammed Mustafa Güldür</a:t>
            </a:r>
          </a:p>
        </p:txBody>
      </p:sp>
    </p:spTree>
    <p:extLst>
      <p:ext uri="{BB962C8B-B14F-4D97-AF65-F5344CB8AC3E}">
        <p14:creationId xmlns:p14="http://schemas.microsoft.com/office/powerpoint/2010/main" val="77749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8D6C2145-7474-4303-A5E8-1646CD539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/>
              <a:t>Teknik Beceri</a:t>
            </a:r>
          </a:p>
          <a:p>
            <a:r>
              <a:rPr lang="tr-TR" sz="3600" dirty="0"/>
              <a:t>Haberleşme Beceresi</a:t>
            </a:r>
          </a:p>
          <a:p>
            <a:r>
              <a:rPr lang="tr-TR" sz="3600" dirty="0"/>
              <a:t>İnsan İlişkileri Becerisi</a:t>
            </a:r>
          </a:p>
          <a:p>
            <a:r>
              <a:rPr lang="tr-TR" sz="3600" dirty="0"/>
              <a:t>Analitik Beceri</a:t>
            </a:r>
          </a:p>
          <a:p>
            <a:r>
              <a:rPr lang="tr-TR" sz="3600" dirty="0"/>
              <a:t>Karar Verme Becerisi </a:t>
            </a:r>
          </a:p>
          <a:p>
            <a:r>
              <a:rPr lang="tr-TR" sz="3600" dirty="0"/>
              <a:t>Kavramsal Beceri 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FCFCF4E-5422-43EE-AF4E-ED81E10D7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Yönetici ve Astlarla İlişkisi</a:t>
            </a:r>
          </a:p>
        </p:txBody>
      </p:sp>
    </p:spTree>
    <p:extLst>
      <p:ext uri="{BB962C8B-B14F-4D97-AF65-F5344CB8AC3E}">
        <p14:creationId xmlns:p14="http://schemas.microsoft.com/office/powerpoint/2010/main" val="4227415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33A27F32-3181-45CB-8F65-FCE2ADF0E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2548805"/>
          </a:xfrm>
        </p:spPr>
        <p:txBody>
          <a:bodyPr>
            <a:normAutofit/>
          </a:bodyPr>
          <a:lstStyle/>
          <a:p>
            <a:r>
              <a:rPr lang="tr-TR" sz="4400" dirty="0"/>
              <a:t>Karar</a:t>
            </a:r>
          </a:p>
          <a:p>
            <a:r>
              <a:rPr lang="tr-TR" sz="4400" dirty="0"/>
              <a:t>Komuta Yetki</a:t>
            </a:r>
          </a:p>
          <a:p>
            <a:r>
              <a:rPr lang="tr-TR" sz="4400" dirty="0"/>
              <a:t>Kurmay Yetki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12E92B67-4A6D-4C0B-8137-B418A9409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Yetki Kavramı</a:t>
            </a:r>
          </a:p>
        </p:txBody>
      </p:sp>
    </p:spTree>
    <p:extLst>
      <p:ext uri="{BB962C8B-B14F-4D97-AF65-F5344CB8AC3E}">
        <p14:creationId xmlns:p14="http://schemas.microsoft.com/office/powerpoint/2010/main" val="465083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8D29E1F3-3F8B-46A3-8037-ECB9FFC31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Doğru insanları doğru işlere yerleştirmek</a:t>
            </a:r>
          </a:p>
          <a:p>
            <a:r>
              <a:rPr lang="tr-TR" dirty="0"/>
              <a:t>Yeni personeli işe alıştırmak</a:t>
            </a:r>
          </a:p>
          <a:p>
            <a:r>
              <a:rPr lang="tr-TR" dirty="0"/>
              <a:t>Personeli iş için eğitmek</a:t>
            </a:r>
          </a:p>
          <a:p>
            <a:r>
              <a:rPr lang="tr-TR" dirty="0"/>
              <a:t>Her personelin iş performansını iyileştirmek</a:t>
            </a:r>
          </a:p>
          <a:p>
            <a:r>
              <a:rPr lang="tr-TR" dirty="0"/>
              <a:t>İşbirliği içinde çalışmayı sağlamak</a:t>
            </a:r>
          </a:p>
          <a:p>
            <a:r>
              <a:rPr lang="tr-TR" dirty="0"/>
              <a:t>İşçilik maliyetlerini kontrol etmek</a:t>
            </a:r>
          </a:p>
          <a:p>
            <a:r>
              <a:rPr lang="tr-TR" dirty="0"/>
              <a:t>Her bireyin yeteneklerini geliştirmek</a:t>
            </a:r>
          </a:p>
          <a:p>
            <a:r>
              <a:rPr lang="tr-TR" dirty="0"/>
              <a:t>Personelin moralini yüksek tutmak</a:t>
            </a:r>
          </a:p>
          <a:p>
            <a:r>
              <a:rPr lang="tr-TR" dirty="0"/>
              <a:t>İş sağlığı konusunda dikkat etmek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4E995728-C649-4AFA-A690-1F294A8D2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Komuta Yöneticilerinin Sorumlulukları</a:t>
            </a:r>
          </a:p>
        </p:txBody>
      </p:sp>
    </p:spTree>
    <p:extLst>
      <p:ext uri="{BB962C8B-B14F-4D97-AF65-F5344CB8AC3E}">
        <p14:creationId xmlns:p14="http://schemas.microsoft.com/office/powerpoint/2010/main" val="124342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FF7E19CE-0AFE-4FBA-B1C0-BAED79F65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Kendi bölümündeki ve kendi hizmet alanındaki insanların faaliyetlerini yönlendirmek</a:t>
            </a:r>
          </a:p>
          <a:p>
            <a:r>
              <a:rPr lang="tr-TR" dirty="0"/>
              <a:t>İşletmenin tümünde insan kaynakları faaliyetlerini koordine etmek</a:t>
            </a:r>
          </a:p>
          <a:p>
            <a:r>
              <a:rPr lang="tr-TR" dirty="0"/>
              <a:t>Komuta yöneticilerine servis vermek ve danışmanlık yapmak</a:t>
            </a:r>
          </a:p>
          <a:p>
            <a:r>
              <a:rPr lang="tr-TR" dirty="0"/>
              <a:t>Personeli korumak ve onları savunmak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6AD043E-0141-4DA4-A76C-5F5F5BE88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İK Yöneticilerinin Sorumlulukları</a:t>
            </a:r>
          </a:p>
        </p:txBody>
      </p:sp>
    </p:spTree>
    <p:extLst>
      <p:ext uri="{BB962C8B-B14F-4D97-AF65-F5344CB8AC3E}">
        <p14:creationId xmlns:p14="http://schemas.microsoft.com/office/powerpoint/2010/main" val="3751129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2E3B2850-8272-4AF3-B30E-96268C31D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800" dirty="0"/>
              <a:t>İK yönetimini etkileyen iç ve dış çevresel unsurların izlenmesi</a:t>
            </a:r>
          </a:p>
          <a:p>
            <a:pPr algn="just"/>
            <a:r>
              <a:rPr lang="tr-TR" sz="2800" dirty="0"/>
              <a:t>Uzun vadeli stratejik bir yaklaşımın benimsenmesi</a:t>
            </a:r>
          </a:p>
          <a:p>
            <a:pPr algn="just"/>
            <a:r>
              <a:rPr lang="tr-TR" sz="2800" dirty="0"/>
              <a:t>Ahlaki politikaların ve davranışların sürdürülmesi</a:t>
            </a:r>
          </a:p>
          <a:p>
            <a:pPr algn="just"/>
            <a:r>
              <a:rPr lang="tr-TR" sz="2800" dirty="0"/>
              <a:t>İK yönetiminin sonuçlarının değerlenmesi</a:t>
            </a:r>
          </a:p>
          <a:p>
            <a:pPr algn="just"/>
            <a:endParaRPr lang="tr-TR" sz="2800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4CEBA49D-D684-47E1-AC08-389DAB0BB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İK Yönetiminde Başarılı Olmak İçin Yapılması Gerekenler</a:t>
            </a:r>
          </a:p>
        </p:txBody>
      </p:sp>
    </p:spTree>
    <p:extLst>
      <p:ext uri="{BB962C8B-B14F-4D97-AF65-F5344CB8AC3E}">
        <p14:creationId xmlns:p14="http://schemas.microsoft.com/office/powerpoint/2010/main" val="2357513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9762A237-72CF-4F7C-A484-6325E40D3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dirty="0"/>
              <a:t>1.	Ayan, F. “İnsan Kaynakları Yönetimi” Atlantis Yayınevi, İzmir, 314 s, (2016).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A504EF4C-A46E-418D-9F1C-5F5D0FA64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</p:spTree>
    <p:extLst>
      <p:ext uri="{BB962C8B-B14F-4D97-AF65-F5344CB8AC3E}">
        <p14:creationId xmlns:p14="http://schemas.microsoft.com/office/powerpoint/2010/main" val="4045852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89BC3A97-FD53-465D-974E-663A3759A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dirty="0"/>
              <a:t>Örgüt için gerekli olan insan kaynağının sağlanması ve bu kaynaktan </a:t>
            </a:r>
            <a:r>
              <a:rPr lang="tr-TR" sz="3600"/>
              <a:t>etkin ve </a:t>
            </a:r>
            <a:r>
              <a:rPr lang="tr-TR" sz="3600" dirty="0"/>
              <a:t>verimli bir biçimde yararlanılmasının yol ve yöntemini açıklar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38DD7D00-8BF3-4B8C-AA7E-31A80A959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İnsan Kaynakları Yönetimi</a:t>
            </a:r>
          </a:p>
        </p:txBody>
      </p:sp>
    </p:spTree>
    <p:extLst>
      <p:ext uri="{BB962C8B-B14F-4D97-AF65-F5344CB8AC3E}">
        <p14:creationId xmlns:p14="http://schemas.microsoft.com/office/powerpoint/2010/main" val="1852286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39D523FB-3D12-4908-9DD1-2098FB153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İşgücü Planlaması</a:t>
            </a:r>
          </a:p>
          <a:p>
            <a:r>
              <a:rPr lang="tr-TR" dirty="0"/>
              <a:t>İş Analizi</a:t>
            </a:r>
          </a:p>
          <a:p>
            <a:r>
              <a:rPr lang="tr-TR" dirty="0"/>
              <a:t>Personel Bulma</a:t>
            </a:r>
          </a:p>
          <a:p>
            <a:r>
              <a:rPr lang="tr-TR" dirty="0"/>
              <a:t>İşe Alma</a:t>
            </a:r>
          </a:p>
          <a:p>
            <a:r>
              <a:rPr lang="tr-TR" dirty="0"/>
              <a:t>İşe Alıştırma</a:t>
            </a:r>
          </a:p>
          <a:p>
            <a:r>
              <a:rPr lang="tr-TR" dirty="0"/>
              <a:t>Eğitim</a:t>
            </a:r>
          </a:p>
          <a:p>
            <a:r>
              <a:rPr lang="tr-TR" dirty="0"/>
              <a:t>Motivasyon</a:t>
            </a:r>
          </a:p>
          <a:p>
            <a:r>
              <a:rPr lang="tr-TR" dirty="0"/>
              <a:t>Personel Değerleme</a:t>
            </a:r>
          </a:p>
          <a:p>
            <a:r>
              <a:rPr lang="tr-TR" dirty="0"/>
              <a:t>İş Değerleme</a:t>
            </a:r>
          </a:p>
          <a:p>
            <a:r>
              <a:rPr lang="tr-TR" dirty="0" err="1"/>
              <a:t>Ücretleme</a:t>
            </a:r>
            <a:r>
              <a:rPr lang="tr-TR" dirty="0"/>
              <a:t> </a:t>
            </a:r>
          </a:p>
          <a:p>
            <a:r>
              <a:rPr lang="tr-TR" dirty="0"/>
              <a:t>Disiplin</a:t>
            </a:r>
          </a:p>
          <a:p>
            <a:r>
              <a:rPr lang="tr-TR" dirty="0"/>
              <a:t>Verimlilik</a:t>
            </a:r>
          </a:p>
          <a:p>
            <a:r>
              <a:rPr lang="tr-TR" dirty="0"/>
              <a:t>Endüstriyel İlişkiler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3A88708-6F96-4A82-9E57-D1379421A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554588"/>
          </a:xfrm>
        </p:spPr>
        <p:txBody>
          <a:bodyPr/>
          <a:lstStyle/>
          <a:p>
            <a:r>
              <a:rPr lang="tr-TR" sz="3600" dirty="0"/>
              <a:t>İnsan Kaynakları Yönetiminin Fonksiyonel Alanları</a:t>
            </a:r>
          </a:p>
        </p:txBody>
      </p:sp>
    </p:spTree>
    <p:extLst>
      <p:ext uri="{BB962C8B-B14F-4D97-AF65-F5344CB8AC3E}">
        <p14:creationId xmlns:p14="http://schemas.microsoft.com/office/powerpoint/2010/main" val="1535046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C812EC20-2F51-421C-9861-A46EF5B34E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3252521"/>
              </p:ext>
            </p:extLst>
          </p:nvPr>
        </p:nvGraphicFramePr>
        <p:xfrm>
          <a:off x="698500" y="2247900"/>
          <a:ext cx="77470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3340">
                  <a:extLst>
                    <a:ext uri="{9D8B030D-6E8A-4147-A177-3AD203B41FA5}">
                      <a16:colId xmlns:a16="http://schemas.microsoft.com/office/drawing/2014/main" val="541304240"/>
                    </a:ext>
                  </a:extLst>
                </a:gridCol>
                <a:gridCol w="5313660">
                  <a:extLst>
                    <a:ext uri="{9D8B030D-6E8A-4147-A177-3AD203B41FA5}">
                      <a16:colId xmlns:a16="http://schemas.microsoft.com/office/drawing/2014/main" val="3435541889"/>
                    </a:ext>
                  </a:extLst>
                </a:gridCol>
              </a:tblGrid>
              <a:tr h="619311">
                <a:tc>
                  <a:txBody>
                    <a:bodyPr/>
                    <a:lstStyle/>
                    <a:p>
                      <a:pPr algn="just"/>
                      <a:r>
                        <a:rPr lang="tr-TR" dirty="0"/>
                        <a:t>İş Gücü ve İnsan Gücü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dirty="0"/>
                        <a:t>Üretimin daha çok insan emeğine ve kas gücüne dayalı olarak yapıldığı dönemlere aittir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9349811"/>
                  </a:ext>
                </a:extLst>
              </a:tr>
              <a:tr h="619311">
                <a:tc>
                  <a:txBody>
                    <a:bodyPr/>
                    <a:lstStyle/>
                    <a:p>
                      <a:pPr algn="just"/>
                      <a:r>
                        <a:rPr lang="tr-TR" dirty="0"/>
                        <a:t>Personel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dirty="0"/>
                        <a:t>Üretimde makinelerin kullanılmaya başlanmasıyla çalışanlar diğer üretim araçlarından biri olarak görülmüş ve personel olarak adlandırılmıştır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64653"/>
                  </a:ext>
                </a:extLst>
              </a:tr>
              <a:tr h="619311">
                <a:tc>
                  <a:txBody>
                    <a:bodyPr/>
                    <a:lstStyle/>
                    <a:p>
                      <a:pPr algn="just"/>
                      <a:r>
                        <a:rPr lang="tr-TR" dirty="0"/>
                        <a:t>İnsan Kaynakları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dirty="0"/>
                        <a:t>İnsanın bir işletme örgütü için önemini vurgulamak üzere personelden daha geniş anlam ifade eden insan kaynakları kavramı kullanılmıştır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2680039"/>
                  </a:ext>
                </a:extLst>
              </a:tr>
              <a:tr h="619311">
                <a:tc>
                  <a:txBody>
                    <a:bodyPr/>
                    <a:lstStyle/>
                    <a:p>
                      <a:pPr algn="just"/>
                      <a:r>
                        <a:rPr lang="tr-TR" dirty="0"/>
                        <a:t>İnsan Sermayesi yada Entelektüel Sermaye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dirty="0"/>
                        <a:t>Bir işletmede çalışanların sahip oldukları nitelikleri ve taşıdıkları potansiyel ile yaptıkları ve yapabilecekleri şeylerin toplamından oluşur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456531"/>
                  </a:ext>
                </a:extLst>
              </a:tr>
            </a:tbl>
          </a:graphicData>
        </a:graphic>
      </p:graphicFrame>
      <p:sp>
        <p:nvSpPr>
          <p:cNvPr id="3" name="Başlık 2">
            <a:extLst>
              <a:ext uri="{FF2B5EF4-FFF2-40B4-BE49-F238E27FC236}">
                <a16:creationId xmlns:a16="http://schemas.microsoft.com/office/drawing/2014/main" id="{884AD410-7FF8-40A2-968F-438DC5651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842620"/>
          </a:xfrm>
        </p:spPr>
        <p:txBody>
          <a:bodyPr/>
          <a:lstStyle/>
          <a:p>
            <a:r>
              <a:rPr lang="tr-TR" sz="3600" dirty="0"/>
              <a:t>Örgüt Kuramları ve İnsan Kaynakları Yönetimi İlişkisi</a:t>
            </a:r>
          </a:p>
        </p:txBody>
      </p:sp>
    </p:spTree>
    <p:extLst>
      <p:ext uri="{BB962C8B-B14F-4D97-AF65-F5344CB8AC3E}">
        <p14:creationId xmlns:p14="http://schemas.microsoft.com/office/powerpoint/2010/main" val="190155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5">
            <a:extLst>
              <a:ext uri="{FF2B5EF4-FFF2-40B4-BE49-F238E27FC236}">
                <a16:creationId xmlns:a16="http://schemas.microsoft.com/office/drawing/2014/main" id="{AA281AF5-D594-4E46-9CD5-57D36F896A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8879075"/>
              </p:ext>
            </p:extLst>
          </p:nvPr>
        </p:nvGraphicFramePr>
        <p:xfrm>
          <a:off x="251520" y="2204864"/>
          <a:ext cx="8784976" cy="5082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084002972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3688599219"/>
                    </a:ext>
                  </a:extLst>
                </a:gridCol>
              </a:tblGrid>
              <a:tr h="413876">
                <a:tc>
                  <a:txBody>
                    <a:bodyPr/>
                    <a:lstStyle/>
                    <a:p>
                      <a:r>
                        <a:rPr lang="tr-TR" dirty="0"/>
                        <a:t>Personel Yönetimi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İnsan Kaynakları Yönetimi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574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Etkililik önceden belirlenmiş personel politikalarının başarıyla uygulanmasıyla ölçülür. İş odaklıdır.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Başarı, örgütsel performansın artmasına yol açar. İnsan odaklıdır.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683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İnsanı temel maliyet unsuru olarak görür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İnsanı değerlendirilmesi ve geliştirilmesi gereken bir kaynak olarak görür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977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Personelle işletme, işletmeyle devlet arasında ve daha çok çalışanlarla ilgili mali, hukuki ilişkileri içeren bir bölüm niteliğindedir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Yönetici olan ya da olmayan örgütteki herkesin işbirliği içinde çalışması gerekir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281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Daha çok geleneksel, hiyerarşik örgüt yapıları için geçerlidir ve ast-üst ilişkisini esas alır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Uzun vadeli ve stratejik işlerle uğraşır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157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Kısa vadeli günlük işlerle uğraşır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Başarı, örgütsel performansın artmasına yol açar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8955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334240"/>
                  </a:ext>
                </a:extLst>
              </a:tr>
            </a:tbl>
          </a:graphicData>
        </a:graphic>
      </p:graphicFrame>
      <p:sp>
        <p:nvSpPr>
          <p:cNvPr id="3" name="Başlık 2">
            <a:extLst>
              <a:ext uri="{FF2B5EF4-FFF2-40B4-BE49-F238E27FC236}">
                <a16:creationId xmlns:a16="http://schemas.microsoft.com/office/drawing/2014/main" id="{CAF9BE59-C0EE-4954-850C-3CE28B855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404" y="188640"/>
            <a:ext cx="7756263" cy="1054250"/>
          </a:xfrm>
        </p:spPr>
        <p:txBody>
          <a:bodyPr/>
          <a:lstStyle/>
          <a:p>
            <a:r>
              <a:rPr lang="tr-TR" sz="3200" dirty="0"/>
              <a:t>Personel Yönetimi İle İnsan Kaynakları Yönetimi Arasındaki Farklar</a:t>
            </a:r>
          </a:p>
        </p:txBody>
      </p:sp>
    </p:spTree>
    <p:extLst>
      <p:ext uri="{BB962C8B-B14F-4D97-AF65-F5344CB8AC3E}">
        <p14:creationId xmlns:p14="http://schemas.microsoft.com/office/powerpoint/2010/main" val="3038909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01C7E057-4C4C-4CF0-96B6-98ED75016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A- Klasik Yaklaşım</a:t>
            </a:r>
          </a:p>
          <a:p>
            <a:pPr marL="0" indent="0">
              <a:buNone/>
            </a:pPr>
            <a:r>
              <a:rPr lang="tr-TR" dirty="0"/>
              <a:t>    	Bilimsel Yöntem Yaklaşımı</a:t>
            </a:r>
          </a:p>
          <a:p>
            <a:pPr marL="0" indent="0">
              <a:buNone/>
            </a:pPr>
            <a:r>
              <a:rPr lang="tr-TR" dirty="0"/>
              <a:t>	Klasik Örgüt Kuramı</a:t>
            </a:r>
          </a:p>
          <a:p>
            <a:pPr marL="0" indent="0">
              <a:buNone/>
            </a:pPr>
            <a:r>
              <a:rPr lang="tr-TR" dirty="0"/>
              <a:t>	Bürokrasi Yaklaşımı</a:t>
            </a:r>
          </a:p>
          <a:p>
            <a:pPr marL="0" indent="0">
              <a:buNone/>
            </a:pPr>
            <a:r>
              <a:rPr lang="tr-TR" dirty="0"/>
              <a:t>B- Neo Klasik Yaklaşım-İnsan İlişkileri Yaklaşımı</a:t>
            </a:r>
          </a:p>
          <a:p>
            <a:pPr marL="0" indent="0">
              <a:buNone/>
            </a:pPr>
            <a:r>
              <a:rPr lang="tr-TR" dirty="0"/>
              <a:t>C- Modern Yaklaşımlar</a:t>
            </a:r>
          </a:p>
          <a:p>
            <a:pPr marL="0" indent="0">
              <a:buNone/>
            </a:pPr>
            <a:r>
              <a:rPr lang="tr-TR" dirty="0"/>
              <a:t>	Sistem Yaklaşımı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/>
              <a:t>Durumsallık</a:t>
            </a:r>
            <a:r>
              <a:rPr lang="tr-TR" dirty="0"/>
              <a:t> Modeli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29BBD0BC-229A-45D3-99B6-C007FFB6B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İK Yönetiminde Yeni Yaklaşımlar</a:t>
            </a:r>
          </a:p>
        </p:txBody>
      </p:sp>
    </p:spTree>
    <p:extLst>
      <p:ext uri="{BB962C8B-B14F-4D97-AF65-F5344CB8AC3E}">
        <p14:creationId xmlns:p14="http://schemas.microsoft.com/office/powerpoint/2010/main" val="3645099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5BF86797-8EFC-4F4B-A128-2A227397A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dirty="0"/>
              <a:t>Yönetici; işletmeye yön veren, yönetimin tüm işlevlerini etkin bir şekilde kullanarak işletmeyi amaçlarına en hızlı ve en güvenli şekilde ulaştırması beklenen kişidir.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04F2D8CC-5768-44CD-8CCC-52CF96ABA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/>
              <a:t>İnsan Kaynakları ve Komuta Yöneticilerinin Sorumlulukları</a:t>
            </a:r>
          </a:p>
        </p:txBody>
      </p:sp>
    </p:spTree>
    <p:extLst>
      <p:ext uri="{BB962C8B-B14F-4D97-AF65-F5344CB8AC3E}">
        <p14:creationId xmlns:p14="http://schemas.microsoft.com/office/powerpoint/2010/main" val="4166628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EE43210F-2373-4917-B3B9-9FE3E1A70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Planlama</a:t>
            </a:r>
          </a:p>
          <a:p>
            <a:r>
              <a:rPr lang="tr-TR" sz="4400" dirty="0"/>
              <a:t>Organize Etme</a:t>
            </a:r>
          </a:p>
          <a:p>
            <a:r>
              <a:rPr lang="tr-TR" sz="4400" dirty="0"/>
              <a:t>Liderlik</a:t>
            </a:r>
          </a:p>
          <a:p>
            <a:r>
              <a:rPr lang="tr-TR" sz="4400" dirty="0"/>
              <a:t>Kontrol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0C15DC85-F591-4CCC-AFF5-8552AAD0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Yöneticinin Fonksiyonları</a:t>
            </a:r>
          </a:p>
        </p:txBody>
      </p:sp>
    </p:spTree>
    <p:extLst>
      <p:ext uri="{BB962C8B-B14F-4D97-AF65-F5344CB8AC3E}">
        <p14:creationId xmlns:p14="http://schemas.microsoft.com/office/powerpoint/2010/main" val="2266717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6D21825D-5AB8-41CB-A43D-B23195460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Bireyler Arası Rolü</a:t>
            </a:r>
          </a:p>
          <a:p>
            <a:r>
              <a:rPr lang="tr-TR" sz="4400" dirty="0"/>
              <a:t>Bilgi Rolü</a:t>
            </a:r>
          </a:p>
          <a:p>
            <a:r>
              <a:rPr lang="tr-TR" sz="4400" dirty="0"/>
              <a:t>Karar Verme Rolü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CB33F0E7-A2A2-4DCE-B89B-FECB47318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Yönetici Rolleri</a:t>
            </a:r>
          </a:p>
        </p:txBody>
      </p:sp>
    </p:spTree>
    <p:extLst>
      <p:ext uri="{BB962C8B-B14F-4D97-AF65-F5344CB8AC3E}">
        <p14:creationId xmlns:p14="http://schemas.microsoft.com/office/powerpoint/2010/main" val="23701970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302</TotalTime>
  <Words>489</Words>
  <Application>Microsoft Office PowerPoint</Application>
  <PresentationFormat>Ekran Gösterisi (4:3)</PresentationFormat>
  <Paragraphs>93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Book Antiqua</vt:lpstr>
      <vt:lpstr>Times New Roman</vt:lpstr>
      <vt:lpstr>Wingdings</vt:lpstr>
      <vt:lpstr>Cilt</vt:lpstr>
      <vt:lpstr>İnsan Kaynakları Yönetimi ve Örgütlenmesi</vt:lpstr>
      <vt:lpstr>İnsan Kaynakları Yönetimi</vt:lpstr>
      <vt:lpstr>İnsan Kaynakları Yönetiminin Fonksiyonel Alanları</vt:lpstr>
      <vt:lpstr>Örgüt Kuramları ve İnsan Kaynakları Yönetimi İlişkisi</vt:lpstr>
      <vt:lpstr>Personel Yönetimi İle İnsan Kaynakları Yönetimi Arasındaki Farklar</vt:lpstr>
      <vt:lpstr>İK Yönetiminde Yeni Yaklaşımlar</vt:lpstr>
      <vt:lpstr>İnsan Kaynakları ve Komuta Yöneticilerinin Sorumlulukları</vt:lpstr>
      <vt:lpstr>Yöneticinin Fonksiyonları</vt:lpstr>
      <vt:lpstr>Yönetici Rolleri</vt:lpstr>
      <vt:lpstr>Yönetici ve Astlarla İlişkisi</vt:lpstr>
      <vt:lpstr>Yetki Kavramı</vt:lpstr>
      <vt:lpstr>Komuta Yöneticilerinin Sorumlulukları</vt:lpstr>
      <vt:lpstr>İK Yöneticilerinin Sorumlulukları</vt:lpstr>
      <vt:lpstr>İK Yönetiminde Başarılı Olmak İçin Yapılması Gerekenler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İLİŞKİLER</dc:title>
  <dc:creator>hatice</dc:creator>
  <cp:lastModifiedBy>Muhammed.Mustafa.Guldur</cp:lastModifiedBy>
  <cp:revision>30</cp:revision>
  <dcterms:created xsi:type="dcterms:W3CDTF">2016-01-18T07:39:24Z</dcterms:created>
  <dcterms:modified xsi:type="dcterms:W3CDTF">2023-02-24T21:12:56Z</dcterms:modified>
</cp:coreProperties>
</file>