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403" r:id="rId2"/>
    <p:sldId id="349" r:id="rId3"/>
    <p:sldId id="350" r:id="rId4"/>
    <p:sldId id="401" r:id="rId5"/>
    <p:sldId id="356" r:id="rId6"/>
    <p:sldId id="483" r:id="rId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32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1" autoAdjust="0"/>
    <p:restoredTop sz="93634" autoAdjust="0"/>
  </p:normalViewPr>
  <p:slideViewPr>
    <p:cSldViewPr>
      <p:cViewPr varScale="1">
        <p:scale>
          <a:sx n="103" d="100"/>
          <a:sy n="103" d="100"/>
        </p:scale>
        <p:origin x="-2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AB5E4-C69B-410E-A69D-C710F3FAB01E}" type="datetimeFigureOut">
              <a:rPr lang="tr-TR" smtClean="0"/>
              <a:pPr/>
              <a:t>11.07.2017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3D6CD-491A-4FE2-961A-9331108EF1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1633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A842AE5-82C7-435D-B4B2-436A4AC6FA22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735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57353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4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5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6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7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8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9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0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1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2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3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4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5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66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CC8EDC-F457-4929-A331-0C01F763442E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7CD35-93FD-4433-AD38-B5F2D30E4FC4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1676400" y="1981200"/>
            <a:ext cx="70104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F70470B-E0DD-4024-BB23-74AE03E67E3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B34ED0-4103-4425-BC4D-76748146754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57BF0F-8E2C-4860-AB1C-A0912262D4D5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FC8E2-A29A-4EFE-A02D-1B209CD6CB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BABCDD-7B4F-4840-9C74-1256F2A6D5B3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252241-4AA3-4992-B0EB-2C9AD77A7CD9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C79C9C-6F3D-4999-8299-61130A0F6EFD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77652F-7186-42E5-B0C8-5D413A5520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C749F6-B33F-45F3-BC9F-C792A6D54F8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D76E58C-D6FC-44D9-B6CC-6F6E889F60FA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6328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5632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634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D326"/>
                </a:solidFill>
              </a:rPr>
              <a:t>Radyoaktivite birimleri</a:t>
            </a:r>
            <a:r>
              <a:rPr lang="tr-TR" dirty="0"/>
              <a:t>: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dirty="0" err="1"/>
              <a:t>Curie</a:t>
            </a:r>
            <a:r>
              <a:rPr lang="tr-TR" b="1" i="1" dirty="0"/>
              <a:t>(</a:t>
            </a:r>
            <a:r>
              <a:rPr lang="tr-TR" b="1" i="1" dirty="0" err="1"/>
              <a:t>Ci</a:t>
            </a:r>
            <a:r>
              <a:rPr lang="tr-TR" b="1" i="1" dirty="0" smtClean="0"/>
              <a:t>)</a:t>
            </a:r>
            <a:r>
              <a:rPr lang="tr-TR" dirty="0" smtClean="0"/>
              <a:t>: </a:t>
            </a:r>
            <a:r>
              <a:rPr lang="tr-TR" dirty="0" err="1" smtClean="0"/>
              <a:t>sn’de</a:t>
            </a:r>
            <a:r>
              <a:rPr lang="tr-TR" dirty="0" smtClean="0"/>
              <a:t> </a:t>
            </a:r>
            <a:r>
              <a:rPr lang="tr-TR" dirty="0"/>
              <a:t>3.7x 10</a:t>
            </a:r>
            <a:r>
              <a:rPr lang="tr-TR" baseline="30000" dirty="0"/>
              <a:t>10 </a:t>
            </a:r>
            <a:r>
              <a:rPr lang="tr-TR" dirty="0"/>
              <a:t>parçalanma gösteren </a:t>
            </a:r>
            <a:r>
              <a:rPr lang="tr-TR" dirty="0" smtClean="0"/>
              <a:t>radyoaktivite miktarıdır</a:t>
            </a:r>
            <a:r>
              <a:rPr lang="tr-TR" dirty="0"/>
              <a:t>. </a:t>
            </a:r>
            <a:r>
              <a:rPr lang="tr-TR" dirty="0" err="1">
                <a:solidFill>
                  <a:schemeClr val="accent2">
                    <a:lumMod val="75000"/>
                  </a:schemeClr>
                </a:solidFill>
              </a:rPr>
              <a:t>mCi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µ</a:t>
            </a:r>
            <a:r>
              <a:rPr lang="tr-TR" dirty="0" err="1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Ci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 </a:t>
            </a:r>
            <a:r>
              <a:rPr lang="tr-TR" dirty="0">
                <a:cs typeface="Arial" charset="0"/>
              </a:rPr>
              <a:t>düzeyleri kullanılır</a:t>
            </a:r>
            <a:r>
              <a:rPr lang="tr-TR" dirty="0" smtClean="0">
                <a:cs typeface="Arial" charset="0"/>
              </a:rPr>
              <a:t>.</a:t>
            </a:r>
          </a:p>
          <a:p>
            <a:endParaRPr lang="tr-TR" dirty="0">
              <a:cs typeface="Arial" charset="0"/>
            </a:endParaRPr>
          </a:p>
          <a:p>
            <a:r>
              <a:rPr lang="tr-TR" b="1" i="1" dirty="0" err="1">
                <a:cs typeface="Arial" charset="0"/>
              </a:rPr>
              <a:t>Becquerel</a:t>
            </a:r>
            <a:r>
              <a:rPr lang="tr-TR" b="1" i="1" dirty="0">
                <a:cs typeface="Arial" charset="0"/>
              </a:rPr>
              <a:t>(</a:t>
            </a:r>
            <a:r>
              <a:rPr lang="tr-TR" b="1" i="1" dirty="0" err="1">
                <a:cs typeface="Arial" charset="0"/>
              </a:rPr>
              <a:t>Bq</a:t>
            </a:r>
            <a:r>
              <a:rPr lang="tr-TR" b="1" i="1" dirty="0">
                <a:cs typeface="Arial" charset="0"/>
              </a:rPr>
              <a:t>)</a:t>
            </a:r>
            <a:r>
              <a:rPr lang="tr-TR" dirty="0">
                <a:cs typeface="Arial" charset="0"/>
              </a:rPr>
              <a:t>: </a:t>
            </a:r>
            <a:r>
              <a:rPr lang="tr-TR" dirty="0" err="1">
                <a:cs typeface="Arial" charset="0"/>
              </a:rPr>
              <a:t>Sn’de</a:t>
            </a:r>
            <a:r>
              <a:rPr lang="tr-TR" dirty="0">
                <a:cs typeface="Arial" charset="0"/>
              </a:rPr>
              <a:t> 1 parçalanma gösteren </a:t>
            </a:r>
            <a:r>
              <a:rPr lang="tr-TR" dirty="0" smtClean="0">
                <a:cs typeface="Arial" charset="0"/>
              </a:rPr>
              <a:t>radyoaktivite </a:t>
            </a:r>
            <a:r>
              <a:rPr lang="tr-TR" dirty="0">
                <a:cs typeface="Arial" charset="0"/>
              </a:rPr>
              <a:t>miktarıdır. </a:t>
            </a:r>
            <a:r>
              <a:rPr lang="tr-TR" dirty="0" err="1">
                <a:solidFill>
                  <a:srgbClr val="59C1FF"/>
                </a:solidFill>
                <a:cs typeface="Arial" charset="0"/>
              </a:rPr>
              <a:t>MBq</a:t>
            </a:r>
            <a:r>
              <a:rPr lang="tr-TR" dirty="0">
                <a:solidFill>
                  <a:srgbClr val="59C1FF"/>
                </a:solidFill>
                <a:cs typeface="Arial" charset="0"/>
              </a:rPr>
              <a:t>,</a:t>
            </a:r>
            <a:r>
              <a:rPr lang="tr-TR" dirty="0" err="1">
                <a:solidFill>
                  <a:srgbClr val="59C1FF"/>
                </a:solidFill>
                <a:cs typeface="Arial" charset="0"/>
              </a:rPr>
              <a:t>GBq</a:t>
            </a:r>
            <a:r>
              <a:rPr lang="tr-TR" dirty="0">
                <a:cs typeface="Arial" charset="0"/>
              </a:rPr>
              <a:t> düzeyleri kullanılır.</a:t>
            </a:r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D326"/>
                </a:solidFill>
              </a:rPr>
              <a:t>Yarı Ömür: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772816"/>
            <a:ext cx="7010400" cy="4114800"/>
          </a:xfrm>
        </p:spPr>
        <p:txBody>
          <a:bodyPr/>
          <a:lstStyle/>
          <a:p>
            <a:r>
              <a:rPr lang="tr-TR" dirty="0"/>
              <a:t>Fiziksel yarı ömür</a:t>
            </a:r>
            <a:r>
              <a:rPr lang="tr-TR" dirty="0">
                <a:sym typeface="Wingdings" pitchFamily="2" charset="2"/>
              </a:rPr>
              <a:t>:( T</a:t>
            </a:r>
            <a:r>
              <a:rPr lang="tr-TR" baseline="-25000" dirty="0">
                <a:sym typeface="Wingdings" pitchFamily="2" charset="2"/>
              </a:rPr>
              <a:t>1/2</a:t>
            </a:r>
            <a:r>
              <a:rPr lang="tr-TR" dirty="0">
                <a:sym typeface="Wingdings" pitchFamily="2" charset="2"/>
              </a:rPr>
              <a:t>)</a:t>
            </a:r>
            <a:r>
              <a:rPr lang="tr-TR" dirty="0"/>
              <a:t> radyoaktif örnekte radyoaktif atomların sayısının yarıya inmesi için geçen zamandır.</a:t>
            </a:r>
          </a:p>
          <a:p>
            <a:endParaRPr lang="tr-TR" dirty="0"/>
          </a:p>
          <a:p>
            <a:r>
              <a:rPr lang="tr-TR" dirty="0"/>
              <a:t>Biyolojik yarı ömür:</a:t>
            </a:r>
          </a:p>
          <a:p>
            <a:endParaRPr lang="tr-TR" dirty="0"/>
          </a:p>
          <a:p>
            <a:r>
              <a:rPr lang="tr-TR" dirty="0" err="1"/>
              <a:t>Effektif</a:t>
            </a:r>
            <a:r>
              <a:rPr lang="tr-TR" dirty="0"/>
              <a:t> (Etkin) yarı </a:t>
            </a:r>
            <a:r>
              <a:rPr lang="tr-TR" dirty="0" smtClean="0"/>
              <a:t>ömür:</a:t>
            </a:r>
          </a:p>
          <a:p>
            <a:pPr>
              <a:buNone/>
            </a:pPr>
            <a:r>
              <a:rPr lang="tr-TR" dirty="0" smtClean="0"/>
              <a:t>       1/T </a:t>
            </a:r>
            <a:r>
              <a:rPr lang="tr-TR" baseline="-25000" dirty="0" smtClean="0"/>
              <a:t>1/2 Fiz </a:t>
            </a:r>
            <a:r>
              <a:rPr lang="tr-TR" dirty="0" smtClean="0"/>
              <a:t>+1/T </a:t>
            </a:r>
            <a:r>
              <a:rPr lang="tr-TR" baseline="-25000" dirty="0" smtClean="0"/>
              <a:t>1/2 </a:t>
            </a:r>
            <a:r>
              <a:rPr lang="tr-TR" baseline="-25000" dirty="0" err="1" smtClean="0"/>
              <a:t>Biol</a:t>
            </a:r>
            <a:endParaRPr lang="tr-TR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Picture 2" descr="halflif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0648"/>
            <a:ext cx="8382000" cy="6257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95536" y="1052734"/>
          <a:ext cx="8568953" cy="5400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458"/>
                <a:gridCol w="1695939"/>
                <a:gridCol w="1338899"/>
                <a:gridCol w="1963718"/>
                <a:gridCol w="1695939"/>
              </a:tblGrid>
              <a:tr h="845062"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Element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 err="1">
                          <a:solidFill>
                            <a:srgbClr val="FFFF00"/>
                          </a:solidFill>
                          <a:latin typeface="Calibri"/>
                        </a:rPr>
                        <a:t>Radyonüklid</a:t>
                      </a:r>
                      <a:endParaRPr lang="tr-TR" sz="20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>
                          <a:solidFill>
                            <a:srgbClr val="FFFF00"/>
                          </a:solidFill>
                          <a:latin typeface="Calibri"/>
                        </a:rPr>
                        <a:t>Yarı Ömür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Enerji </a:t>
                      </a:r>
                      <a:r>
                        <a:rPr lang="tr-TR" sz="20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gamma </a:t>
                      </a:r>
                    </a:p>
                    <a:p>
                      <a:pPr algn="l" fontAlgn="b"/>
                      <a:r>
                        <a:rPr lang="tr-TR" sz="20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      (</a:t>
                      </a:r>
                      <a:r>
                        <a:rPr lang="tr-TR" sz="2000" b="1" i="0" u="none" strike="noStrike" dirty="0" err="1" smtClean="0">
                          <a:solidFill>
                            <a:srgbClr val="FFFF00"/>
                          </a:solidFill>
                          <a:latin typeface="Calibri"/>
                        </a:rPr>
                        <a:t>keV</a:t>
                      </a:r>
                      <a:r>
                        <a:rPr lang="tr-TR" sz="20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)</a:t>
                      </a:r>
                      <a:endParaRPr lang="tr-TR" sz="20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Enerji </a:t>
                      </a:r>
                      <a:r>
                        <a:rPr lang="tr-TR" sz="20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Beta</a:t>
                      </a:r>
                    </a:p>
                    <a:p>
                      <a:pPr algn="l" fontAlgn="b"/>
                      <a:r>
                        <a:rPr lang="tr-TR" sz="20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    (</a:t>
                      </a:r>
                      <a:r>
                        <a:rPr lang="tr-TR" sz="2000" b="1" i="0" u="none" strike="noStrike" dirty="0" err="1" smtClean="0">
                          <a:solidFill>
                            <a:srgbClr val="FFFF00"/>
                          </a:solidFill>
                          <a:latin typeface="Calibri"/>
                        </a:rPr>
                        <a:t>keV</a:t>
                      </a:r>
                      <a:r>
                        <a:rPr lang="tr-TR" sz="20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)</a:t>
                      </a:r>
                      <a:endParaRPr lang="tr-TR" sz="20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0617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Fosfor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P-32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14.3 gün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1700</a:t>
                      </a:r>
                    </a:p>
                  </a:txBody>
                  <a:tcPr marL="9525" marR="9525" marT="9525" marB="0" anchor="b"/>
                </a:tc>
              </a:tr>
              <a:tr h="50617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Krom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Cr-51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27.7 gün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0617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Galyum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Ga67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78.3 saat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91,185,200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0617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Stronsiyum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Sr-89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50.5 gün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1480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0617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İtrium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Y-90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64.1 saat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2280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0617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Teknesyum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Tc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-99m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6.02 saat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0617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İndium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In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-111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2.8 gün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171,245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0617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İyot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I-131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 gün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364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606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0617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Talyum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Tl</a:t>
                      </a:r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-201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73.1 saat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68-82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D326"/>
                </a:solidFill>
              </a:rPr>
              <a:t>Radyasyon </a:t>
            </a:r>
            <a:r>
              <a:rPr lang="tr-TR" dirty="0" smtClean="0">
                <a:solidFill>
                  <a:srgbClr val="FFD326"/>
                </a:solidFill>
              </a:rPr>
              <a:t>ile </a:t>
            </a:r>
            <a:r>
              <a:rPr lang="tr-TR" dirty="0">
                <a:solidFill>
                  <a:srgbClr val="FFD326"/>
                </a:solidFill>
              </a:rPr>
              <a:t>ilgili birimler</a:t>
            </a:r>
            <a:r>
              <a:rPr lang="tr-TR" dirty="0"/>
              <a:t>: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Röntgen(R):</a:t>
            </a:r>
            <a:r>
              <a:rPr lang="tr-TR" dirty="0" err="1"/>
              <a:t>Exposure</a:t>
            </a:r>
            <a:r>
              <a:rPr lang="tr-TR" dirty="0"/>
              <a:t> Işınlanma </a:t>
            </a:r>
            <a:r>
              <a:rPr lang="tr-TR" dirty="0" err="1"/>
              <a:t>mR</a:t>
            </a:r>
            <a:r>
              <a:rPr lang="tr-TR" dirty="0"/>
              <a:t>/saat  R/saat vs.</a:t>
            </a:r>
          </a:p>
          <a:p>
            <a:pPr>
              <a:buFont typeface="Wingdings" pitchFamily="2" charset="2"/>
              <a:buNone/>
            </a:pPr>
            <a:endParaRPr lang="tr-TR" dirty="0"/>
          </a:p>
          <a:p>
            <a:r>
              <a:rPr lang="tr-TR" dirty="0" err="1"/>
              <a:t>Rad</a:t>
            </a:r>
            <a:r>
              <a:rPr lang="tr-TR" dirty="0"/>
              <a:t>(</a:t>
            </a:r>
            <a:r>
              <a:rPr lang="tr-TR" dirty="0" err="1">
                <a:solidFill>
                  <a:srgbClr val="FF0000"/>
                </a:solidFill>
              </a:rPr>
              <a:t>R</a:t>
            </a:r>
            <a:r>
              <a:rPr lang="tr-TR" dirty="0" err="1"/>
              <a:t>adiation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A</a:t>
            </a:r>
            <a:r>
              <a:rPr lang="tr-TR" dirty="0" err="1"/>
              <a:t>bsorbed</a:t>
            </a:r>
            <a:r>
              <a:rPr lang="tr-TR" dirty="0"/>
              <a:t> </a:t>
            </a:r>
            <a:r>
              <a:rPr lang="tr-TR" dirty="0" err="1">
                <a:solidFill>
                  <a:srgbClr val="FF0000"/>
                </a:solidFill>
              </a:rPr>
              <a:t>D</a:t>
            </a:r>
            <a:r>
              <a:rPr lang="tr-TR" dirty="0" err="1"/>
              <a:t>ose</a:t>
            </a:r>
            <a:r>
              <a:rPr lang="tr-TR" dirty="0"/>
              <a:t>)     100Rad=</a:t>
            </a:r>
            <a:r>
              <a:rPr lang="tr-TR" dirty="0" err="1"/>
              <a:t>Gray</a:t>
            </a:r>
            <a:r>
              <a:rPr lang="tr-TR" dirty="0"/>
              <a:t> (</a:t>
            </a:r>
            <a:r>
              <a:rPr lang="tr-TR" dirty="0" err="1"/>
              <a:t>Gy</a:t>
            </a:r>
            <a:r>
              <a:rPr lang="tr-TR" dirty="0"/>
              <a:t>)</a:t>
            </a:r>
          </a:p>
          <a:p>
            <a:r>
              <a:rPr lang="tr-TR" dirty="0" err="1"/>
              <a:t>Rem</a:t>
            </a:r>
            <a:r>
              <a:rPr lang="tr-TR" dirty="0"/>
              <a:t>(</a:t>
            </a:r>
            <a:r>
              <a:rPr lang="tr-TR" dirty="0" err="1">
                <a:solidFill>
                  <a:srgbClr val="FF0000"/>
                </a:solidFill>
              </a:rPr>
              <a:t>R</a:t>
            </a:r>
            <a:r>
              <a:rPr lang="tr-TR" dirty="0" err="1"/>
              <a:t>oentgen</a:t>
            </a:r>
            <a:r>
              <a:rPr lang="tr-TR" dirty="0"/>
              <a:t>-</a:t>
            </a:r>
            <a:r>
              <a:rPr lang="tr-TR" dirty="0" err="1">
                <a:solidFill>
                  <a:srgbClr val="FF0000"/>
                </a:solidFill>
              </a:rPr>
              <a:t>E</a:t>
            </a:r>
            <a:r>
              <a:rPr lang="tr-TR" dirty="0" err="1"/>
              <a:t>quivalent</a:t>
            </a:r>
            <a:r>
              <a:rPr lang="tr-TR" dirty="0"/>
              <a:t>-</a:t>
            </a:r>
            <a:r>
              <a:rPr lang="tr-TR" dirty="0" err="1">
                <a:solidFill>
                  <a:srgbClr val="FF0000"/>
                </a:solidFill>
              </a:rPr>
              <a:t>M</a:t>
            </a:r>
            <a:r>
              <a:rPr lang="tr-TR" dirty="0" err="1"/>
              <a:t>an</a:t>
            </a:r>
            <a:r>
              <a:rPr lang="tr-TR" dirty="0"/>
              <a:t>)</a:t>
            </a:r>
          </a:p>
          <a:p>
            <a:pPr>
              <a:buFont typeface="Wingdings" pitchFamily="2" charset="2"/>
              <a:buNone/>
            </a:pPr>
            <a:r>
              <a:rPr lang="tr-TR" dirty="0"/>
              <a:t>    100Rem=</a:t>
            </a:r>
            <a:r>
              <a:rPr lang="tr-TR" dirty="0" err="1"/>
              <a:t>Sievert</a:t>
            </a:r>
            <a:r>
              <a:rPr lang="tr-TR" dirty="0"/>
              <a:t>(</a:t>
            </a:r>
            <a:r>
              <a:rPr lang="tr-TR" dirty="0" err="1"/>
              <a:t>Sv</a:t>
            </a:r>
            <a:r>
              <a:rPr lang="tr-TR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l="15094" t="21311" r="12720" b="3214"/>
          <a:stretch>
            <a:fillRect/>
          </a:stretch>
        </p:blipFill>
        <p:spPr bwMode="auto">
          <a:xfrm>
            <a:off x="36512" y="-18362"/>
            <a:ext cx="9144000" cy="68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t Arda Sıralı">
  <a:themeElements>
    <a:clrScheme name="Art Arda Sıralı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Art Arda Sıralı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Art Arda Sıralı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 Arda Sıralı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</TotalTime>
  <Words>159</Words>
  <Application>Microsoft Macintosh PowerPoint</Application>
  <PresentationFormat>Ekran Gösterisi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Art Arda Sıralı</vt:lpstr>
      <vt:lpstr>Radyoaktivite birimleri:</vt:lpstr>
      <vt:lpstr>Yarı Ömür:</vt:lpstr>
      <vt:lpstr>Slayt 3</vt:lpstr>
      <vt:lpstr>Slayt 4</vt:lpstr>
      <vt:lpstr>Radyasyon ile ilgili birimler:</vt:lpstr>
      <vt:lpstr>Slayt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mk</dc:creator>
  <cp:lastModifiedBy>KALPMERKZ1677</cp:lastModifiedBy>
  <cp:revision>119</cp:revision>
  <dcterms:created xsi:type="dcterms:W3CDTF">2006-09-01T07:26:47Z</dcterms:created>
  <dcterms:modified xsi:type="dcterms:W3CDTF">2017-07-11T07:40:12Z</dcterms:modified>
</cp:coreProperties>
</file>