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403" r:id="rId2"/>
    <p:sldId id="349" r:id="rId3"/>
    <p:sldId id="350" r:id="rId4"/>
    <p:sldId id="401" r:id="rId5"/>
    <p:sldId id="356" r:id="rId6"/>
    <p:sldId id="483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D326"/>
                </a:solidFill>
              </a:rPr>
              <a:t>Radyoaktivite birimleri</a:t>
            </a:r>
            <a:r>
              <a:rPr lang="tr-TR" dirty="0"/>
              <a:t>: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/>
              <a:t>Curie</a:t>
            </a:r>
            <a:r>
              <a:rPr lang="tr-TR" b="1" i="1" dirty="0"/>
              <a:t>(</a:t>
            </a:r>
            <a:r>
              <a:rPr lang="tr-TR" b="1" i="1" dirty="0" err="1"/>
              <a:t>Ci</a:t>
            </a:r>
            <a:r>
              <a:rPr lang="tr-TR" b="1" i="1" dirty="0" smtClean="0"/>
              <a:t>)</a:t>
            </a:r>
            <a:r>
              <a:rPr lang="tr-TR" dirty="0" smtClean="0"/>
              <a:t>: </a:t>
            </a:r>
            <a:r>
              <a:rPr lang="tr-TR" dirty="0" err="1" smtClean="0"/>
              <a:t>sn’de</a:t>
            </a:r>
            <a:r>
              <a:rPr lang="tr-TR" dirty="0" smtClean="0"/>
              <a:t> </a:t>
            </a:r>
            <a:r>
              <a:rPr lang="tr-TR" dirty="0"/>
              <a:t>3.7x 10</a:t>
            </a:r>
            <a:r>
              <a:rPr lang="tr-TR" baseline="30000" dirty="0"/>
              <a:t>10 </a:t>
            </a:r>
            <a:r>
              <a:rPr lang="tr-TR" dirty="0"/>
              <a:t>parçalanma gösteren </a:t>
            </a:r>
            <a:r>
              <a:rPr lang="tr-TR" dirty="0" smtClean="0"/>
              <a:t>radyoaktivite miktarıdır</a:t>
            </a:r>
            <a:r>
              <a:rPr lang="tr-TR" dirty="0"/>
              <a:t>.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mCi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µ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Ci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 </a:t>
            </a:r>
            <a:r>
              <a:rPr lang="tr-TR" dirty="0">
                <a:cs typeface="Arial" charset="0"/>
              </a:rPr>
              <a:t>düzeyleri kullanılır</a:t>
            </a:r>
            <a:r>
              <a:rPr lang="tr-TR" dirty="0" smtClean="0">
                <a:cs typeface="Arial" charset="0"/>
              </a:rPr>
              <a:t>.</a:t>
            </a:r>
          </a:p>
          <a:p>
            <a:endParaRPr lang="tr-TR" dirty="0">
              <a:cs typeface="Arial" charset="0"/>
            </a:endParaRPr>
          </a:p>
          <a:p>
            <a:r>
              <a:rPr lang="tr-TR" b="1" i="1" dirty="0" err="1">
                <a:cs typeface="Arial" charset="0"/>
              </a:rPr>
              <a:t>Becquerel</a:t>
            </a:r>
            <a:r>
              <a:rPr lang="tr-TR" b="1" i="1" dirty="0">
                <a:cs typeface="Arial" charset="0"/>
              </a:rPr>
              <a:t>(</a:t>
            </a:r>
            <a:r>
              <a:rPr lang="tr-TR" b="1" i="1" dirty="0" err="1">
                <a:cs typeface="Arial" charset="0"/>
              </a:rPr>
              <a:t>Bq</a:t>
            </a:r>
            <a:r>
              <a:rPr lang="tr-TR" b="1" i="1" dirty="0">
                <a:cs typeface="Arial" charset="0"/>
              </a:rPr>
              <a:t>)</a:t>
            </a:r>
            <a:r>
              <a:rPr lang="tr-TR" dirty="0">
                <a:cs typeface="Arial" charset="0"/>
              </a:rPr>
              <a:t>: </a:t>
            </a:r>
            <a:r>
              <a:rPr lang="tr-TR" dirty="0" err="1">
                <a:cs typeface="Arial" charset="0"/>
              </a:rPr>
              <a:t>Sn’de</a:t>
            </a:r>
            <a:r>
              <a:rPr lang="tr-TR" dirty="0">
                <a:cs typeface="Arial" charset="0"/>
              </a:rPr>
              <a:t> 1 parçalanma gösteren </a:t>
            </a:r>
            <a:r>
              <a:rPr lang="tr-TR" dirty="0" smtClean="0">
                <a:cs typeface="Arial" charset="0"/>
              </a:rPr>
              <a:t>radyoaktivite </a:t>
            </a:r>
            <a:r>
              <a:rPr lang="tr-TR" dirty="0">
                <a:cs typeface="Arial" charset="0"/>
              </a:rPr>
              <a:t>miktarıdır. </a:t>
            </a:r>
            <a:r>
              <a:rPr lang="tr-TR" dirty="0" err="1">
                <a:solidFill>
                  <a:srgbClr val="59C1FF"/>
                </a:solidFill>
                <a:cs typeface="Arial" charset="0"/>
              </a:rPr>
              <a:t>MBq</a:t>
            </a:r>
            <a:r>
              <a:rPr lang="tr-TR" dirty="0">
                <a:solidFill>
                  <a:srgbClr val="59C1FF"/>
                </a:solidFill>
                <a:cs typeface="Arial" charset="0"/>
              </a:rPr>
              <a:t>,</a:t>
            </a:r>
            <a:r>
              <a:rPr lang="tr-TR" dirty="0" err="1">
                <a:solidFill>
                  <a:srgbClr val="59C1FF"/>
                </a:solidFill>
                <a:cs typeface="Arial" charset="0"/>
              </a:rPr>
              <a:t>GBq</a:t>
            </a:r>
            <a:r>
              <a:rPr lang="tr-TR" dirty="0">
                <a:cs typeface="Arial" charset="0"/>
              </a:rPr>
              <a:t> düzeyleri kullanılır.</a:t>
            </a:r>
            <a:endParaRPr lang="en-US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D326"/>
                </a:solidFill>
              </a:rPr>
              <a:t>Yarı Ömür: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1772816"/>
            <a:ext cx="7010400" cy="4114800"/>
          </a:xfrm>
        </p:spPr>
        <p:txBody>
          <a:bodyPr/>
          <a:lstStyle/>
          <a:p>
            <a:r>
              <a:rPr lang="tr-TR" dirty="0"/>
              <a:t>Fiziksel yarı ömür</a:t>
            </a:r>
            <a:r>
              <a:rPr lang="tr-TR" dirty="0">
                <a:sym typeface="Wingdings" pitchFamily="2" charset="2"/>
              </a:rPr>
              <a:t>:( T</a:t>
            </a:r>
            <a:r>
              <a:rPr lang="tr-TR" baseline="-25000" dirty="0">
                <a:sym typeface="Wingdings" pitchFamily="2" charset="2"/>
              </a:rPr>
              <a:t>1/2</a:t>
            </a:r>
            <a:r>
              <a:rPr lang="tr-TR" dirty="0">
                <a:sym typeface="Wingdings" pitchFamily="2" charset="2"/>
              </a:rPr>
              <a:t>)</a:t>
            </a:r>
            <a:r>
              <a:rPr lang="tr-TR" dirty="0"/>
              <a:t> radyoaktif örnekte radyoaktif atomların sayısının yarıya inmesi için geçen zamandır.</a:t>
            </a:r>
          </a:p>
          <a:p>
            <a:endParaRPr lang="tr-TR" dirty="0"/>
          </a:p>
          <a:p>
            <a:r>
              <a:rPr lang="tr-TR" dirty="0"/>
              <a:t>Biyolojik yarı ömür:</a:t>
            </a:r>
          </a:p>
          <a:p>
            <a:endParaRPr lang="tr-TR" dirty="0"/>
          </a:p>
          <a:p>
            <a:r>
              <a:rPr lang="tr-TR" dirty="0" err="1"/>
              <a:t>Effektif</a:t>
            </a:r>
            <a:r>
              <a:rPr lang="tr-TR" dirty="0"/>
              <a:t> (Etkin) yarı </a:t>
            </a:r>
            <a:r>
              <a:rPr lang="tr-TR" dirty="0" smtClean="0"/>
              <a:t>ömür:</a:t>
            </a:r>
          </a:p>
          <a:p>
            <a:pPr>
              <a:buNone/>
            </a:pPr>
            <a:r>
              <a:rPr lang="tr-TR" dirty="0" smtClean="0"/>
              <a:t>       1/T </a:t>
            </a:r>
            <a:r>
              <a:rPr lang="tr-TR" baseline="-25000" dirty="0" smtClean="0"/>
              <a:t>1/2 Fiz </a:t>
            </a:r>
            <a:r>
              <a:rPr lang="tr-TR" dirty="0" smtClean="0"/>
              <a:t>+1/T </a:t>
            </a:r>
            <a:r>
              <a:rPr lang="tr-TR" baseline="-25000" dirty="0" smtClean="0"/>
              <a:t>1/2 </a:t>
            </a:r>
            <a:r>
              <a:rPr lang="tr-TR" baseline="-25000" dirty="0" err="1" smtClean="0"/>
              <a:t>Biol</a:t>
            </a:r>
            <a:endParaRPr lang="tr-TR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alflif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382000" cy="625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395536" y="1052734"/>
          <a:ext cx="8568953" cy="5400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458"/>
                <a:gridCol w="1695939"/>
                <a:gridCol w="1338899"/>
                <a:gridCol w="1963718"/>
                <a:gridCol w="1695939"/>
              </a:tblGrid>
              <a:tr h="845062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Element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1" i="0" u="none" strike="noStrike" dirty="0" err="1">
                          <a:solidFill>
                            <a:srgbClr val="FFFF00"/>
                          </a:solidFill>
                          <a:latin typeface="Calibri"/>
                        </a:rPr>
                        <a:t>Radyonüklid</a:t>
                      </a:r>
                      <a:endParaRPr lang="tr-TR" sz="20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1" i="0" u="none" strike="noStrike">
                          <a:solidFill>
                            <a:srgbClr val="FFFF00"/>
                          </a:solidFill>
                          <a:latin typeface="Calibri"/>
                        </a:rPr>
                        <a:t>Yarı Ömür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Enerji </a:t>
                      </a:r>
                      <a:r>
                        <a:rPr lang="tr-TR" sz="20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gamma </a:t>
                      </a:r>
                    </a:p>
                    <a:p>
                      <a:pPr algn="l" fontAlgn="b"/>
                      <a:r>
                        <a:rPr lang="tr-TR" sz="20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     (</a:t>
                      </a:r>
                      <a:r>
                        <a:rPr lang="tr-TR" sz="2000" b="1" i="0" u="none" strike="noStrike" dirty="0" err="1" smtClean="0">
                          <a:solidFill>
                            <a:srgbClr val="FFFF00"/>
                          </a:solidFill>
                          <a:latin typeface="Calibri"/>
                        </a:rPr>
                        <a:t>keV</a:t>
                      </a:r>
                      <a:r>
                        <a:rPr lang="tr-TR" sz="20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)</a:t>
                      </a:r>
                      <a:endParaRPr lang="tr-TR" sz="20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b="1" i="0" u="none" strike="noStrike" dirty="0">
                          <a:solidFill>
                            <a:srgbClr val="FFFF00"/>
                          </a:solidFill>
                          <a:latin typeface="Calibri"/>
                        </a:rPr>
                        <a:t>Enerji </a:t>
                      </a:r>
                      <a:r>
                        <a:rPr lang="tr-TR" sz="20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Beta</a:t>
                      </a:r>
                    </a:p>
                    <a:p>
                      <a:pPr algn="l" fontAlgn="b"/>
                      <a:r>
                        <a:rPr lang="tr-TR" sz="20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    (</a:t>
                      </a:r>
                      <a:r>
                        <a:rPr lang="tr-TR" sz="2000" b="1" i="0" u="none" strike="noStrike" dirty="0" err="1" smtClean="0">
                          <a:solidFill>
                            <a:srgbClr val="FFFF00"/>
                          </a:solidFill>
                          <a:latin typeface="Calibri"/>
                        </a:rPr>
                        <a:t>keV</a:t>
                      </a:r>
                      <a:r>
                        <a:rPr lang="tr-TR" sz="2000" b="1" i="0" u="none" strike="noStrike" dirty="0" smtClean="0">
                          <a:solidFill>
                            <a:srgbClr val="FFFF00"/>
                          </a:solidFill>
                          <a:latin typeface="Calibri"/>
                        </a:rPr>
                        <a:t>)</a:t>
                      </a:r>
                      <a:endParaRPr lang="tr-TR" sz="2000" b="1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Fosfor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P-32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 gün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1700</a:t>
                      </a: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Krom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Cr-51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27.7 gün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Galyum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78.3 saat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91,185,200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Stronsiyum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Sr-89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50.5 gün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1480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İtrium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Y-90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64.1 saat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2280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Teknesyum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Tc</a:t>
                      </a:r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-99m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6.02 saat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İndium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In</a:t>
                      </a:r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-111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2.8 gün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171,245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İyot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I-131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8.0 gün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364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606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61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Talyum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Tl</a:t>
                      </a:r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-201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73.1 saat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68-82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D326"/>
                </a:solidFill>
              </a:rPr>
              <a:t>Radyasyon </a:t>
            </a:r>
            <a:r>
              <a:rPr lang="tr-TR" dirty="0" smtClean="0">
                <a:solidFill>
                  <a:srgbClr val="FFD326"/>
                </a:solidFill>
              </a:rPr>
              <a:t>ile </a:t>
            </a:r>
            <a:r>
              <a:rPr lang="tr-TR" dirty="0">
                <a:solidFill>
                  <a:srgbClr val="FFD326"/>
                </a:solidFill>
              </a:rPr>
              <a:t>ilgili birimler</a:t>
            </a:r>
            <a:r>
              <a:rPr lang="tr-TR" dirty="0"/>
              <a:t>: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Röntgen(R):</a:t>
            </a:r>
            <a:r>
              <a:rPr lang="tr-TR" dirty="0" err="1"/>
              <a:t>Exposure</a:t>
            </a:r>
            <a:r>
              <a:rPr lang="tr-TR" dirty="0"/>
              <a:t> Işınlanma </a:t>
            </a:r>
            <a:r>
              <a:rPr lang="tr-TR" dirty="0" err="1"/>
              <a:t>mR</a:t>
            </a:r>
            <a:r>
              <a:rPr lang="tr-TR" dirty="0"/>
              <a:t>/saat  R/saat vs.</a:t>
            </a:r>
          </a:p>
          <a:p>
            <a:pPr>
              <a:buFont typeface="Wingdings" pitchFamily="2" charset="2"/>
              <a:buNone/>
            </a:pPr>
            <a:endParaRPr lang="tr-TR" dirty="0"/>
          </a:p>
          <a:p>
            <a:r>
              <a:rPr lang="tr-TR" dirty="0" err="1"/>
              <a:t>Rad</a:t>
            </a:r>
            <a:r>
              <a:rPr lang="tr-TR" dirty="0"/>
              <a:t>(</a:t>
            </a:r>
            <a:r>
              <a:rPr lang="tr-TR" dirty="0" err="1">
                <a:solidFill>
                  <a:srgbClr val="FF0000"/>
                </a:solidFill>
              </a:rPr>
              <a:t>R</a:t>
            </a:r>
            <a:r>
              <a:rPr lang="tr-TR" dirty="0" err="1"/>
              <a:t>adiation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A</a:t>
            </a:r>
            <a:r>
              <a:rPr lang="tr-TR" dirty="0" err="1"/>
              <a:t>bsorbed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D</a:t>
            </a:r>
            <a:r>
              <a:rPr lang="tr-TR" dirty="0" err="1"/>
              <a:t>ose</a:t>
            </a:r>
            <a:r>
              <a:rPr lang="tr-TR" dirty="0"/>
              <a:t>)     100Rad=</a:t>
            </a:r>
            <a:r>
              <a:rPr lang="tr-TR" dirty="0" err="1"/>
              <a:t>Gray</a:t>
            </a:r>
            <a:r>
              <a:rPr lang="tr-TR" dirty="0"/>
              <a:t> (</a:t>
            </a:r>
            <a:r>
              <a:rPr lang="tr-TR" dirty="0" err="1"/>
              <a:t>Gy</a:t>
            </a:r>
            <a:r>
              <a:rPr lang="tr-TR" dirty="0"/>
              <a:t>)</a:t>
            </a:r>
          </a:p>
          <a:p>
            <a:r>
              <a:rPr lang="tr-TR" dirty="0" err="1"/>
              <a:t>Rem</a:t>
            </a:r>
            <a:r>
              <a:rPr lang="tr-TR" dirty="0"/>
              <a:t>(</a:t>
            </a:r>
            <a:r>
              <a:rPr lang="tr-TR" dirty="0" err="1">
                <a:solidFill>
                  <a:srgbClr val="FF0000"/>
                </a:solidFill>
              </a:rPr>
              <a:t>R</a:t>
            </a:r>
            <a:r>
              <a:rPr lang="tr-TR" dirty="0" err="1"/>
              <a:t>oentgen</a:t>
            </a:r>
            <a:r>
              <a:rPr lang="tr-TR" dirty="0"/>
              <a:t>-</a:t>
            </a:r>
            <a:r>
              <a:rPr lang="tr-TR" dirty="0" err="1">
                <a:solidFill>
                  <a:srgbClr val="FF0000"/>
                </a:solidFill>
              </a:rPr>
              <a:t>E</a:t>
            </a:r>
            <a:r>
              <a:rPr lang="tr-TR" dirty="0" err="1"/>
              <a:t>quivalent</a:t>
            </a:r>
            <a:r>
              <a:rPr lang="tr-TR" dirty="0"/>
              <a:t>-</a:t>
            </a:r>
            <a:r>
              <a:rPr lang="tr-TR" dirty="0" err="1">
                <a:solidFill>
                  <a:srgbClr val="FF0000"/>
                </a:solidFill>
              </a:rPr>
              <a:t>M</a:t>
            </a:r>
            <a:r>
              <a:rPr lang="tr-TR" dirty="0" err="1"/>
              <a:t>an</a:t>
            </a:r>
            <a:r>
              <a:rPr lang="tr-TR" dirty="0"/>
              <a:t>)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    100Rem=</a:t>
            </a:r>
            <a:r>
              <a:rPr lang="tr-TR" dirty="0" err="1"/>
              <a:t>Sievert</a:t>
            </a:r>
            <a:r>
              <a:rPr lang="tr-TR" dirty="0"/>
              <a:t>(</a:t>
            </a:r>
            <a:r>
              <a:rPr lang="tr-TR" dirty="0" err="1"/>
              <a:t>Sv</a:t>
            </a:r>
            <a:r>
              <a:rPr lang="tr-TR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5094" t="21311" r="12720" b="3214"/>
          <a:stretch>
            <a:fillRect/>
          </a:stretch>
        </p:blipFill>
        <p:spPr bwMode="auto">
          <a:xfrm>
            <a:off x="36512" y="-18362"/>
            <a:ext cx="9144000" cy="68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159</Words>
  <Application>Microsoft Macintosh PowerPoint</Application>
  <PresentationFormat>Ekran Gösterisi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Art Arda Sıralı</vt:lpstr>
      <vt:lpstr>Radyoaktivite birimleri:</vt:lpstr>
      <vt:lpstr>Yarı Ömür:</vt:lpstr>
      <vt:lpstr>Slayt 3</vt:lpstr>
      <vt:lpstr>Slayt 4</vt:lpstr>
      <vt:lpstr>Radyasyon ile ilgili birimler:</vt:lpstr>
      <vt:lpstr>Slayt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2017-07-11T07:40:12Z</dcterms:modified>
</cp:coreProperties>
</file>