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6" autoAdjust="0"/>
    <p:restoredTop sz="94660"/>
  </p:normalViewPr>
  <p:slideViewPr>
    <p:cSldViewPr snapToGrid="0">
      <p:cViewPr varScale="1">
        <p:scale>
          <a:sx n="72" d="100"/>
          <a:sy n="72" d="100"/>
        </p:scale>
        <p:origin x="4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02745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7549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564924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96128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6820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033936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159907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717213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41215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51180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4C2AC6C-F98C-4EAF-9D23-BB2EEDFDA0E3}"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64231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34581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C2AC6C-F98C-4EAF-9D23-BB2EEDFDA0E3}"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814870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4C2AC6C-F98C-4EAF-9D23-BB2EEDFDA0E3}"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648715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94C2AC6C-F98C-4EAF-9D23-BB2EEDFDA0E3}"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214370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342110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4C2AC6C-F98C-4EAF-9D23-BB2EEDFDA0E3}"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166346-0D63-4767-B0E1-09F8F5A66B35}" type="slidenum">
              <a:rPr lang="tr-TR" smtClean="0"/>
              <a:t>‹#›</a:t>
            </a:fld>
            <a:endParaRPr lang="tr-TR"/>
          </a:p>
        </p:txBody>
      </p:sp>
    </p:spTree>
    <p:extLst>
      <p:ext uri="{BB962C8B-B14F-4D97-AF65-F5344CB8AC3E}">
        <p14:creationId xmlns:p14="http://schemas.microsoft.com/office/powerpoint/2010/main" val="128783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94C2AC6C-F98C-4EAF-9D23-BB2EEDFDA0E3}" type="datetimeFigureOut">
              <a:rPr lang="tr-TR" smtClean="0"/>
              <a:t>1.05.2020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166346-0D63-4767-B0E1-09F8F5A66B35}" type="slidenum">
              <a:rPr lang="tr-TR" smtClean="0"/>
              <a:t>‹#›</a:t>
            </a:fld>
            <a:endParaRPr lang="tr-TR"/>
          </a:p>
        </p:txBody>
      </p:sp>
    </p:spTree>
    <p:extLst>
      <p:ext uri="{BB962C8B-B14F-4D97-AF65-F5344CB8AC3E}">
        <p14:creationId xmlns:p14="http://schemas.microsoft.com/office/powerpoint/2010/main" val="3083362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6EC36C-FB3B-4748-8FA2-1FDA7943051A}"/>
              </a:ext>
            </a:extLst>
          </p:cNvPr>
          <p:cNvSpPr>
            <a:spLocks noGrp="1"/>
          </p:cNvSpPr>
          <p:nvPr>
            <p:ph type="ctrTitle"/>
          </p:nvPr>
        </p:nvSpPr>
        <p:spPr/>
        <p:txBody>
          <a:bodyPr/>
          <a:lstStyle/>
          <a:p>
            <a:r>
              <a:rPr lang="tr-TR" dirty="0"/>
              <a:t>Dosyalamanın özellikleri</a:t>
            </a:r>
            <a:br>
              <a:rPr lang="tr-TR" dirty="0"/>
            </a:br>
            <a:r>
              <a:rPr lang="tr-TR" dirty="0"/>
              <a:t>ve</a:t>
            </a:r>
            <a:br>
              <a:rPr lang="tr-TR" dirty="0"/>
            </a:br>
            <a:r>
              <a:rPr lang="tr-TR" dirty="0"/>
              <a:t>dosyalama süreci</a:t>
            </a:r>
          </a:p>
        </p:txBody>
      </p:sp>
      <p:sp>
        <p:nvSpPr>
          <p:cNvPr id="3" name="Alt Başlık 2">
            <a:extLst>
              <a:ext uri="{FF2B5EF4-FFF2-40B4-BE49-F238E27FC236}">
                <a16:creationId xmlns:a16="http://schemas.microsoft.com/office/drawing/2014/main" id="{81A1C4EC-225A-421E-A0CD-8D9E145071B5}"/>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93340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E9C927-A66F-4A4B-9417-2264AB73F6CE}"/>
              </a:ext>
            </a:extLst>
          </p:cNvPr>
          <p:cNvSpPr>
            <a:spLocks noGrp="1"/>
          </p:cNvSpPr>
          <p:nvPr>
            <p:ph type="title"/>
          </p:nvPr>
        </p:nvSpPr>
        <p:spPr/>
        <p:txBody>
          <a:bodyPr/>
          <a:lstStyle/>
          <a:p>
            <a:r>
              <a:rPr lang="tr-TR" dirty="0"/>
              <a:t>Dosyalamanın özellikleri</a:t>
            </a:r>
          </a:p>
        </p:txBody>
      </p:sp>
      <p:sp>
        <p:nvSpPr>
          <p:cNvPr id="3" name="İçerik Yer Tutucusu 2">
            <a:extLst>
              <a:ext uri="{FF2B5EF4-FFF2-40B4-BE49-F238E27FC236}">
                <a16:creationId xmlns:a16="http://schemas.microsoft.com/office/drawing/2014/main" id="{5E1BDAC3-F80D-4669-957B-0F34C4A62A75}"/>
              </a:ext>
            </a:extLst>
          </p:cNvPr>
          <p:cNvSpPr>
            <a:spLocks noGrp="1"/>
          </p:cNvSpPr>
          <p:nvPr>
            <p:ph sz="quarter" idx="13"/>
          </p:nvPr>
        </p:nvSpPr>
        <p:spPr>
          <a:xfrm>
            <a:off x="913774" y="2054088"/>
            <a:ext cx="10363826" cy="3737112"/>
          </a:xfrm>
        </p:spPr>
        <p:txBody>
          <a:bodyPr>
            <a:normAutofit fontScale="92500" lnSpcReduction="20000"/>
          </a:bodyPr>
          <a:lstStyle/>
          <a:p>
            <a:pPr algn="just">
              <a:buFont typeface="Wingdings" panose="05000000000000000000" pitchFamily="2" charset="2"/>
              <a:buChar char="v"/>
            </a:pPr>
            <a:r>
              <a:rPr lang="tr-TR" b="1" cap="none" dirty="0">
                <a:solidFill>
                  <a:schemeClr val="tx1">
                    <a:lumMod val="85000"/>
                    <a:lumOff val="15000"/>
                  </a:schemeClr>
                </a:solidFill>
                <a:cs typeface="Times New Roman" panose="02020603050405020304" pitchFamily="18" charset="0"/>
              </a:rPr>
              <a:t>Basitlik</a:t>
            </a:r>
          </a:p>
          <a:p>
            <a:pPr marL="0" indent="0" algn="just">
              <a:buNone/>
            </a:pPr>
            <a:r>
              <a:rPr lang="tr-TR" dirty="0">
                <a:cs typeface="Times New Roman" panose="02020603050405020304" pitchFamily="18" charset="0"/>
              </a:rPr>
              <a:t>E</a:t>
            </a:r>
            <a:r>
              <a:rPr lang="tr-TR" cap="none" dirty="0">
                <a:cs typeface="Times New Roman" panose="02020603050405020304" pitchFamily="18" charset="0"/>
              </a:rPr>
              <a:t>tkili bir dosyalama sistemi basit olmalıdır; bu sistemi kullanan herkes tarafından kolay anlaşılmalı ve kullanılmalıdır. </a:t>
            </a:r>
          </a:p>
          <a:p>
            <a:pPr marL="0" indent="0" algn="just">
              <a:buNone/>
            </a:pPr>
            <a:r>
              <a:rPr lang="tr-TR" dirty="0">
                <a:cs typeface="Times New Roman" panose="02020603050405020304" pitchFamily="18" charset="0"/>
              </a:rPr>
              <a:t>G</a:t>
            </a:r>
            <a:r>
              <a:rPr lang="tr-TR" cap="none" dirty="0">
                <a:cs typeface="Times New Roman" panose="02020603050405020304" pitchFamily="18" charset="0"/>
              </a:rPr>
              <a:t>erek belgelerin dosyalara konulması, gerekse dosyalara konulan belgelere erişilmesi açısından kişileri </a:t>
            </a:r>
            <a:r>
              <a:rPr lang="tr-TR" cap="none" dirty="0" err="1">
                <a:cs typeface="Times New Roman" panose="02020603050405020304" pitchFamily="18" charset="0"/>
              </a:rPr>
              <a:t>tereddüte</a:t>
            </a:r>
            <a:r>
              <a:rPr lang="tr-TR" cap="none" dirty="0">
                <a:cs typeface="Times New Roman" panose="02020603050405020304" pitchFamily="18" charset="0"/>
              </a:rPr>
              <a:t> düşürmeyen, zaman kaybettirmeyen ve hızlı karar verdiren bir düzende tasarlamalıdır.</a:t>
            </a:r>
            <a:r>
              <a:rPr lang="tr-TR" dirty="0">
                <a:cs typeface="Times New Roman" panose="02020603050405020304" pitchFamily="18" charset="0"/>
              </a:rPr>
              <a:t> </a:t>
            </a:r>
          </a:p>
          <a:p>
            <a:pPr algn="just">
              <a:buFont typeface="Wingdings" panose="05000000000000000000" pitchFamily="2" charset="2"/>
              <a:buChar char="v"/>
            </a:pPr>
            <a:r>
              <a:rPr lang="tr-TR" dirty="0">
                <a:solidFill>
                  <a:schemeClr val="tx1">
                    <a:lumMod val="85000"/>
                    <a:lumOff val="15000"/>
                  </a:schemeClr>
                </a:solidFill>
                <a:cs typeface="Times New Roman" panose="02020603050405020304" pitchFamily="18" charset="0"/>
              </a:rPr>
              <a:t> </a:t>
            </a:r>
            <a:r>
              <a:rPr lang="tr-TR" b="1" cap="none" dirty="0">
                <a:solidFill>
                  <a:schemeClr val="tx1">
                    <a:lumMod val="85000"/>
                    <a:lumOff val="15000"/>
                  </a:schemeClr>
                </a:solidFill>
                <a:cs typeface="Times New Roman" panose="02020603050405020304" pitchFamily="18" charset="0"/>
              </a:rPr>
              <a:t>Akla Uygunluk</a:t>
            </a:r>
          </a:p>
          <a:p>
            <a:pPr marL="0" indent="0" algn="just">
              <a:buNone/>
            </a:pPr>
            <a:r>
              <a:rPr lang="tr-TR" cap="none" dirty="0">
                <a:cs typeface="Times New Roman" panose="02020603050405020304" pitchFamily="18" charset="0"/>
              </a:rPr>
              <a:t>Etkili bir dosyalama sistemi akla, mantığa uymalı ve iyi tanımlanmış bir amaca hizmet etmelidir. bazen öyle düzenlemeler yapılır ki, kimse bunu anlayamaz. Örneğin, alfabetik sisteme göre dosyalama yapılacaksa, konu başlıkları anlaşılır ve eksiksiz olarak tanımlanmalı, belgelerin birden çok dosyaya konulması engellenmelidir.</a:t>
            </a:r>
          </a:p>
          <a:p>
            <a:endParaRPr lang="tr-TR" dirty="0"/>
          </a:p>
        </p:txBody>
      </p:sp>
    </p:spTree>
    <p:extLst>
      <p:ext uri="{BB962C8B-B14F-4D97-AF65-F5344CB8AC3E}">
        <p14:creationId xmlns:p14="http://schemas.microsoft.com/office/powerpoint/2010/main" val="361403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2D9E1F-A0F0-48EF-A57D-2EDB7E539BAC}"/>
              </a:ext>
            </a:extLst>
          </p:cNvPr>
          <p:cNvSpPr>
            <a:spLocks noGrp="1"/>
          </p:cNvSpPr>
          <p:nvPr>
            <p:ph sz="quarter" idx="13"/>
          </p:nvPr>
        </p:nvSpPr>
        <p:spPr>
          <a:xfrm>
            <a:off x="913774" y="1524000"/>
            <a:ext cx="10363826" cy="4267199"/>
          </a:xfrm>
        </p:spPr>
        <p:txBody>
          <a:bodyPr>
            <a:normAutofit/>
          </a:bodyPr>
          <a:lstStyle/>
          <a:p>
            <a:pPr algn="just">
              <a:buFont typeface="Wingdings" panose="05000000000000000000" pitchFamily="2" charset="2"/>
              <a:buChar char="v"/>
            </a:pPr>
            <a:r>
              <a:rPr lang="tr-TR" dirty="0">
                <a:solidFill>
                  <a:schemeClr val="tx1">
                    <a:lumMod val="85000"/>
                    <a:lumOff val="15000"/>
                  </a:schemeClr>
                </a:solidFill>
              </a:rPr>
              <a:t> </a:t>
            </a:r>
            <a:r>
              <a:rPr lang="tr-TR" b="1" cap="none" dirty="0">
                <a:solidFill>
                  <a:schemeClr val="tx1">
                    <a:lumMod val="85000"/>
                    <a:lumOff val="15000"/>
                  </a:schemeClr>
                </a:solidFill>
                <a:cs typeface="Times New Roman" panose="02020603050405020304" pitchFamily="18" charset="0"/>
              </a:rPr>
              <a:t>Tutarlılık</a:t>
            </a:r>
          </a:p>
          <a:p>
            <a:pPr marL="0" indent="0" algn="just">
              <a:buNone/>
            </a:pPr>
            <a:r>
              <a:rPr lang="tr-TR" dirty="0">
                <a:cs typeface="Times New Roman" panose="02020603050405020304" pitchFamily="18" charset="0"/>
              </a:rPr>
              <a:t>E</a:t>
            </a:r>
            <a:r>
              <a:rPr lang="tr-TR" cap="none" dirty="0">
                <a:cs typeface="Times New Roman" panose="02020603050405020304" pitchFamily="18" charset="0"/>
              </a:rPr>
              <a:t>tkili bir dosyalama sistemi, kendi içinde tutarlı olmalıdır</a:t>
            </a:r>
            <a:r>
              <a:rPr lang="tr-TR" dirty="0">
                <a:cs typeface="Times New Roman" panose="02020603050405020304" pitchFamily="18" charset="0"/>
              </a:rPr>
              <a:t>. T</a:t>
            </a:r>
            <a:r>
              <a:rPr lang="tr-TR" cap="none" dirty="0">
                <a:cs typeface="Times New Roman" panose="02020603050405020304" pitchFamily="18" charset="0"/>
              </a:rPr>
              <a:t>utarsız, farklı durumlarda farklı uygulamaları gerektiren bir sistem pek çok yanlışlığa yol açar. </a:t>
            </a:r>
            <a:r>
              <a:rPr lang="tr-TR" dirty="0">
                <a:cs typeface="Times New Roman" panose="02020603050405020304" pitchFamily="18" charset="0"/>
              </a:rPr>
              <a:t>B</a:t>
            </a:r>
            <a:r>
              <a:rPr lang="tr-TR" cap="none" dirty="0">
                <a:cs typeface="Times New Roman" panose="02020603050405020304" pitchFamily="18" charset="0"/>
              </a:rPr>
              <a:t>unu sağlamak için sistemde ana gruplar ve alt gruplar tanımlanırken, belli standartlara uyulmalıdır.</a:t>
            </a:r>
          </a:p>
          <a:p>
            <a:pPr algn="just">
              <a:buFont typeface="Wingdings" panose="05000000000000000000" pitchFamily="2" charset="2"/>
              <a:buChar char="v"/>
            </a:pPr>
            <a:r>
              <a:rPr lang="tr-TR" dirty="0">
                <a:cs typeface="Times New Roman" panose="02020603050405020304" pitchFamily="18" charset="0"/>
              </a:rPr>
              <a:t> </a:t>
            </a:r>
            <a:r>
              <a:rPr lang="tr-TR" b="1" cap="none" dirty="0">
                <a:solidFill>
                  <a:schemeClr val="tx1">
                    <a:lumMod val="85000"/>
                    <a:lumOff val="15000"/>
                  </a:schemeClr>
                </a:solidFill>
                <a:cs typeface="Times New Roman" panose="02020603050405020304" pitchFamily="18" charset="0"/>
              </a:rPr>
              <a:t>Kullanışlılık</a:t>
            </a:r>
            <a:r>
              <a:rPr lang="tr-TR" b="1" cap="none" dirty="0">
                <a:solidFill>
                  <a:schemeClr val="accent2"/>
                </a:solidFill>
                <a:cs typeface="Times New Roman" panose="02020603050405020304" pitchFamily="18" charset="0"/>
              </a:rPr>
              <a:t> </a:t>
            </a:r>
          </a:p>
          <a:p>
            <a:pPr marL="0" indent="0" algn="just">
              <a:buNone/>
            </a:pPr>
            <a:r>
              <a:rPr lang="tr-TR" dirty="0">
                <a:cs typeface="Times New Roman" panose="02020603050405020304" pitchFamily="18" charset="0"/>
              </a:rPr>
              <a:t>E</a:t>
            </a:r>
            <a:r>
              <a:rPr lang="tr-TR" cap="none" dirty="0">
                <a:cs typeface="Times New Roman" panose="02020603050405020304" pitchFamily="18" charset="0"/>
              </a:rPr>
              <a:t>tkili bir dosyalama sistemi, örgütün gereksinimlerini karşılayacak şekilde tasarlanmış olmalıdır. </a:t>
            </a:r>
          </a:p>
          <a:p>
            <a:pPr marL="0" indent="0" algn="just">
              <a:buNone/>
            </a:pPr>
            <a:r>
              <a:rPr lang="tr-TR" dirty="0">
                <a:cs typeface="Times New Roman" panose="02020603050405020304" pitchFamily="18" charset="0"/>
              </a:rPr>
              <a:t>Ö</a:t>
            </a:r>
            <a:r>
              <a:rPr lang="tr-TR" cap="none" dirty="0">
                <a:cs typeface="Times New Roman" panose="02020603050405020304" pitchFamily="18" charset="0"/>
              </a:rPr>
              <a:t>rneğin, yurdun dört bir yanında satış mağazası olan bir işletmenin dosyalama sisteminin ana grupları, bölgesel temele göre; alt grupları müşterilerin adları temeline göre olabilir</a:t>
            </a:r>
            <a:r>
              <a:rPr lang="tr-TR" dirty="0">
                <a:cs typeface="Times New Roman" panose="02020603050405020304" pitchFamily="18" charset="0"/>
              </a:rPr>
              <a:t>. F</a:t>
            </a:r>
            <a:r>
              <a:rPr lang="tr-TR" cap="none" dirty="0">
                <a:cs typeface="Times New Roman" panose="02020603050405020304" pitchFamily="18" charset="0"/>
              </a:rPr>
              <a:t>akat bir üretim işletmesine böyle bir sistem uymaz. etkili bir dosyalama sistemi, bu sistemden yararlanmayı kolaylaştırmalıdır.</a:t>
            </a:r>
          </a:p>
          <a:p>
            <a:endParaRPr lang="tr-TR" dirty="0"/>
          </a:p>
        </p:txBody>
      </p:sp>
    </p:spTree>
    <p:extLst>
      <p:ext uri="{BB962C8B-B14F-4D97-AF65-F5344CB8AC3E}">
        <p14:creationId xmlns:p14="http://schemas.microsoft.com/office/powerpoint/2010/main" val="2600950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2B404DD-9781-4F68-9CF5-38C432A07108}"/>
              </a:ext>
            </a:extLst>
          </p:cNvPr>
          <p:cNvSpPr>
            <a:spLocks noGrp="1"/>
          </p:cNvSpPr>
          <p:nvPr>
            <p:ph sz="quarter" idx="13"/>
          </p:nvPr>
        </p:nvSpPr>
        <p:spPr>
          <a:xfrm>
            <a:off x="913774" y="1470991"/>
            <a:ext cx="10363826" cy="4320209"/>
          </a:xfrm>
        </p:spPr>
        <p:txBody>
          <a:bodyPr>
            <a:normAutofit/>
          </a:bodyPr>
          <a:lstStyle/>
          <a:p>
            <a:pPr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 </a:t>
            </a:r>
            <a:r>
              <a:rPr lang="tr-TR" b="1" cap="none" dirty="0">
                <a:solidFill>
                  <a:schemeClr val="tx1">
                    <a:lumMod val="85000"/>
                    <a:lumOff val="15000"/>
                  </a:schemeClr>
                </a:solidFill>
                <a:cs typeface="Times New Roman" panose="02020603050405020304" pitchFamily="18" charset="0"/>
              </a:rPr>
              <a:t>Dolaşım Kolaylığı</a:t>
            </a:r>
          </a:p>
          <a:p>
            <a:pPr marL="0" indent="0" algn="just">
              <a:buNone/>
            </a:pPr>
            <a:r>
              <a:rPr lang="tr-TR" dirty="0">
                <a:cs typeface="Times New Roman" panose="02020603050405020304" pitchFamily="18" charset="0"/>
              </a:rPr>
              <a:t>İ</a:t>
            </a:r>
            <a:r>
              <a:rPr lang="tr-TR" cap="none" dirty="0">
                <a:cs typeface="Times New Roman" panose="02020603050405020304" pitchFamily="18" charset="0"/>
              </a:rPr>
              <a:t>steyen kişinin dosyayı alabilmesi; geri verebilmesi; bir başkasına devredebilmesi ya da daha uzun süre bekletilmesi gereken dosyaların arşive gönderilmesi kolay olmalıdır</a:t>
            </a:r>
            <a:r>
              <a:rPr lang="tr-TR" dirty="0">
                <a:cs typeface="Times New Roman" panose="02020603050405020304" pitchFamily="18" charset="0"/>
              </a:rPr>
              <a:t>. İ</a:t>
            </a:r>
            <a:r>
              <a:rPr lang="tr-TR" cap="none" dirty="0">
                <a:cs typeface="Times New Roman" panose="02020603050405020304" pitchFamily="18" charset="0"/>
              </a:rPr>
              <a:t>yi bir dosyalama sisteminde transfer, bu tür kolaylıkları sağlayacak ilgili prosedürler önceden tasarlanmıştır.</a:t>
            </a:r>
          </a:p>
          <a:p>
            <a:pPr algn="just">
              <a:buFont typeface="Wingdings" panose="05000000000000000000" pitchFamily="2" charset="2"/>
              <a:buChar char="v"/>
            </a:pPr>
            <a:r>
              <a:rPr lang="tr-TR" b="1" cap="none" dirty="0">
                <a:solidFill>
                  <a:schemeClr val="tx1">
                    <a:lumMod val="85000"/>
                    <a:lumOff val="15000"/>
                  </a:schemeClr>
                </a:solidFill>
                <a:cs typeface="Times New Roman" panose="02020603050405020304" pitchFamily="18" charset="0"/>
              </a:rPr>
              <a:t>Ekonomiklik</a:t>
            </a:r>
          </a:p>
          <a:p>
            <a:pPr marL="0" indent="0" algn="just">
              <a:buNone/>
            </a:pPr>
            <a:r>
              <a:rPr lang="tr-TR" dirty="0">
                <a:cs typeface="Times New Roman" panose="02020603050405020304" pitchFamily="18" charset="0"/>
              </a:rPr>
              <a:t>E</a:t>
            </a:r>
            <a:r>
              <a:rPr lang="tr-TR" cap="none" dirty="0">
                <a:cs typeface="Times New Roman" panose="02020603050405020304" pitchFamily="18" charset="0"/>
              </a:rPr>
              <a:t>tkili bir dosyalama sistemi zamandan ve paradan tasarruf sağlamalıdır. etkili olmayan bir büro sisteminin yarattığı olumsuzlukların başında, para ve zaman kaybına neden olması gelir. Az yer, az personel, az donanım, az araç-gereç ve kullanımı için az zaman ve emek gerektiren bir dosyalama sistemi, ekonomik bir sistemdir.</a:t>
            </a:r>
          </a:p>
          <a:p>
            <a:endParaRPr lang="tr-TR" dirty="0"/>
          </a:p>
        </p:txBody>
      </p:sp>
    </p:spTree>
    <p:extLst>
      <p:ext uri="{BB962C8B-B14F-4D97-AF65-F5344CB8AC3E}">
        <p14:creationId xmlns:p14="http://schemas.microsoft.com/office/powerpoint/2010/main" val="1027909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5" name="Rectangle 10">
            <a:extLst>
              <a:ext uri="{FF2B5EF4-FFF2-40B4-BE49-F238E27FC236}">
                <a16:creationId xmlns:a16="http://schemas.microsoft.com/office/drawing/2014/main" id="{48FE65CB-EFD8-497D-A30A-093E20EAC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a:extLst>
              <a:ext uri="{FF2B5EF4-FFF2-40B4-BE49-F238E27FC236}">
                <a16:creationId xmlns:a16="http://schemas.microsoft.com/office/drawing/2014/main" id="{5EE7CD2F-000D-4865-87DA-21FC7FC0F8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3198" y="2560466"/>
            <a:ext cx="6299887" cy="3244441"/>
          </a:xfrm>
          <a:prstGeom prst="rect">
            <a:avLst/>
          </a:prstGeom>
        </p:spPr>
      </p:pic>
      <p:pic>
        <p:nvPicPr>
          <p:cNvPr id="16" name="Picture 12">
            <a:extLst>
              <a:ext uri="{FF2B5EF4-FFF2-40B4-BE49-F238E27FC236}">
                <a16:creationId xmlns:a16="http://schemas.microsoft.com/office/drawing/2014/main" id="{00E374F5-52B2-4260-8B1C-54237931F06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Content Placeholder 7">
            <a:extLst>
              <a:ext uri="{FF2B5EF4-FFF2-40B4-BE49-F238E27FC236}">
                <a16:creationId xmlns:a16="http://schemas.microsoft.com/office/drawing/2014/main" id="{8A26A5F7-9EF9-4011-86C6-500B7D52737A}"/>
              </a:ext>
            </a:extLst>
          </p:cNvPr>
          <p:cNvSpPr>
            <a:spLocks noGrp="1"/>
          </p:cNvSpPr>
          <p:nvPr>
            <p:ph sz="quarter" idx="13"/>
          </p:nvPr>
        </p:nvSpPr>
        <p:spPr>
          <a:xfrm>
            <a:off x="913774" y="2367092"/>
            <a:ext cx="3740509" cy="3881309"/>
          </a:xfrm>
        </p:spPr>
        <p:txBody>
          <a:bodyPr>
            <a:normAutofit/>
          </a:bodyPr>
          <a:lstStyle/>
          <a:p>
            <a:pPr algn="just"/>
            <a:r>
              <a:rPr lang="tr-TR" dirty="0">
                <a:cs typeface="Times New Roman" panose="02020603050405020304" pitchFamily="18" charset="0"/>
              </a:rPr>
              <a:t>D</a:t>
            </a:r>
            <a:r>
              <a:rPr lang="tr-TR" cap="none" dirty="0">
                <a:cs typeface="Times New Roman" panose="02020603050405020304" pitchFamily="18" charset="0"/>
              </a:rPr>
              <a:t>osyalama süreci, belgelerin dosyalanabilir olduğunun kontrol edilmesiyle başlayarak işlemden kaldırılmasına kadar geçen süredeki her tür aşamayı içerir. bu aşamalar şunlardır:</a:t>
            </a:r>
          </a:p>
          <a:p>
            <a:endParaRPr lang="en-US" sz="1800" dirty="0"/>
          </a:p>
        </p:txBody>
      </p:sp>
      <p:sp>
        <p:nvSpPr>
          <p:cNvPr id="2" name="Başlık 1">
            <a:extLst>
              <a:ext uri="{FF2B5EF4-FFF2-40B4-BE49-F238E27FC236}">
                <a16:creationId xmlns:a16="http://schemas.microsoft.com/office/drawing/2014/main" id="{CED77359-C0FD-498E-A1B7-25D55CF7545B}"/>
              </a:ext>
            </a:extLst>
          </p:cNvPr>
          <p:cNvSpPr>
            <a:spLocks noGrp="1"/>
          </p:cNvSpPr>
          <p:nvPr>
            <p:ph type="title"/>
          </p:nvPr>
        </p:nvSpPr>
        <p:spPr>
          <a:xfrm>
            <a:off x="913774" y="1444487"/>
            <a:ext cx="3740515" cy="770207"/>
          </a:xfrm>
        </p:spPr>
        <p:txBody>
          <a:bodyPr>
            <a:normAutofit/>
          </a:bodyPr>
          <a:lstStyle/>
          <a:p>
            <a:pPr algn="l"/>
            <a:r>
              <a:rPr lang="tr-TR" sz="3200" dirty="0"/>
              <a:t>DOSYALAMA SÜRECİ</a:t>
            </a:r>
          </a:p>
        </p:txBody>
      </p:sp>
    </p:spTree>
    <p:extLst>
      <p:ext uri="{BB962C8B-B14F-4D97-AF65-F5344CB8AC3E}">
        <p14:creationId xmlns:p14="http://schemas.microsoft.com/office/powerpoint/2010/main" val="332727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2EAE64-B28B-4591-A45B-A9245568E1AE}"/>
              </a:ext>
            </a:extLst>
          </p:cNvPr>
          <p:cNvSpPr>
            <a:spLocks noGrp="1"/>
          </p:cNvSpPr>
          <p:nvPr>
            <p:ph type="title"/>
          </p:nvPr>
        </p:nvSpPr>
        <p:spPr>
          <a:xfrm>
            <a:off x="688174" y="777543"/>
            <a:ext cx="10364451" cy="1596177"/>
          </a:xfrm>
        </p:spPr>
        <p:txBody>
          <a:bodyPr/>
          <a:lstStyle/>
          <a:p>
            <a:r>
              <a:rPr lang="tr-TR" dirty="0"/>
              <a:t>Dosyalama Süreci</a:t>
            </a:r>
          </a:p>
        </p:txBody>
      </p:sp>
      <p:sp>
        <p:nvSpPr>
          <p:cNvPr id="3" name="İçerik Yer Tutucusu 2">
            <a:extLst>
              <a:ext uri="{FF2B5EF4-FFF2-40B4-BE49-F238E27FC236}">
                <a16:creationId xmlns:a16="http://schemas.microsoft.com/office/drawing/2014/main" id="{86BCECB7-F045-4A7B-AC72-541F7D105262}"/>
              </a:ext>
            </a:extLst>
          </p:cNvPr>
          <p:cNvSpPr>
            <a:spLocks noGrp="1"/>
          </p:cNvSpPr>
          <p:nvPr>
            <p:ph sz="quarter" idx="13"/>
          </p:nvPr>
        </p:nvSpPr>
        <p:spPr>
          <a:xfrm>
            <a:off x="1867931" y="2214694"/>
            <a:ext cx="8004939" cy="3424107"/>
          </a:xfrm>
        </p:spPr>
        <p:txBody>
          <a:bodyPr>
            <a:normAutofit fontScale="92500" lnSpcReduction="10000"/>
          </a:bodyPr>
          <a:lstStyle/>
          <a:p>
            <a:pPr>
              <a:buFont typeface="Courier New" panose="02070309020205020404" pitchFamily="49" charset="0"/>
              <a:buChar char="o"/>
            </a:pPr>
            <a:r>
              <a:rPr lang="tr-TR" sz="2800" cap="none" dirty="0"/>
              <a:t>Fihrist Hazırlama</a:t>
            </a:r>
          </a:p>
          <a:p>
            <a:pPr>
              <a:buFont typeface="Courier New" panose="02070309020205020404" pitchFamily="49" charset="0"/>
              <a:buChar char="o"/>
            </a:pPr>
            <a:r>
              <a:rPr lang="tr-TR" sz="2800" cap="none" dirty="0"/>
              <a:t>Dosya Açılması</a:t>
            </a:r>
          </a:p>
          <a:p>
            <a:pPr>
              <a:buFont typeface="Courier New" panose="02070309020205020404" pitchFamily="49" charset="0"/>
              <a:buChar char="o"/>
            </a:pPr>
            <a:r>
              <a:rPr lang="tr-TR" sz="2800" cap="none" dirty="0"/>
              <a:t>Dosyanın Kodlanması</a:t>
            </a:r>
          </a:p>
          <a:p>
            <a:pPr>
              <a:buFont typeface="Courier New" panose="02070309020205020404" pitchFamily="49" charset="0"/>
              <a:buChar char="o"/>
            </a:pPr>
            <a:r>
              <a:rPr lang="tr-TR" sz="2800" cap="none" dirty="0"/>
              <a:t>Dosyanın Ödünç Verilmesi</a:t>
            </a:r>
          </a:p>
          <a:p>
            <a:pPr>
              <a:buFont typeface="Courier New" panose="02070309020205020404" pitchFamily="49" charset="0"/>
              <a:buChar char="o"/>
            </a:pPr>
            <a:r>
              <a:rPr lang="tr-TR" sz="2800" cap="none" dirty="0"/>
              <a:t>Dosyanın İzlenmesi</a:t>
            </a:r>
          </a:p>
          <a:p>
            <a:pPr>
              <a:buFont typeface="Courier New" panose="02070309020205020404" pitchFamily="49" charset="0"/>
              <a:buChar char="o"/>
            </a:pPr>
            <a:r>
              <a:rPr lang="tr-TR" sz="2800" cap="none" dirty="0"/>
              <a:t>Dosyanın Kontrol Edilmesi Ve Saklanması</a:t>
            </a:r>
          </a:p>
        </p:txBody>
      </p:sp>
    </p:spTree>
    <p:extLst>
      <p:ext uri="{BB962C8B-B14F-4D97-AF65-F5344CB8AC3E}">
        <p14:creationId xmlns:p14="http://schemas.microsoft.com/office/powerpoint/2010/main" val="1810380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064573-2997-4CA2-B723-873BCC9A1A38}"/>
              </a:ext>
            </a:extLst>
          </p:cNvPr>
          <p:cNvSpPr>
            <a:spLocks noGrp="1"/>
          </p:cNvSpPr>
          <p:nvPr>
            <p:ph sz="quarter" idx="13"/>
          </p:nvPr>
        </p:nvSpPr>
        <p:spPr>
          <a:xfrm>
            <a:off x="913774" y="967410"/>
            <a:ext cx="10363826" cy="4823790"/>
          </a:xfrm>
        </p:spPr>
        <p:txBody>
          <a:bodyPr/>
          <a:lstStyle/>
          <a:p>
            <a:pPr algn="just"/>
            <a:r>
              <a:rPr lang="tr-TR" sz="2400" b="1" i="1" cap="none" dirty="0"/>
              <a:t>Fihrist Hazırlama, </a:t>
            </a:r>
            <a:r>
              <a:rPr lang="tr-TR" sz="2400" cap="none" dirty="0"/>
              <a:t>özellikle numaraya göre tasnif sistemi ve karma tasnif sisteminin kullanılabilmesi için gereklidir</a:t>
            </a:r>
            <a:r>
              <a:rPr lang="tr-TR" sz="2400" dirty="0"/>
              <a:t>. </a:t>
            </a:r>
            <a:r>
              <a:rPr lang="tr-TR" sz="2400" cap="none" dirty="0"/>
              <a:t>Belgelerin hangi dosyaya konulacağını gösteren yardımcı bir araçtır. Fihrist, kitapların içerisindeki bilgilerin </a:t>
            </a:r>
            <a:r>
              <a:rPr lang="tr-TR" sz="2400" cap="none" dirty="0" err="1"/>
              <a:t>başlıklandırıldığı</a:t>
            </a:r>
            <a:r>
              <a:rPr lang="tr-TR" sz="2400" cap="none" dirty="0"/>
              <a:t> “içindekiler” kısmı ile aynı niteliktedir. Belge ve dosya sayısının fazla olduğu işletmelerde mutlaka tercih edilmelidir.</a:t>
            </a:r>
          </a:p>
          <a:p>
            <a:pPr algn="just"/>
            <a:r>
              <a:rPr lang="tr-TR" sz="2400" b="1" i="1" cap="none" dirty="0"/>
              <a:t>Dosya Açılması, </a:t>
            </a:r>
            <a:r>
              <a:rPr lang="tr-TR" sz="2400" cap="none" dirty="0"/>
              <a:t>dosya, mektupların, raporların ve benzeri yazılı belgelerin konulduğu kartondan veya plastikten yapılmış bir dosyalama aracıdır. Bir dosya yaklaşık 100 belge alır. Bir dosya dolmadan yerine yenisi açılmamalıdır. Bunun amacı dosya sayısını minimumda tutmak ve aynı nitelikteki belgeleri </a:t>
            </a:r>
            <a:r>
              <a:rPr lang="tr-TR" sz="2400" cap="none" dirty="0" err="1"/>
              <a:t>b.r</a:t>
            </a:r>
            <a:r>
              <a:rPr lang="tr-TR" sz="2400" cap="none" dirty="0"/>
              <a:t> arada toplamaya çalışmaktır.</a:t>
            </a:r>
          </a:p>
          <a:p>
            <a:endParaRPr lang="tr-TR" cap="none" dirty="0"/>
          </a:p>
          <a:p>
            <a:endParaRPr lang="tr-TR" cap="none" dirty="0"/>
          </a:p>
          <a:p>
            <a:endParaRPr lang="tr-TR" dirty="0"/>
          </a:p>
        </p:txBody>
      </p:sp>
    </p:spTree>
    <p:extLst>
      <p:ext uri="{BB962C8B-B14F-4D97-AF65-F5344CB8AC3E}">
        <p14:creationId xmlns:p14="http://schemas.microsoft.com/office/powerpoint/2010/main" val="3102600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2AF32EA-B1BA-4F02-B54F-BF36E83D72BA}"/>
              </a:ext>
            </a:extLst>
          </p:cNvPr>
          <p:cNvSpPr>
            <a:spLocks noGrp="1"/>
          </p:cNvSpPr>
          <p:nvPr>
            <p:ph sz="quarter" idx="13"/>
          </p:nvPr>
        </p:nvSpPr>
        <p:spPr>
          <a:xfrm>
            <a:off x="913774" y="1431236"/>
            <a:ext cx="10363826" cy="4359964"/>
          </a:xfrm>
        </p:spPr>
        <p:txBody>
          <a:bodyPr/>
          <a:lstStyle/>
          <a:p>
            <a:pPr algn="just"/>
            <a:r>
              <a:rPr lang="tr-TR" sz="2400" b="1" i="1" cap="none" dirty="0"/>
              <a:t>Dosyanın Kodlanması</a:t>
            </a:r>
            <a:r>
              <a:rPr lang="tr-TR" sz="2400" dirty="0"/>
              <a:t>, </a:t>
            </a:r>
            <a:r>
              <a:rPr lang="tr-TR" sz="2400" cap="none" dirty="0"/>
              <a:t>kontrolü yapılan evrakın hangi dosyaya konulacağı belirlenir. Belirleme sonucunda ortaya çıkan isim veya numaraya “kod”, bu işleme de “kodlama” denir. Kod, yazının üzerine karışmasını önlemek ve dikkat çekmek için yazılır.</a:t>
            </a:r>
          </a:p>
          <a:p>
            <a:pPr algn="just"/>
            <a:r>
              <a:rPr lang="tr-TR" sz="2400" b="1" i="1" cap="none" dirty="0"/>
              <a:t>Dosyanın Ödünç Verilmesi</a:t>
            </a:r>
            <a:r>
              <a:rPr lang="tr-TR" sz="2400" dirty="0"/>
              <a:t>, B</a:t>
            </a:r>
            <a:r>
              <a:rPr lang="tr-TR" sz="2400" cap="none" dirty="0"/>
              <a:t>elgeler dosyaya konulduktan sonra, dosyadan bir belge görmek isteyen bir bölüm veya çalışan için belge dosyadan çıkarılmaz</a:t>
            </a:r>
            <a:r>
              <a:rPr lang="tr-TR" sz="2400" dirty="0"/>
              <a:t>. B</a:t>
            </a:r>
            <a:r>
              <a:rPr lang="tr-TR" sz="2400" cap="none" dirty="0"/>
              <a:t>elge dosya ile verilir</a:t>
            </a:r>
            <a:r>
              <a:rPr lang="tr-TR" sz="2400" dirty="0"/>
              <a:t>. B</a:t>
            </a:r>
            <a:r>
              <a:rPr lang="tr-TR" sz="2400" cap="none" dirty="0"/>
              <a:t>unun nedeni belgenin kaybolma ihtimalini ortadan kaldırmaktır.</a:t>
            </a:r>
          </a:p>
          <a:p>
            <a:endParaRPr lang="tr-TR" dirty="0"/>
          </a:p>
        </p:txBody>
      </p:sp>
    </p:spTree>
    <p:extLst>
      <p:ext uri="{BB962C8B-B14F-4D97-AF65-F5344CB8AC3E}">
        <p14:creationId xmlns:p14="http://schemas.microsoft.com/office/powerpoint/2010/main" val="1185373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E5B47E-ED7B-4045-8C68-882B8F3B0406}"/>
              </a:ext>
            </a:extLst>
          </p:cNvPr>
          <p:cNvSpPr>
            <a:spLocks noGrp="1"/>
          </p:cNvSpPr>
          <p:nvPr>
            <p:ph sz="quarter" idx="13"/>
          </p:nvPr>
        </p:nvSpPr>
        <p:spPr>
          <a:xfrm>
            <a:off x="913774" y="1073426"/>
            <a:ext cx="10363826" cy="4717773"/>
          </a:xfrm>
        </p:spPr>
        <p:txBody>
          <a:bodyPr>
            <a:normAutofit/>
          </a:bodyPr>
          <a:lstStyle/>
          <a:p>
            <a:r>
              <a:rPr lang="tr-TR" b="1" i="1" cap="none" dirty="0"/>
              <a:t>Dosyanın İzlenmesi</a:t>
            </a:r>
            <a:r>
              <a:rPr lang="tr-TR" cap="none" dirty="0"/>
              <a:t>, ödünç verilen dosyanın takibi, dosyalama görevini yürüten memurun görevidir. Bunun için dosya takip çizelgesi hazırlanmalı ve sık sık bu çizelge kontrol edilmelidir. Ödünç  alınan dosyaların geri getirilmesi veya kaybolması durumunda hangi dosyanın olmadığı, dolayısıyla hangi belgelerin iade edilmediği bu şekilde takip edilir.</a:t>
            </a:r>
          </a:p>
          <a:p>
            <a:r>
              <a:rPr lang="tr-TR" b="1" i="1" cap="none" dirty="0"/>
              <a:t>Dosyanın Kontrol Edilmesi Ve Saklanması</a:t>
            </a:r>
            <a:r>
              <a:rPr lang="tr-TR" dirty="0"/>
              <a:t>, </a:t>
            </a:r>
            <a:r>
              <a:rPr lang="tr-TR" cap="none" dirty="0"/>
              <a:t>ödünç alınan dosyalar geri geldiğinde mutlaka kontrol edilmeli, eksik veya fazla belge olup olmadığına bakılmalıdır. Dosyalama işleminin son aşaması ise dosyaların uygun ortamlarda saklanmasıdır. Saklama için ayrı bir bölüm var ise dosyalar orada, eğer dosyalama herhangi bir bölümde yapılıyor ise bu bölümde ayrılan yerlerde muhafaza edilir. </a:t>
            </a:r>
            <a:r>
              <a:rPr lang="tr-TR" cap="none"/>
              <a:t>Sağlıklı </a:t>
            </a:r>
            <a:r>
              <a:rPr lang="tr-TR" cap="none" dirty="0"/>
              <a:t>bir dosyalama için dosyaların dosya dolaplarında saklanması gerekir.</a:t>
            </a:r>
            <a:endParaRPr lang="tr-TR" dirty="0"/>
          </a:p>
          <a:p>
            <a:endParaRPr lang="tr-TR" dirty="0"/>
          </a:p>
        </p:txBody>
      </p:sp>
    </p:spTree>
    <p:extLst>
      <p:ext uri="{BB962C8B-B14F-4D97-AF65-F5344CB8AC3E}">
        <p14:creationId xmlns:p14="http://schemas.microsoft.com/office/powerpoint/2010/main" val="2382804903"/>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otalTime>30</TotalTime>
  <Words>559</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Courier New</vt:lpstr>
      <vt:lpstr>Times New Roman</vt:lpstr>
      <vt:lpstr>Tw Cen MT</vt:lpstr>
      <vt:lpstr>Wingdings</vt:lpstr>
      <vt:lpstr>Damla</vt:lpstr>
      <vt:lpstr>Dosyalamanın özellikleri ve dosyalama süreci</vt:lpstr>
      <vt:lpstr>Dosyalamanın özellikleri</vt:lpstr>
      <vt:lpstr>PowerPoint Sunusu</vt:lpstr>
      <vt:lpstr>PowerPoint Sunusu</vt:lpstr>
      <vt:lpstr>DOSYALAMA SÜRECİ</vt:lpstr>
      <vt:lpstr>Dosyalama Süreci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Dosyalamanın özellikleri ve dosyalama süreci</dc:title>
  <dc:creator>User</dc:creator>
  <cp:lastModifiedBy>User</cp:lastModifiedBy>
  <cp:revision>4</cp:revision>
  <dcterms:created xsi:type="dcterms:W3CDTF">2020-05-01T12:37:20Z</dcterms:created>
  <dcterms:modified xsi:type="dcterms:W3CDTF">2020-05-01T13:07:53Z</dcterms:modified>
</cp:coreProperties>
</file>