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85" r:id="rId5"/>
    <p:sldId id="259" r:id="rId6"/>
    <p:sldId id="260"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96" y="-6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40032A-A429-4B30-8DF3-D82D04B61483}"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C40032A-A429-4B30-8DF3-D82D04B61483}"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70573"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C40032A-A429-4B30-8DF3-D82D04B61483}"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C40032A-A429-4B30-8DF3-D82D04B61483}"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C40032A-A429-4B30-8DF3-D82D04B61483}"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76672"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205728" y="1600200"/>
            <a:ext cx="5376672"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CC40032A-A429-4B30-8DF3-D82D04B61483}"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CC40032A-A429-4B30-8DF3-D82D04B61483}"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40032A-A429-4B30-8DF3-D82D04B61483}" type="datetimeFigureOut">
              <a:rPr lang="tr-TR" smtClean="0"/>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0032A-A429-4B30-8DF3-D82D04B61483}" type="datetimeFigureOut">
              <a:rPr lang="tr-TR" smtClean="0"/>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C40032A-A429-4B30-8DF3-D82D04B61483}"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C40032A-A429-4B30-8DF3-D82D04B61483}"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0D81DA-76FB-40D7-BAED-290ABE86E8F6}" type="slidenum">
              <a:rPr lang="tr-TR" smtClean="0"/>
            </a:fld>
            <a:endParaRPr lang="tr-TR"/>
          </a:p>
        </p:txBody>
      </p:sp>
    </p:spTree>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Title 1025"/>
          <p:cNvSpPr/>
          <p:nvPr>
            <p:ph type="title"/>
          </p:nvPr>
        </p:nvSpPr>
        <p:spPr>
          <a:xfrm>
            <a:off x="609600" y="274638"/>
            <a:ext cx="10972800" cy="1143000"/>
          </a:xfrm>
          <a:prstGeom prst="rect">
            <a:avLst/>
          </a:prstGeom>
          <a:noFill/>
          <a:ln w="9525">
            <a:noFill/>
          </a:ln>
        </p:spPr>
        <p:txBody>
          <a:bodyPr anchor="ctr"/>
          <a:p>
            <a:pPr lvl="0"/>
            <a:r>
              <a:t>Click to edit Master title style</a:t>
            </a:r>
          </a:p>
        </p:txBody>
      </p:sp>
      <p:sp>
        <p:nvSpPr>
          <p:cNvPr id="1027" name="Text Placeholder 1026"/>
          <p:cNvSpPr/>
          <p:nvPr>
            <p:ph type="body" idx="1"/>
          </p:nvPr>
        </p:nvSpPr>
        <p:spPr>
          <a:xfrm>
            <a:off x="609600" y="1600200"/>
            <a:ext cx="10972800" cy="4525963"/>
          </a:xfrm>
          <a:prstGeom prst="rect">
            <a:avLst/>
          </a:prstGeom>
          <a:noFill/>
          <a:ln w="9525">
            <a:noFill/>
          </a:ln>
        </p:spPr>
        <p:txBody>
          <a:bodyPr/>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p:nvPr>
            <p:ph type="dt" sz="half" idx="2"/>
          </p:nvPr>
        </p:nvSpPr>
        <p:spPr>
          <a:xfrm>
            <a:off x="609600" y="6245225"/>
            <a:ext cx="2844800" cy="476250"/>
          </a:xfrm>
          <a:prstGeom prst="rect">
            <a:avLst/>
          </a:prstGeom>
          <a:noFill/>
          <a:ln w="9525">
            <a:noFill/>
          </a:ln>
        </p:spPr>
        <p:txBody>
          <a:bodyPr/>
          <a:lstStyle>
            <a:lvl1pPr>
              <a:defRPr sz="1400"/>
            </a:lvl1pPr>
          </a:lstStyle>
          <a:p>
            <a:fld id="{CC40032A-A429-4B30-8DF3-D82D04B61483}" type="datetimeFigureOut">
              <a:rPr lang="tr-TR" smtClean="0"/>
            </a:fld>
            <a:endParaRPr lang="tr-TR"/>
          </a:p>
        </p:txBody>
      </p:sp>
      <p:sp>
        <p:nvSpPr>
          <p:cNvPr id="1029" name="Footer Placeholder 1028"/>
          <p:cNvSpPr/>
          <p:nvPr>
            <p:ph type="ftr" sz="quarter" idx="3"/>
          </p:nvPr>
        </p:nvSpPr>
        <p:spPr>
          <a:xfrm>
            <a:off x="4165600" y="6245225"/>
            <a:ext cx="3860800" cy="476250"/>
          </a:xfrm>
          <a:prstGeom prst="rect">
            <a:avLst/>
          </a:prstGeom>
          <a:noFill/>
          <a:ln w="9525">
            <a:noFill/>
          </a:ln>
        </p:spPr>
        <p:txBody>
          <a:bodyPr/>
          <a:lstStyle>
            <a:lvl1pPr algn="ctr">
              <a:defRPr sz="1400"/>
            </a:lvl1pPr>
          </a:lstStyle>
          <a:p>
            <a:endParaRPr lang="tr-TR"/>
          </a:p>
        </p:txBody>
      </p:sp>
      <p:sp>
        <p:nvSpPr>
          <p:cNvPr id="1030" name="Slide Number Placeholder 1029"/>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C40D81DA-76FB-40D7-BAED-290ABE86E8F6}"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7671" y="2080591"/>
            <a:ext cx="10295373" cy="391305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tr-TR" sz="2400" dirty="0" smtClean="0"/>
              <a:t>Sağlık Politikaları ve Değişen Sağlık Hizmetleri</a:t>
            </a:r>
            <a:endParaRPr lang="tr-TR" sz="2400" dirty="0" smtClean="0"/>
          </a:p>
          <a:p>
            <a:pPr marL="342900" indent="-342900">
              <a:lnSpc>
                <a:spcPct val="150000"/>
              </a:lnSpc>
              <a:buFont typeface="Arial" panose="020B0604020202020204" pitchFamily="34" charset="0"/>
              <a:buChar char="•"/>
            </a:pPr>
            <a:r>
              <a:rPr lang="tr-TR" sz="2400" dirty="0"/>
              <a:t>D</a:t>
            </a:r>
            <a:r>
              <a:rPr lang="tr-TR" sz="2400" dirty="0" smtClean="0"/>
              <a:t>estekleyici ve rehabilite edici sağlık ve sosyal hizmetlerine duyulan ihtiyaç ve talep </a:t>
            </a:r>
            <a:endParaRPr lang="tr-TR" sz="2400" dirty="0" smtClean="0"/>
          </a:p>
          <a:p>
            <a:pPr marL="342900" indent="-342900">
              <a:lnSpc>
                <a:spcPct val="150000"/>
              </a:lnSpc>
              <a:buFont typeface="Arial" panose="020B0604020202020204" pitchFamily="34" charset="0"/>
              <a:buChar char="•"/>
            </a:pPr>
            <a:r>
              <a:rPr lang="tr-TR" sz="2400" dirty="0"/>
              <a:t>O</a:t>
            </a:r>
            <a:r>
              <a:rPr lang="tr-TR" sz="2400" dirty="0" smtClean="0"/>
              <a:t>rtalama yaşam süresinin uzaması, yaşlı nüfusun ve kronik hastalıkların da artmasına </a:t>
            </a:r>
            <a:endParaRPr lang="tr-TR" sz="2400" dirty="0" smtClean="0"/>
          </a:p>
          <a:p>
            <a:pPr marL="342900" indent="-342900">
              <a:lnSpc>
                <a:spcPct val="150000"/>
              </a:lnSpc>
              <a:buFont typeface="Arial" panose="020B0604020202020204" pitchFamily="34" charset="0"/>
              <a:buChar char="•"/>
            </a:pPr>
            <a:r>
              <a:rPr lang="tr-TR" sz="2400" dirty="0" smtClean="0"/>
              <a:t>Hastaların hastane yataklarının uzun süre kalmalarına bağlı sosyal ve psikolojik rahatsızlıklar </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Yasal Mevzuat</a:t>
            </a:r>
            <a:endParaRPr lang="tr-TR" dirty="0"/>
          </a:p>
        </p:txBody>
      </p:sp>
      <p:sp>
        <p:nvSpPr>
          <p:cNvPr id="3" name="TextBox 2"/>
          <p:cNvSpPr txBox="1"/>
          <p:nvPr/>
        </p:nvSpPr>
        <p:spPr>
          <a:xfrm>
            <a:off x="838200" y="1974970"/>
            <a:ext cx="10942983" cy="1568450"/>
          </a:xfrm>
          <a:prstGeom prst="rect">
            <a:avLst/>
          </a:prstGeom>
          <a:noFill/>
        </p:spPr>
        <p:txBody>
          <a:bodyPr wrap="square" rtlCol="0">
            <a:spAutoFit/>
          </a:bodyPr>
          <a:lstStyle/>
          <a:p>
            <a:pPr marL="342900" indent="-342900">
              <a:buFont typeface="Arial" panose="020B0604020202020204" pitchFamily="34" charset="0"/>
              <a:buChar char="•"/>
            </a:pPr>
            <a:r>
              <a:rPr lang="tr-TR" sz="2400" dirty="0" smtClean="0"/>
              <a:t>“Evde Bakım Hizmetleri Sunumu Hakkında Yönetmelik” 10.03.2005 tarihli ve 25751 sayılı Resmi Gazete’ de yayımlanarak yürürlüğe girmiştir. </a:t>
            </a:r>
            <a:endParaRPr lang="tr-TR" sz="2400" dirty="0" smtClean="0"/>
          </a:p>
          <a:p>
            <a:endParaRPr lang="tr-TR" sz="2400" dirty="0" smtClean="0"/>
          </a:p>
          <a:p>
            <a:pPr marL="342900" indent="-342900">
              <a:buFont typeface="Arial" panose="020B0604020202020204" pitchFamily="34" charset="0"/>
              <a:buChar char="•"/>
            </a:pP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Text Box 2"/>
          <p:cNvSpPr txBox="1"/>
          <p:nvPr/>
        </p:nvSpPr>
        <p:spPr>
          <a:xfrm>
            <a:off x="934085" y="2552700"/>
            <a:ext cx="10530205" cy="3046095"/>
          </a:xfrm>
          <a:prstGeom prst="rect">
            <a:avLst/>
          </a:prstGeom>
          <a:noFill/>
        </p:spPr>
        <p:txBody>
          <a:bodyPr wrap="square" rtlCol="0" anchor="t">
            <a:spAutoFit/>
          </a:bodyPr>
          <a:p>
            <a:pPr marL="342900" indent="-342900">
              <a:buFont typeface="Arial" panose="020B0604020202020204" pitchFamily="34" charset="0"/>
              <a:buChar char="•"/>
            </a:pPr>
            <a:r>
              <a:rPr lang="tr-TR" sz="2400" dirty="0" smtClean="0">
                <a:sym typeface="+mn-ea"/>
              </a:rPr>
              <a:t>Sağlık Bakanlığı’ na bağlı sağlık kurum ve kuruluşlarınca evde sağlık hizmetlerinin verilmesine yönelik “Sağlık Bakanlığınca Sunulan Evde Sağlık Hizmetlerinin Uygulama Usul ve Esasları Hakkında Yönerge” 01.02.2010 tarihinde yürürlüğe konulmuştur.</a:t>
            </a:r>
            <a:endParaRPr lang="tr-TR" sz="2400" dirty="0" smtClean="0"/>
          </a:p>
          <a:p>
            <a:endParaRPr lang="tr-TR" sz="2400" dirty="0" smtClean="0"/>
          </a:p>
          <a:p>
            <a:pPr marL="342900" indent="-342900">
              <a:buFont typeface="Arial" panose="020B0604020202020204" pitchFamily="34" charset="0"/>
              <a:buChar char="•"/>
            </a:pPr>
            <a:r>
              <a:rPr lang="tr-TR" sz="2400" dirty="0" smtClean="0">
                <a:sym typeface="+mn-ea"/>
              </a:rPr>
              <a:t>SAĞLIK BAKANLIĞI VE BAĞLI KURULUŞLARI TARAFINDAN EVDE SAĞLIK HİZMETLERİNİN SUNULMASINA DAİR YÖNETMELİK 27 Şubat 2015 CUMA/Sayı : 29280</a:t>
            </a:r>
            <a:endParaRPr 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Amaç</a:t>
            </a:r>
            <a:endParaRPr lang="tr-TR" dirty="0"/>
          </a:p>
        </p:txBody>
      </p:sp>
      <p:sp>
        <p:nvSpPr>
          <p:cNvPr id="3" name="TextBox 2"/>
          <p:cNvSpPr txBox="1"/>
          <p:nvPr/>
        </p:nvSpPr>
        <p:spPr>
          <a:xfrm>
            <a:off x="838200" y="2547187"/>
            <a:ext cx="10727138" cy="3046988"/>
          </a:xfrm>
          <a:prstGeom prst="rect">
            <a:avLst/>
          </a:prstGeom>
          <a:noFill/>
        </p:spPr>
        <p:txBody>
          <a:bodyPr wrap="square" rtlCol="0">
            <a:spAutoFit/>
          </a:bodyPr>
          <a:lstStyle/>
          <a:p>
            <a:pPr marL="342900" indent="-342900">
              <a:buFont typeface="Arial" panose="020B0604020202020204" pitchFamily="34" charset="0"/>
              <a:buChar char="•"/>
            </a:pPr>
            <a:r>
              <a:rPr lang="tr-TR" sz="2400" dirty="0" smtClean="0"/>
              <a:t>Evde sağlık hizmet birimlerinin tanımı,</a:t>
            </a:r>
            <a:endParaRPr lang="tr-TR" sz="2400" dirty="0" smtClean="0"/>
          </a:p>
          <a:p>
            <a:pPr marL="342900" indent="-342900">
              <a:buFont typeface="Arial" panose="020B0604020202020204" pitchFamily="34" charset="0"/>
              <a:buChar char="•"/>
            </a:pPr>
            <a:r>
              <a:rPr lang="tr-TR" sz="2400" dirty="0"/>
              <a:t>H</a:t>
            </a:r>
            <a:r>
              <a:rPr lang="tr-TR" sz="2400" dirty="0" smtClean="0"/>
              <a:t>izmetleri alacak hastalara ilişkin tıbbi ve sosyal ölçütlerin tespiti,</a:t>
            </a:r>
            <a:endParaRPr lang="tr-TR" sz="2400" dirty="0" smtClean="0"/>
          </a:p>
          <a:p>
            <a:pPr marL="342900" indent="-342900">
              <a:buFont typeface="Arial" panose="020B0604020202020204" pitchFamily="34" charset="0"/>
              <a:buChar char="•"/>
            </a:pPr>
            <a:r>
              <a:rPr lang="tr-TR" sz="2400" dirty="0" smtClean="0"/>
              <a:t>Evde sağlık hizmeti verecek sağlık ekibinin ve gerekli ekipmanın standartlarının belirlenmesi, </a:t>
            </a:r>
            <a:endParaRPr lang="tr-TR" sz="2400" dirty="0" smtClean="0"/>
          </a:p>
          <a:p>
            <a:pPr marL="342900" indent="-342900">
              <a:buFont typeface="Arial" panose="020B0604020202020204" pitchFamily="34" charset="0"/>
              <a:buChar char="•"/>
            </a:pPr>
            <a:r>
              <a:rPr lang="tr-TR" sz="2400" dirty="0" smtClean="0"/>
              <a:t>İlgili personelin görev yetki ve sorumlulukları,</a:t>
            </a:r>
            <a:endParaRPr lang="tr-TR" sz="2400" dirty="0" smtClean="0"/>
          </a:p>
          <a:p>
            <a:pPr marL="342900" indent="-342900">
              <a:buFont typeface="Arial" panose="020B0604020202020204" pitchFamily="34" charset="0"/>
              <a:buChar char="•"/>
            </a:pPr>
            <a:r>
              <a:rPr lang="tr-TR" sz="2400" dirty="0" smtClean="0"/>
              <a:t>Randevu, kayıt ve takip sistemlerinin kurulması, </a:t>
            </a:r>
            <a:endParaRPr lang="tr-TR" sz="2400" dirty="0" smtClean="0"/>
          </a:p>
          <a:p>
            <a:pPr marL="342900" indent="-342900">
              <a:buFont typeface="Arial" panose="020B0604020202020204" pitchFamily="34" charset="0"/>
              <a:buChar char="•"/>
            </a:pPr>
            <a:r>
              <a:rPr lang="tr-TR" sz="2400" dirty="0" smtClean="0"/>
              <a:t>Çalışma sistemine ilişkin usul ve esaslar ile denetim esaslarına ilişkin mevzuat ve altyapı düzenlemeleri </a:t>
            </a:r>
            <a:endParaRPr lang="tr-TR"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Evde Bakım Hizmetleri Nedir?</a:t>
            </a:r>
            <a:endParaRPr lang="tr-TR" dirty="0"/>
          </a:p>
        </p:txBody>
      </p:sp>
      <p:sp>
        <p:nvSpPr>
          <p:cNvPr id="3" name="TextBox 2"/>
          <p:cNvSpPr txBox="1"/>
          <p:nvPr/>
        </p:nvSpPr>
        <p:spPr>
          <a:xfrm>
            <a:off x="838200" y="2784342"/>
            <a:ext cx="10515600" cy="1692771"/>
          </a:xfrm>
          <a:prstGeom prst="rect">
            <a:avLst/>
          </a:prstGeom>
          <a:noFill/>
        </p:spPr>
        <p:txBody>
          <a:bodyPr wrap="square" rtlCol="0">
            <a:spAutoFit/>
          </a:bodyPr>
          <a:lstStyle/>
          <a:p>
            <a:r>
              <a:rPr lang="tr-TR" sz="2600" dirty="0"/>
              <a:t>T</a:t>
            </a:r>
            <a:r>
              <a:rPr lang="tr-TR" sz="2600" dirty="0" smtClean="0"/>
              <a:t>eşhis ve tedavi sonrası bakım sürecinde, gerek kronik bir hastalığın takibinde, gerekse herhangi bir sağlık problemi olmaksızın koruyucu sağlık ve tetkik hizmetlerinin verilmesi süreçlerinde, ihtiyaç sahiplerine kendi ortamlarında sağlık bakımı hizmetlerinin verilmesidir.</a:t>
            </a:r>
            <a:endParaRPr lang="tr-TR" sz="2600" dirty="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0</TotalTime>
  <Words>1560</Words>
  <Application>WPS Presentation</Application>
  <PresentationFormat>Özel</PresentationFormat>
  <Paragraphs>28</Paragraphs>
  <Slides>5</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vt:i4>
      </vt:variant>
    </vt:vector>
  </HeadingPairs>
  <TitlesOfParts>
    <vt:vector size="17" baseType="lpstr">
      <vt:lpstr>Arial</vt:lpstr>
      <vt:lpstr>SimSun</vt:lpstr>
      <vt:lpstr>Wingdings</vt:lpstr>
      <vt:lpstr>Times New Roman</vt:lpstr>
      <vt:lpstr>Arial Narrow</vt:lpstr>
      <vt:lpstr>Calibri</vt:lpstr>
      <vt:lpstr>Corbel</vt:lpstr>
      <vt:lpstr>Microsoft YaHei</vt:lpstr>
      <vt:lpstr/>
      <vt:lpstr>Arial Unicode MS</vt:lpstr>
      <vt:lpstr>Segoe Print</vt:lpstr>
      <vt:lpstr>Default Design</vt:lpstr>
      <vt:lpstr>PowerPoint 演示文稿</vt:lpstr>
      <vt:lpstr>Yasal Mevzuat</vt:lpstr>
      <vt:lpstr>PowerPoint 演示文稿</vt:lpstr>
      <vt:lpstr>Amaç</vt:lpstr>
      <vt:lpstr>Evde Bakım Hizmetleri Nedir?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Evde Bakım</dc:title>
  <dc:creator>uses pc</dc:creator>
  <cp:lastModifiedBy>Nesibe Uzel Yar</cp:lastModifiedBy>
  <cp:revision>13</cp:revision>
  <dcterms:created xsi:type="dcterms:W3CDTF">2016-10-06T23:05:00Z</dcterms:created>
  <dcterms:modified xsi:type="dcterms:W3CDTF">2020-02-06T16:59:25Z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