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28"/>
  </p:notesMasterIdLst>
  <p:sldIdLst>
    <p:sldId id="337"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5" r:id="rId24"/>
    <p:sldId id="336" r:id="rId25"/>
    <p:sldId id="331" r:id="rId26"/>
    <p:sldId id="338"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93DB0-354F-4E0C-BA43-A38E115521C0}" type="datetimeFigureOut">
              <a:rPr lang="tr-TR" smtClean="0"/>
              <a:pPr/>
              <a:t>28.04.2020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C27DA-A29E-4A2F-B1BC-372BB99DE33F}" type="slidenum">
              <a:rPr lang="tr-TR" smtClean="0"/>
              <a:pPr/>
              <a:t>‹#›</a:t>
            </a:fld>
            <a:endParaRPr lang="tr-TR"/>
          </a:p>
        </p:txBody>
      </p:sp>
    </p:spTree>
    <p:extLst>
      <p:ext uri="{BB962C8B-B14F-4D97-AF65-F5344CB8AC3E}">
        <p14:creationId xmlns:p14="http://schemas.microsoft.com/office/powerpoint/2010/main" xmlns="" val="169858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58C27DA-A29E-4A2F-B1BC-372BB99DE33F}" type="slidenum">
              <a:rPr lang="tr-TR" smtClean="0"/>
              <a:pPr/>
              <a:t>25</a:t>
            </a:fld>
            <a:endParaRPr lang="tr-TR"/>
          </a:p>
        </p:txBody>
      </p:sp>
    </p:spTree>
    <p:extLst>
      <p:ext uri="{BB962C8B-B14F-4D97-AF65-F5344CB8AC3E}">
        <p14:creationId xmlns:p14="http://schemas.microsoft.com/office/powerpoint/2010/main" xmlns="" val="3117999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17A52CC-E2A5-4CF3-9DB5-58A20E485495}" type="datetime1">
              <a:rPr lang="tr-TR" smtClean="0"/>
              <a:pPr/>
              <a:t>28.04.2020</a:t>
            </a:fld>
            <a:endParaRPr lang="tr-T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tr-T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276242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ED9F76F-7274-464E-87DB-A8C50B75B1D1}" type="datetime1">
              <a:rPr lang="tr-TR" smtClean="0"/>
              <a:pPr/>
              <a:t>28.04.2020</a:t>
            </a:fld>
            <a:endParaRPr lang="tr-TR"/>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401832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87963E-6E0B-4602-9064-F34B20C969BC}" type="datetime1">
              <a:rPr lang="tr-TR" smtClean="0"/>
              <a:pPr/>
              <a:t>28.04.2020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129234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AA9E583-C2F1-497C-9093-0E550837D692}" type="datetime1">
              <a:rPr lang="tr-TR" smtClean="0"/>
              <a:pPr/>
              <a:t>28.04.2020</a:t>
            </a:fld>
            <a:endParaRPr lang="tr-TR"/>
          </a:p>
        </p:txBody>
      </p:sp>
      <p:sp>
        <p:nvSpPr>
          <p:cNvPr id="5" name="Footer Placeholder 4"/>
          <p:cNvSpPr>
            <a:spLocks noGrp="1"/>
          </p:cNvSpPr>
          <p:nvPr>
            <p:ph type="ftr" sz="quarter" idx="11"/>
          </p:nvPr>
        </p:nvSpPr>
        <p:spPr/>
        <p:txBody>
          <a:bodyPr/>
          <a:lstStyle/>
          <a:p>
            <a:endParaRPr lang="tr-T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222545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E38FA9D-5E32-4C7C-A6DE-640A27D79748}" type="datetime1">
              <a:rPr lang="tr-TR" smtClean="0"/>
              <a:pPr/>
              <a:t>28.04.2020</a:t>
            </a:fld>
            <a:endParaRPr lang="tr-TR"/>
          </a:p>
        </p:txBody>
      </p:sp>
      <p:sp>
        <p:nvSpPr>
          <p:cNvPr id="5" name="Footer Placeholder 4"/>
          <p:cNvSpPr>
            <a:spLocks noGrp="1"/>
          </p:cNvSpPr>
          <p:nvPr>
            <p:ph type="ftr" sz="quarter" idx="11"/>
          </p:nvPr>
        </p:nvSpPr>
        <p:spPr/>
        <p:txBody>
          <a:bodyPr/>
          <a:lstStyle/>
          <a:p>
            <a:endParaRPr lang="tr-T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3508108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109B2F-49E3-4709-9A0B-176A966C0E46}" type="datetime1">
              <a:rPr lang="tr-TR" smtClean="0"/>
              <a:pPr/>
              <a:t>28.04.2020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366133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2F73A2-A940-4F45-A1B4-59446B250336}" type="datetime1">
              <a:rPr lang="tr-TR" smtClean="0"/>
              <a:pPr/>
              <a:t>28.04.2020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256653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62D493-C995-42C6-9DB9-00DFD712AB9C}" type="datetime1">
              <a:rPr lang="tr-TR" smtClean="0"/>
              <a:pPr/>
              <a:t>28.04.2020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3380797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597605-F41A-4F6D-B73B-A468CA90C03B}" type="datetime1">
              <a:rPr lang="tr-TR" smtClean="0"/>
              <a:pPr/>
              <a:t>28.04.2020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18136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1DB1625-80E8-4D2C-8A33-E8BCEB6BEA38}" type="datetime1">
              <a:rPr lang="tr-TR" smtClean="0"/>
              <a:pPr/>
              <a:t>28.04.2020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173996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1A29D3-EB26-4D4F-8437-161811107AEF}" type="datetime1">
              <a:rPr lang="tr-TR" smtClean="0"/>
              <a:pPr/>
              <a:t>28.04.2020</a:t>
            </a:fld>
            <a:endParaRPr lang="tr-TR"/>
          </a:p>
        </p:txBody>
      </p:sp>
      <p:sp>
        <p:nvSpPr>
          <p:cNvPr id="5" name="Footer Placeholder 4"/>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15069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A93F5C4-82C4-4374-86A1-4333A6AE3E96}" type="datetime1">
              <a:rPr lang="tr-TR" smtClean="0"/>
              <a:pPr/>
              <a:t>28.04.2020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402221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590269-544E-40A9-B664-5EF6050C2E8A}" type="datetime1">
              <a:rPr lang="tr-TR" smtClean="0"/>
              <a:pPr/>
              <a:t>28.04.2020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386791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48F646C-ABA9-4199-B1B4-49F5ADDC7CC5}" type="datetime1">
              <a:rPr lang="tr-TR" smtClean="0"/>
              <a:pPr/>
              <a:t>28.04.2020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54150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29502-E780-418F-A814-1BDF6D58BD61}" type="datetime1">
              <a:rPr lang="tr-TR" smtClean="0"/>
              <a:pPr/>
              <a:t>28.04.2020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27394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CBB038-AEBC-4736-8CAB-CE2DF6D8D256}" type="datetime1">
              <a:rPr lang="tr-TR" smtClean="0"/>
              <a:pPr/>
              <a:t>28.04.2020</a:t>
            </a:fld>
            <a:endParaRPr lang="tr-TR"/>
          </a:p>
        </p:txBody>
      </p:sp>
      <p:sp>
        <p:nvSpPr>
          <p:cNvPr id="6" name="Footer Placeholder 5"/>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289350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B10ACCA-259D-4344-B60A-1168DDE639CB}" type="datetime1">
              <a:rPr lang="tr-TR" smtClean="0"/>
              <a:pPr/>
              <a:t>28.04.2020</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146609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B5027B8-198F-4F81-AD71-6273A46C2CF8}" type="datetime1">
              <a:rPr lang="tr-TR" smtClean="0"/>
              <a:pPr/>
              <a:t>28.04.2020</a:t>
            </a:fld>
            <a:endParaRPr lang="tr-T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tr-T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0B763B-B393-43CD-9161-53C02784D3E1}" type="slidenum">
              <a:rPr lang="tr-TR" smtClean="0"/>
              <a:pPr/>
              <a:t>‹#›</a:t>
            </a:fld>
            <a:endParaRPr lang="tr-TR"/>
          </a:p>
        </p:txBody>
      </p:sp>
    </p:spTree>
    <p:extLst>
      <p:ext uri="{BB962C8B-B14F-4D97-AF65-F5344CB8AC3E}">
        <p14:creationId xmlns:p14="http://schemas.microsoft.com/office/powerpoint/2010/main" xmlns="" val="4131143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932115"/>
            <a:ext cx="8825658" cy="2677648"/>
          </a:xfrm>
        </p:spPr>
        <p:txBody>
          <a:bodyPr/>
          <a:lstStyle/>
          <a:p>
            <a:r>
              <a:rPr lang="tr-TR" sz="3200" b="1" dirty="0" smtClean="0">
                <a:effectLst>
                  <a:outerShdw blurRad="38100" dist="38100" dir="2700000" algn="tl">
                    <a:srgbClr val="000000">
                      <a:alpha val="43137"/>
                    </a:srgbClr>
                  </a:outerShdw>
                </a:effectLst>
              </a:rPr>
              <a:t>TÜRKİYE’NİN EKONOMİK YAPISI </a:t>
            </a:r>
            <a:br>
              <a:rPr lang="tr-TR" sz="3200" b="1" dirty="0" smtClean="0">
                <a:effectLst>
                  <a:outerShdw blurRad="38100" dist="38100" dir="2700000" algn="tl">
                    <a:srgbClr val="000000">
                      <a:alpha val="43137"/>
                    </a:srgbClr>
                  </a:outerShdw>
                </a:effectLst>
              </a:rPr>
            </a:br>
            <a:r>
              <a:rPr lang="tr-TR" sz="3200" b="1" dirty="0" smtClean="0">
                <a:effectLst>
                  <a:outerShdw blurRad="38100" dist="38100" dir="2700000" algn="tl">
                    <a:srgbClr val="000000">
                      <a:alpha val="43137"/>
                    </a:srgbClr>
                  </a:outerShdw>
                </a:effectLst>
              </a:rPr>
              <a:t/>
            </a:r>
            <a:br>
              <a:rPr lang="tr-TR" sz="3200" b="1" dirty="0" smtClean="0">
                <a:effectLst>
                  <a:outerShdw blurRad="38100" dist="38100" dir="2700000" algn="tl">
                    <a:srgbClr val="000000">
                      <a:alpha val="43137"/>
                    </a:srgbClr>
                  </a:outerShdw>
                </a:effectLst>
              </a:rPr>
            </a:br>
            <a:r>
              <a:rPr lang="tr-TR" sz="3200" b="1" dirty="0" smtClean="0">
                <a:effectLst>
                  <a:outerShdw blurRad="38100" dist="38100" dir="2700000" algn="tl">
                    <a:srgbClr val="000000">
                      <a:alpha val="43137"/>
                    </a:srgbClr>
                  </a:outerShdw>
                </a:effectLst>
              </a:rPr>
              <a:t>İKİNCİ DÜNYA SAVAŞI SONRASINDA</a:t>
            </a:r>
            <a:br>
              <a:rPr lang="tr-TR" sz="3200" b="1" dirty="0" smtClean="0">
                <a:effectLst>
                  <a:outerShdw blurRad="38100" dist="38100" dir="2700000" algn="tl">
                    <a:srgbClr val="000000">
                      <a:alpha val="43137"/>
                    </a:srgbClr>
                  </a:outerShdw>
                </a:effectLst>
              </a:rPr>
            </a:br>
            <a:r>
              <a:rPr lang="tr-TR" sz="3200" b="1" dirty="0" smtClean="0">
                <a:effectLst>
                  <a:outerShdw blurRad="38100" dist="38100" dir="2700000" algn="tl">
                    <a:srgbClr val="000000">
                      <a:alpha val="43137"/>
                    </a:srgbClr>
                  </a:outerShdw>
                </a:effectLst>
              </a:rPr>
              <a:t>1950-1980 -İthal </a:t>
            </a:r>
            <a:r>
              <a:rPr lang="tr-TR" sz="3200" b="1" dirty="0" smtClean="0">
                <a:effectLst>
                  <a:outerShdw blurRad="38100" dist="38100" dir="2700000" algn="tl">
                    <a:srgbClr val="000000">
                      <a:alpha val="43137"/>
                    </a:srgbClr>
                  </a:outerShdw>
                </a:effectLst>
              </a:rPr>
              <a:t>İkamesi Yoluyla Sanayileşme</a:t>
            </a:r>
            <a:endParaRPr lang="tr-TR" sz="3200"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211226" y="3961454"/>
            <a:ext cx="8825658" cy="861420"/>
          </a:xfrm>
        </p:spPr>
        <p:txBody>
          <a:bodyPr/>
          <a:lstStyle/>
          <a:p>
            <a:r>
              <a:rPr lang="tr-TR" b="1" dirty="0" smtClean="0">
                <a:effectLst>
                  <a:outerShdw blurRad="38100" dist="38100" dir="2700000" algn="tl">
                    <a:srgbClr val="000000">
                      <a:alpha val="43137"/>
                    </a:srgbClr>
                  </a:outerShdw>
                </a:effectLst>
              </a:rPr>
              <a:t>Prof. Dr. Hasan Hüseyin AKSOY</a:t>
            </a:r>
          </a:p>
          <a:p>
            <a:r>
              <a:rPr lang="tr-TR" b="1" i="1" dirty="0" smtClean="0">
                <a:effectLst>
                  <a:outerShdw blurRad="38100" dist="38100" dir="2700000" algn="tl">
                    <a:srgbClr val="000000">
                      <a:alpha val="43137"/>
                    </a:srgbClr>
                  </a:outerShdw>
                </a:effectLst>
              </a:rPr>
              <a:t>Ankara Üniversitesi / Eğitim Bilimleri Fakültesi</a:t>
            </a:r>
          </a:p>
          <a:p>
            <a:endParaRPr lang="tr-TR" b="1" i="1" dirty="0" smtClean="0">
              <a:effectLst>
                <a:outerShdw blurRad="38100" dist="38100" dir="2700000" algn="tl">
                  <a:srgbClr val="000000">
                    <a:alpha val="43137"/>
                  </a:srgbClr>
                </a:outerShdw>
              </a:effectLst>
            </a:endParaRPr>
          </a:p>
          <a:p>
            <a:endParaRPr lang="tr-TR" b="1" i="1" dirty="0" smtClean="0">
              <a:effectLst>
                <a:outerShdw blurRad="38100" dist="38100" dir="2700000" algn="tl">
                  <a:srgbClr val="000000">
                    <a:alpha val="43137"/>
                  </a:srgbClr>
                </a:outerShdw>
              </a:effectLst>
            </a:endParaRPr>
          </a:p>
          <a:p>
            <a:endParaRPr lang="tr-TR" dirty="0"/>
          </a:p>
        </p:txBody>
      </p:sp>
      <p:sp>
        <p:nvSpPr>
          <p:cNvPr id="4" name="Alt Başlık 2"/>
          <p:cNvSpPr txBox="1">
            <a:spLocks/>
          </p:cNvSpPr>
          <p:nvPr/>
        </p:nvSpPr>
        <p:spPr>
          <a:xfrm>
            <a:off x="1180746" y="5022166"/>
            <a:ext cx="8825658" cy="1331742"/>
          </a:xfrm>
          <a:prstGeom prst="rect">
            <a:avLst/>
          </a:prstGeom>
        </p:spPr>
        <p:txBody>
          <a:bodyPr vert="horz" lIns="91440" tIns="45720" rIns="91440" bIns="45720" rtlCol="0" anchor="t">
            <a:normAutofit fontScale="92500" lnSpcReduction="10000"/>
          </a:body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tr-TR" sz="1800" b="1" i="1" u="none" strike="noStrike" kern="1200" cap="all"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Bu</a:t>
            </a:r>
            <a:r>
              <a:rPr kumimoji="0" lang="tr-TR" sz="1800" b="1" i="1" u="none" strike="noStrike" kern="1200" cap="all" spc="0" normalizeH="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 slaytlarda yer alan tüm değerlendirme ve veriler A.Ü. </a:t>
            </a:r>
            <a:r>
              <a:rPr kumimoji="0" lang="tr-TR" sz="1800" b="1" i="1" u="none" strike="noStrike" kern="1200" cap="all" spc="0" normalizeH="0" noProof="0" dirty="0" err="1" smtClean="0">
                <a:ln>
                  <a:noFill/>
                </a:ln>
                <a:solidFill>
                  <a:schemeClr val="accent1"/>
                </a:solidFill>
                <a:effectLst>
                  <a:outerShdw blurRad="38100" dist="38100" dir="2700000" algn="tl">
                    <a:srgbClr val="000000">
                      <a:alpha val="43137"/>
                    </a:srgbClr>
                  </a:outerShdw>
                </a:effectLst>
                <a:uLnTx/>
                <a:uFillTx/>
                <a:latin typeface="+mn-lt"/>
                <a:ea typeface="+mn-ea"/>
                <a:cs typeface="+mn-cs"/>
              </a:rPr>
              <a:t>EBF’de</a:t>
            </a:r>
            <a:r>
              <a:rPr kumimoji="0" lang="tr-TR" sz="1800" b="1" i="1" u="none" strike="noStrike" kern="1200" cap="all" spc="0" normalizeH="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 verilen Türkiye’nin Ekonomik yapısı dersi içindir. Başka bir amaçla kullanılamaz. Başka bir kamusal ortamda paylaşılamaz erişime açılamaz.  kaynak gösterilemez. İlgili bilgiler için kaynakçada yer alan kaynaklara erişilmeli ve onlara atıf yapılmalıdır.</a:t>
            </a:r>
            <a:endParaRPr kumimoji="0" lang="tr-TR" sz="1800" b="1" i="1" u="none" strike="noStrike" kern="1200" cap="all"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tr-TR" sz="1800" b="0" i="0" u="none" strike="noStrike" kern="1200" cap="all"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 xmlns:p14="http://schemas.microsoft.com/office/powerpoint/2010/main" val="741942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89573" y="2264898"/>
            <a:ext cx="8989332" cy="4593101"/>
          </a:xfrm>
        </p:spPr>
      </p:pic>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6D0B763B-B393-43CD-9161-53C02784D3E1}" type="slidenum">
              <a:rPr lang="tr-TR" smtClean="0"/>
              <a:pPr/>
              <a:t>10</a:t>
            </a:fld>
            <a:endParaRPr lang="tr-TR"/>
          </a:p>
        </p:txBody>
      </p:sp>
    </p:spTree>
    <p:extLst>
      <p:ext uri="{BB962C8B-B14F-4D97-AF65-F5344CB8AC3E}">
        <p14:creationId xmlns:p14="http://schemas.microsoft.com/office/powerpoint/2010/main" xmlns="" val="183102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3932054"/>
          </a:xfrm>
        </p:spPr>
        <p:txBody>
          <a:bodyPr>
            <a:normAutofit/>
          </a:bodyPr>
          <a:lstStyle/>
          <a:p>
            <a:pPr marL="0" indent="0">
              <a:buNone/>
            </a:pPr>
            <a:r>
              <a:rPr lang="tr-TR" b="1" dirty="0" smtClean="0">
                <a:solidFill>
                  <a:srgbClr val="FF0000"/>
                </a:solidFill>
                <a:effectLst>
                  <a:outerShdw blurRad="38100" dist="38100" dir="2700000" algn="tl">
                    <a:srgbClr val="000000">
                      <a:alpha val="43137"/>
                    </a:srgbClr>
                  </a:outerShdw>
                </a:effectLst>
              </a:rPr>
              <a:t>Dünya Ekonomisinde Altın Çağın Sonu</a:t>
            </a:r>
          </a:p>
          <a:p>
            <a:pPr algn="just">
              <a:lnSpc>
                <a:spcPct val="150000"/>
              </a:lnSpc>
            </a:pPr>
            <a:r>
              <a:rPr lang="tr-TR" dirty="0" smtClean="0">
                <a:solidFill>
                  <a:schemeClr val="tx1"/>
                </a:solidFill>
              </a:rPr>
              <a:t>Dünya ekonomisinde 1960’lardaki olumlu eğilimler ve artan refah, 1970’lerde yerini istikrarsızlıklara ve dünya petrol bunalımının da etkisiyle ciddi bir bunalıma terk etti.</a:t>
            </a:r>
          </a:p>
          <a:p>
            <a:pPr algn="just">
              <a:lnSpc>
                <a:spcPct val="150000"/>
              </a:lnSpc>
            </a:pPr>
            <a:r>
              <a:rPr lang="tr-TR" dirty="0" smtClean="0">
                <a:solidFill>
                  <a:schemeClr val="tx1"/>
                </a:solidFill>
              </a:rPr>
              <a:t>İkinci Dünya Savaşı’ndan sonra dünya ekonomisinin hızlı büyüme sürecini destekleyen  dolar merkezli sabit kur düzeni, Vietnam Savaşı’nın dolar üzerinde yarattığı baskıların da etkisiyle sürdürülemez duruma gelmişti.</a:t>
            </a:r>
          </a:p>
          <a:p>
            <a:pPr algn="just">
              <a:lnSpc>
                <a:spcPct val="150000"/>
              </a:lnSpc>
            </a:pPr>
            <a:r>
              <a:rPr lang="tr-TR" dirty="0" smtClean="0">
                <a:solidFill>
                  <a:schemeClr val="tx1"/>
                </a:solidFill>
              </a:rPr>
              <a:t>1971 yılında ABD hükümeti doların altınla olan bağlantısını kopardı.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11</a:t>
            </a:fld>
            <a:endParaRPr lang="tr-TR"/>
          </a:p>
        </p:txBody>
      </p:sp>
    </p:spTree>
    <p:extLst>
      <p:ext uri="{BB962C8B-B14F-4D97-AF65-F5344CB8AC3E}">
        <p14:creationId xmlns:p14="http://schemas.microsoft.com/office/powerpoint/2010/main" xmlns="" val="187501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47557"/>
          </a:xfrm>
        </p:spPr>
        <p:txBody>
          <a:bodyPr>
            <a:normAutofit fontScale="85000" lnSpcReduction="10000"/>
          </a:bodyPr>
          <a:lstStyle/>
          <a:p>
            <a:pPr algn="just">
              <a:lnSpc>
                <a:spcPct val="150000"/>
              </a:lnSpc>
            </a:pPr>
            <a:r>
              <a:rPr lang="tr-TR" dirty="0" smtClean="0"/>
              <a:t>Dalgalanmaya bırakılan dolar, önde gelen para birimleri karşısında değer yitirdi.</a:t>
            </a:r>
          </a:p>
          <a:p>
            <a:pPr algn="just">
              <a:lnSpc>
                <a:spcPct val="150000"/>
              </a:lnSpc>
            </a:pPr>
            <a:r>
              <a:rPr lang="tr-TR" dirty="0" smtClean="0"/>
              <a:t>Bu </a:t>
            </a:r>
            <a:r>
              <a:rPr lang="tr-TR" noProof="1" smtClean="0"/>
              <a:t>gelişmeler Bretton Woods düzeninin sonu anlamına geliyordu.</a:t>
            </a:r>
          </a:p>
          <a:p>
            <a:pPr algn="just">
              <a:lnSpc>
                <a:spcPct val="150000"/>
              </a:lnSpc>
            </a:pPr>
            <a:r>
              <a:rPr lang="tr-TR" noProof="1" smtClean="0"/>
              <a:t>Uluslararası ticaret ve ödemeler düzeni, petrol fiyatlarının OPC tarafından 1973 ve 1979’da iki kez arttırılması ile daha da ciddi yaralar aldı. </a:t>
            </a:r>
          </a:p>
          <a:p>
            <a:pPr algn="just">
              <a:lnSpc>
                <a:spcPct val="150000"/>
              </a:lnSpc>
            </a:pPr>
            <a:r>
              <a:rPr lang="tr-TR" noProof="1" smtClean="0"/>
              <a:t>Petrol fiyatlarındaki artışlar karşısında gelişmiş ülkeler dış ve iç dengelerini yeniden kurmak için ekonomilerini yavaşlatmak yolunu seçtiler. </a:t>
            </a:r>
          </a:p>
          <a:p>
            <a:pPr algn="just">
              <a:lnSpc>
                <a:spcPct val="150000"/>
              </a:lnSpc>
            </a:pPr>
            <a:r>
              <a:rPr lang="tr-TR" noProof="1" smtClean="0"/>
              <a:t>Parasal ve mali politikalarla talebi kıstılar. </a:t>
            </a:r>
          </a:p>
          <a:p>
            <a:pPr algn="just">
              <a:lnSpc>
                <a:spcPct val="150000"/>
              </a:lnSpc>
            </a:pPr>
            <a:r>
              <a:rPr lang="tr-TR" noProof="1" smtClean="0"/>
              <a:t>Bu gelişmeler dünya ekonomisinin yaklaşık olarak çeyrek yüzyıldır süregelen hızlı büyüme ve refah sürecinin kesintiye uğraması anlamına geliyordu. </a:t>
            </a:r>
            <a:endParaRPr lang="tr-TR" noProof="1"/>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12</a:t>
            </a:fld>
            <a:endParaRPr lang="tr-TR"/>
          </a:p>
        </p:txBody>
      </p:sp>
    </p:spTree>
    <p:extLst>
      <p:ext uri="{BB962C8B-B14F-4D97-AF65-F5344CB8AC3E}">
        <p14:creationId xmlns:p14="http://schemas.microsoft.com/office/powerpoint/2010/main" xmlns="" val="390103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Buna karşılık gelişen ülkelerin çoğunluğu ve bu arada Türkiye, kemer sıkma, zor kararlar almak yerine tüketimi sürdürmek ve artan petrol fiyatlarını dış borçla karşılamak yoluna gittiler.</a:t>
            </a:r>
          </a:p>
          <a:p>
            <a:pPr algn="just">
              <a:lnSpc>
                <a:spcPct val="150000"/>
              </a:lnSpc>
            </a:pPr>
            <a:r>
              <a:rPr lang="tr-TR" dirty="0" smtClean="0"/>
              <a:t>Bu nedenle de ilerleyen yıllarda iç dengesizliklerin yanı sıra giderek büyüyen dış borç yüküyle boğuşmak zorunda kaldılar.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13</a:t>
            </a:fld>
            <a:endParaRPr lang="tr-TR"/>
          </a:p>
        </p:txBody>
      </p:sp>
    </p:spTree>
    <p:extLst>
      <p:ext uri="{BB962C8B-B14F-4D97-AF65-F5344CB8AC3E}">
        <p14:creationId xmlns:p14="http://schemas.microsoft.com/office/powerpoint/2010/main" xmlns="" val="225078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72685"/>
          </a:xfrm>
        </p:spPr>
        <p:txBody>
          <a:bodyPr>
            <a:normAutofit fontScale="92500" lnSpcReduction="10000"/>
          </a:bodyPr>
          <a:lstStyle/>
          <a:p>
            <a:pPr marL="0" indent="0">
              <a:buNone/>
            </a:pPr>
            <a:r>
              <a:rPr lang="tr-TR" b="1" dirty="0" smtClean="0">
                <a:solidFill>
                  <a:srgbClr val="FF0000"/>
                </a:solidFill>
                <a:effectLst>
                  <a:outerShdw blurRad="38100" dist="38100" dir="2700000" algn="tl">
                    <a:srgbClr val="000000">
                      <a:alpha val="43137"/>
                    </a:srgbClr>
                  </a:outerShdw>
                </a:effectLst>
              </a:rPr>
              <a:t>Kriz</a:t>
            </a:r>
          </a:p>
          <a:p>
            <a:pPr algn="just">
              <a:lnSpc>
                <a:spcPct val="150000"/>
              </a:lnSpc>
            </a:pPr>
            <a:r>
              <a:rPr lang="tr-TR" dirty="0" smtClean="0">
                <a:solidFill>
                  <a:schemeClr val="tx1"/>
                </a:solidFill>
              </a:rPr>
              <a:t>Türkiye Mart 1971’den itibaren ara rejim ve koalisyon hükümetleri tarafından yönetilme başladı. </a:t>
            </a:r>
          </a:p>
          <a:p>
            <a:pPr algn="just">
              <a:lnSpc>
                <a:spcPct val="150000"/>
              </a:lnSpc>
            </a:pPr>
            <a:r>
              <a:rPr lang="tr-TR" dirty="0" smtClean="0">
                <a:solidFill>
                  <a:schemeClr val="tx1"/>
                </a:solidFill>
              </a:rPr>
              <a:t>Önce 12 Mart döneminin teknokrat ağırlıklı kabinesi, daha sonra CHP-MSP koalisyonu ve milliyetçi cephe hükümetleri uzun dönemli iktisadi politikalar izleyemediler. </a:t>
            </a:r>
          </a:p>
          <a:p>
            <a:pPr algn="just">
              <a:lnSpc>
                <a:spcPct val="150000"/>
              </a:lnSpc>
            </a:pPr>
            <a:r>
              <a:rPr lang="tr-TR" dirty="0" smtClean="0">
                <a:solidFill>
                  <a:schemeClr val="tx1"/>
                </a:solidFill>
              </a:rPr>
              <a:t>Tam tersine giderek artan iç ve dış sorunlarla birlikte yaşamaya zor kararları sürekli olarak ertelemeye çalıştılar. </a:t>
            </a:r>
          </a:p>
          <a:p>
            <a:pPr algn="just">
              <a:lnSpc>
                <a:spcPct val="150000"/>
              </a:lnSpc>
            </a:pPr>
            <a:r>
              <a:rPr lang="tr-TR" dirty="0" smtClean="0">
                <a:solidFill>
                  <a:schemeClr val="tx1"/>
                </a:solidFill>
              </a:rPr>
              <a:t>1970 devalüasyonu gerekli yapısal önlemlerle desteklenmediği için imalat sanayinin uluslararası rekabete açılması, ihracata yönelmesi sağlanamadı. </a:t>
            </a:r>
            <a:endParaRPr lang="tr-TR" dirty="0">
              <a:solidFill>
                <a:schemeClr val="tx1"/>
              </a:solidFill>
            </a:endParaRP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14</a:t>
            </a:fld>
            <a:endParaRPr lang="tr-TR"/>
          </a:p>
        </p:txBody>
      </p:sp>
    </p:spTree>
    <p:extLst>
      <p:ext uri="{BB962C8B-B14F-4D97-AF65-F5344CB8AC3E}">
        <p14:creationId xmlns:p14="http://schemas.microsoft.com/office/powerpoint/2010/main" xmlns="" val="144686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lnSpc>
                <a:spcPct val="150000"/>
              </a:lnSpc>
            </a:pPr>
            <a:r>
              <a:rPr lang="tr-TR" dirty="0" smtClean="0"/>
              <a:t>1970’ler boyunca sanayi kesimi yüksek koruma duvarları ardında iç pazara yönelik üretimi sürdürdü. </a:t>
            </a:r>
          </a:p>
          <a:p>
            <a:pPr algn="just">
              <a:lnSpc>
                <a:spcPct val="150000"/>
              </a:lnSpc>
            </a:pPr>
            <a:r>
              <a:rPr lang="tr-TR" dirty="0" smtClean="0"/>
              <a:t>İhracatın GSYH içindeki payı ortalama olarak %3,5 düzeyinde kaldı. </a:t>
            </a:r>
          </a:p>
          <a:p>
            <a:pPr algn="just">
              <a:lnSpc>
                <a:spcPct val="150000"/>
              </a:lnSpc>
            </a:pPr>
            <a:r>
              <a:rPr lang="tr-TR" dirty="0" smtClean="0"/>
              <a:t>Sanayi ürünleri ihracatının GSYH içindeki payı da %2’nin altında kaldı.</a:t>
            </a:r>
          </a:p>
          <a:p>
            <a:pPr algn="just">
              <a:lnSpc>
                <a:spcPct val="150000"/>
              </a:lnSpc>
            </a:pPr>
            <a:r>
              <a:rPr lang="tr-TR" dirty="0" smtClean="0"/>
              <a:t>Böylece 1970’li yıllar Türkiye ekonomisinde üretimin en fazla içe dönük kaldığı dönem oldu. </a:t>
            </a:r>
          </a:p>
          <a:p>
            <a:pPr algn="just">
              <a:lnSpc>
                <a:spcPct val="150000"/>
              </a:lnSpc>
            </a:pPr>
            <a:r>
              <a:rPr lang="tr-TR" dirty="0" smtClean="0"/>
              <a:t>Sanayi bu dönemle etkinlik ve uluslararası rekabet açısından deneyim kazanamadı.</a:t>
            </a:r>
          </a:p>
          <a:p>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15</a:t>
            </a:fld>
            <a:endParaRPr lang="tr-TR"/>
          </a:p>
        </p:txBody>
      </p:sp>
    </p:spTree>
    <p:extLst>
      <p:ext uri="{BB962C8B-B14F-4D97-AF65-F5344CB8AC3E}">
        <p14:creationId xmlns:p14="http://schemas.microsoft.com/office/powerpoint/2010/main" xmlns="" val="378182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Nihai tüketim malları ile başlayan sanayileşme süreci daha ileri teknolojiler gerektiren ara mallarına doğru gelişemedi.</a:t>
            </a:r>
          </a:p>
          <a:p>
            <a:pPr algn="just">
              <a:lnSpc>
                <a:spcPct val="150000"/>
              </a:lnSpc>
            </a:pPr>
            <a:r>
              <a:rPr lang="tr-TR" dirty="0" smtClean="0"/>
              <a:t>1970 devalüasyonu işçi dövizleri girişini yılda 4 milyar dolara ya da GSYH’nin %5’ine sıçratmıştı. </a:t>
            </a:r>
          </a:p>
          <a:p>
            <a:pPr algn="just">
              <a:lnSpc>
                <a:spcPct val="150000"/>
              </a:lnSpc>
            </a:pPr>
            <a:r>
              <a:rPr lang="tr-TR" dirty="0" smtClean="0"/>
              <a:t>Ancak ilerleyen yıllarda işçi dövizlerinin sanayileşmeye katkıları beklentilerinin altında kaldı.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16</a:t>
            </a:fld>
            <a:endParaRPr lang="tr-TR"/>
          </a:p>
        </p:txBody>
      </p:sp>
    </p:spTree>
    <p:extLst>
      <p:ext uri="{BB962C8B-B14F-4D97-AF65-F5344CB8AC3E}">
        <p14:creationId xmlns:p14="http://schemas.microsoft.com/office/powerpoint/2010/main" xmlns="" val="396879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163060"/>
          </a:xfrm>
        </p:spPr>
        <p:txBody>
          <a:bodyPr>
            <a:normAutofit fontScale="92500" lnSpcReduction="20000"/>
          </a:bodyPr>
          <a:lstStyle/>
          <a:p>
            <a:pPr marL="0" indent="0">
              <a:buNone/>
            </a:pPr>
            <a:r>
              <a:rPr lang="tr-TR" b="1" dirty="0" smtClean="0">
                <a:solidFill>
                  <a:srgbClr val="FF0000"/>
                </a:solidFill>
                <a:effectLst>
                  <a:outerShdw blurRad="38100" dist="38100" dir="2700000" algn="tl">
                    <a:srgbClr val="000000">
                      <a:alpha val="43137"/>
                    </a:srgbClr>
                  </a:outerShdw>
                </a:effectLst>
              </a:rPr>
              <a:t>Tarım ve Kentleşme</a:t>
            </a:r>
          </a:p>
          <a:p>
            <a:pPr algn="just">
              <a:lnSpc>
                <a:spcPct val="150000"/>
              </a:lnSpc>
            </a:pPr>
            <a:r>
              <a:rPr lang="tr-TR" dirty="0" smtClean="0">
                <a:solidFill>
                  <a:schemeClr val="tx1"/>
                </a:solidFill>
              </a:rPr>
              <a:t>1960’lı yıllarda devletin sulama yatırımları ağırlık kazandı, gübre kullanımı artmaya başladı. </a:t>
            </a:r>
          </a:p>
          <a:p>
            <a:pPr algn="just">
              <a:lnSpc>
                <a:spcPct val="150000"/>
              </a:lnSpc>
            </a:pPr>
            <a:r>
              <a:rPr lang="tr-TR" dirty="0" smtClean="0">
                <a:solidFill>
                  <a:schemeClr val="tx1"/>
                </a:solidFill>
              </a:rPr>
              <a:t>Ayrıca, önceleri çok eleştirilen Meksika buğdayı uygulamasıyla hububat tarımında yüksek verimli yeni türler kullanılmaya başladı.</a:t>
            </a:r>
          </a:p>
          <a:p>
            <a:pPr algn="just">
              <a:lnSpc>
                <a:spcPct val="150000"/>
              </a:lnSpc>
            </a:pPr>
            <a:r>
              <a:rPr lang="tr-TR" dirty="0" smtClean="0">
                <a:solidFill>
                  <a:schemeClr val="tx1"/>
                </a:solidFill>
              </a:rPr>
              <a:t>Ülkedeki traktör sayısı da 1960’ta 42 binden 1970’te 100 bine ve 1980’de 430 bine doğru hızla yükseldi. </a:t>
            </a:r>
          </a:p>
          <a:p>
            <a:pPr algn="just">
              <a:lnSpc>
                <a:spcPct val="150000"/>
              </a:lnSpc>
            </a:pPr>
            <a:r>
              <a:rPr lang="tr-TR" dirty="0" smtClean="0">
                <a:solidFill>
                  <a:schemeClr val="tx1"/>
                </a:solidFill>
              </a:rPr>
              <a:t>Bu gelişmeler pazara yönelik artırıyor, orta ölçekli işletmeleri güçlendiriyordu. </a:t>
            </a:r>
          </a:p>
          <a:p>
            <a:pPr algn="just">
              <a:lnSpc>
                <a:spcPct val="150000"/>
              </a:lnSpc>
            </a:pPr>
            <a:r>
              <a:rPr lang="tr-TR" dirty="0" smtClean="0">
                <a:solidFill>
                  <a:schemeClr val="tx1"/>
                </a:solidFill>
              </a:rPr>
              <a:t>Bu sayede 1970’lerin sonlarına kadar tarımsal üretimin artış hızı nüfus artışının üzerinde seyretti, Türkiye gıda mallarında kendi kendine yeterli kalabildi. </a:t>
            </a:r>
            <a:endParaRPr lang="tr-TR" dirty="0">
              <a:solidFill>
                <a:schemeClr val="tx1"/>
              </a:solidFill>
            </a:endParaRP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17</a:t>
            </a:fld>
            <a:endParaRPr lang="tr-TR"/>
          </a:p>
        </p:txBody>
      </p:sp>
    </p:spTree>
    <p:extLst>
      <p:ext uri="{BB962C8B-B14F-4D97-AF65-F5344CB8AC3E}">
        <p14:creationId xmlns:p14="http://schemas.microsoft.com/office/powerpoint/2010/main" xmlns="" val="32363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Kırsal alanlarda nüfus artışının sürmesi, iç göçleri de hızlandırmaktaydı. </a:t>
            </a:r>
          </a:p>
          <a:p>
            <a:pPr algn="just">
              <a:lnSpc>
                <a:spcPct val="150000"/>
              </a:lnSpc>
            </a:pPr>
            <a:r>
              <a:rPr lang="tr-TR" dirty="0" smtClean="0"/>
              <a:t>Köylerden kasabalara, kasabalardan kentlere göç sayesinde kırsal nüfusun artışı yavaşlıyor, ancak kent nüfusu giderek daha hızlı büyüyordu.</a:t>
            </a:r>
          </a:p>
          <a:p>
            <a:pPr algn="just">
              <a:lnSpc>
                <a:spcPct val="150000"/>
              </a:lnSpc>
            </a:pPr>
            <a:r>
              <a:rPr lang="tr-TR" dirty="0" smtClean="0"/>
              <a:t>Ülke nüfusunun yıllık artış hızı %2,5 iken, büyük kentlerin nüfusları yılda %5’ten daha hızlı arttı. </a:t>
            </a:r>
          </a:p>
          <a:p>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18</a:t>
            </a:fld>
            <a:endParaRPr lang="tr-TR"/>
          </a:p>
        </p:txBody>
      </p:sp>
    </p:spTree>
    <p:extLst>
      <p:ext uri="{BB962C8B-B14F-4D97-AF65-F5344CB8AC3E}">
        <p14:creationId xmlns:p14="http://schemas.microsoft.com/office/powerpoint/2010/main" xmlns="" val="339663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18681"/>
          </a:xfrm>
        </p:spPr>
        <p:txBody>
          <a:bodyPr>
            <a:normAutofit/>
          </a:bodyPr>
          <a:lstStyle/>
          <a:p>
            <a:pPr algn="just">
              <a:lnSpc>
                <a:spcPct val="150000"/>
              </a:lnSpc>
            </a:pPr>
            <a:r>
              <a:rPr lang="tr-TR" dirty="0" smtClean="0"/>
              <a:t>1960’lar boyunca ve 1970’lerin büyük bir bölümünde yaşanan hızlı büyüme dalgası kentlerde yaşamaya başlayan milyonlara da yeni olanaklar sunmuştu. </a:t>
            </a:r>
          </a:p>
          <a:p>
            <a:pPr algn="just">
              <a:lnSpc>
                <a:spcPct val="150000"/>
              </a:lnSpc>
            </a:pPr>
            <a:r>
              <a:rPr lang="tr-TR" dirty="0" smtClean="0"/>
              <a:t>Ancak 1970’lerin sonlarında derinleşen bunalım, yüksek enflasyon ve işsizlik dalgası, kırlardan kentlere göçü bir süre için olsun yavaşlattı, hatta tersine döndürdü.</a:t>
            </a:r>
          </a:p>
          <a:p>
            <a:pPr algn="just">
              <a:lnSpc>
                <a:spcPct val="150000"/>
              </a:lnSpc>
            </a:pPr>
            <a:r>
              <a:rPr lang="tr-TR" dirty="0" smtClean="0"/>
              <a:t>Olumsuz koşullar büyük umutlarla kentlere gelen insanların bir bölümünü köylerine geri dönmeye zorladı.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19</a:t>
            </a:fld>
            <a:endParaRPr lang="tr-TR"/>
          </a:p>
        </p:txBody>
      </p:sp>
    </p:spTree>
    <p:extLst>
      <p:ext uri="{BB962C8B-B14F-4D97-AF65-F5344CB8AC3E}">
        <p14:creationId xmlns:p14="http://schemas.microsoft.com/office/powerpoint/2010/main" xmlns="" val="202401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43809"/>
          </a:xfrm>
        </p:spPr>
        <p:txBody>
          <a:bodyPr>
            <a:normAutofit fontScale="92500"/>
          </a:bodyPr>
          <a:lstStyle/>
          <a:p>
            <a:pPr marL="0" indent="0" algn="just">
              <a:buNone/>
            </a:pPr>
            <a:r>
              <a:rPr lang="tr-TR" b="1" dirty="0" smtClean="0">
                <a:solidFill>
                  <a:srgbClr val="FF0000"/>
                </a:solidFill>
                <a:effectLst>
                  <a:outerShdw blurRad="38100" dist="38100" dir="2700000" algn="tl">
                    <a:srgbClr val="000000">
                      <a:alpha val="43137"/>
                    </a:srgbClr>
                  </a:outerShdw>
                </a:effectLst>
              </a:rPr>
              <a:t>Planlı Kalkınma ve DPT</a:t>
            </a:r>
          </a:p>
          <a:p>
            <a:pPr algn="just">
              <a:lnSpc>
                <a:spcPct val="150000"/>
              </a:lnSpc>
            </a:pPr>
            <a:r>
              <a:rPr lang="tr-TR" dirty="0" smtClean="0">
                <a:solidFill>
                  <a:schemeClr val="tx1"/>
                </a:solidFill>
              </a:rPr>
              <a:t>1950’lerde tarıma ağırlık veren strateji, Türkiye ekonomisine önemli bir dinamizm getirmiş, ancak popülist iktisat politikalarının da katkısıyla kısa bir süre sonra tıkanmıştı. </a:t>
            </a:r>
          </a:p>
          <a:p>
            <a:pPr algn="just">
              <a:lnSpc>
                <a:spcPct val="150000"/>
              </a:lnSpc>
            </a:pPr>
            <a:r>
              <a:rPr lang="tr-TR" dirty="0" smtClean="0">
                <a:solidFill>
                  <a:schemeClr val="tx1"/>
                </a:solidFill>
              </a:rPr>
              <a:t>27 Mayıs darbesi sonrasında askeri rejim bu boşluğu kapatmak amacıyla Devlet Planlama Teşkilatı’nın (DPT)kurulmasına karar verdi.</a:t>
            </a:r>
          </a:p>
          <a:p>
            <a:pPr algn="just">
              <a:lnSpc>
                <a:spcPct val="150000"/>
              </a:lnSpc>
            </a:pPr>
            <a:r>
              <a:rPr lang="tr-TR" dirty="0" smtClean="0">
                <a:solidFill>
                  <a:schemeClr val="tx1"/>
                </a:solidFill>
              </a:rPr>
              <a:t>OECD gibi dönemin en etkin uluslararası kuruluşu da planlamayı destekliyordu. </a:t>
            </a:r>
          </a:p>
          <a:p>
            <a:pPr algn="just">
              <a:lnSpc>
                <a:spcPct val="150000"/>
              </a:lnSpc>
            </a:pPr>
            <a:r>
              <a:rPr lang="tr-TR" dirty="0" smtClean="0">
                <a:solidFill>
                  <a:schemeClr val="tx1"/>
                </a:solidFill>
              </a:rPr>
              <a:t>1963 yılında uygulanmaya başlanan Birinci Beş Yıllık Kalkınma Planı’nda ekonominin rotası iç pazara yönelik sanayileşme yönünde çizildi.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2</a:t>
            </a:fld>
            <a:endParaRPr lang="tr-TR"/>
          </a:p>
        </p:txBody>
      </p:sp>
    </p:spTree>
    <p:extLst>
      <p:ext uri="{BB962C8B-B14F-4D97-AF65-F5344CB8AC3E}">
        <p14:creationId xmlns:p14="http://schemas.microsoft.com/office/powerpoint/2010/main" xmlns="" val="342396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Dünyada Değişen Kurumlar ve Büyüme</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-İkinci Dünya Savaşı Sonrasında Büyüme, Kurumlar ve Bölüşüm </a:t>
            </a:r>
            <a:endParaRPr lang="tr-TR" b="1"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50070" y="2335237"/>
            <a:ext cx="6134078" cy="4522763"/>
          </a:xfrm>
          <a:prstGeom prst="rect">
            <a:avLst/>
          </a:prstGeom>
        </p:spPr>
      </p:pic>
      <p:sp>
        <p:nvSpPr>
          <p:cNvPr id="5" name="Slayt Numarası Yer Tutucusu 4"/>
          <p:cNvSpPr>
            <a:spLocks noGrp="1"/>
          </p:cNvSpPr>
          <p:nvPr>
            <p:ph type="sldNum" sz="quarter" idx="12"/>
          </p:nvPr>
        </p:nvSpPr>
        <p:spPr/>
        <p:txBody>
          <a:bodyPr/>
          <a:lstStyle/>
          <a:p>
            <a:fld id="{6D0B763B-B393-43CD-9161-53C02784D3E1}" type="slidenum">
              <a:rPr lang="tr-TR" smtClean="0"/>
              <a:pPr/>
              <a:t>20</a:t>
            </a:fld>
            <a:endParaRPr lang="tr-TR"/>
          </a:p>
        </p:txBody>
      </p:sp>
    </p:spTree>
    <p:extLst>
      <p:ext uri="{BB962C8B-B14F-4D97-AF65-F5344CB8AC3E}">
        <p14:creationId xmlns:p14="http://schemas.microsoft.com/office/powerpoint/2010/main" xmlns="" val="322961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25748" y="2264898"/>
            <a:ext cx="8299937" cy="4593102"/>
          </a:xfrm>
        </p:spPr>
      </p:pic>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-İkinci Dünya Savaşı Sonrasında Büyüme, Kurumlar ve Bölüşüm </a:t>
            </a:r>
            <a:endParaRPr lang="tr-TR" b="1" dirty="0">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6D0B763B-B393-43CD-9161-53C02784D3E1}" type="slidenum">
              <a:rPr lang="tr-TR" smtClean="0"/>
              <a:pPr/>
              <a:t>21</a:t>
            </a:fld>
            <a:endParaRPr lang="tr-TR"/>
          </a:p>
        </p:txBody>
      </p:sp>
    </p:spTree>
    <p:extLst>
      <p:ext uri="{BB962C8B-B14F-4D97-AF65-F5344CB8AC3E}">
        <p14:creationId xmlns:p14="http://schemas.microsoft.com/office/powerpoint/2010/main" xmlns="" val="565504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b="1" dirty="0" smtClean="0">
                <a:solidFill>
                  <a:srgbClr val="FF0000"/>
                </a:solidFill>
                <a:effectLst>
                  <a:outerShdw blurRad="38100" dist="38100" dir="2700000" algn="tl">
                    <a:srgbClr val="000000">
                      <a:alpha val="43137"/>
                    </a:srgbClr>
                  </a:outerShdw>
                </a:effectLst>
              </a:rPr>
              <a:t>Türkiye’de İktisadi Büyüme</a:t>
            </a:r>
          </a:p>
          <a:p>
            <a:pPr algn="just">
              <a:lnSpc>
                <a:spcPct val="150000"/>
              </a:lnSpc>
            </a:pPr>
            <a:r>
              <a:rPr lang="tr-TR" dirty="0" smtClean="0">
                <a:solidFill>
                  <a:schemeClr val="tx1"/>
                </a:solidFill>
              </a:rPr>
              <a:t>İkinci Dünya Savaşı sonrasındaki </a:t>
            </a:r>
            <a:r>
              <a:rPr lang="tr-TR" dirty="0" err="1" smtClean="0">
                <a:solidFill>
                  <a:schemeClr val="tx1"/>
                </a:solidFill>
              </a:rPr>
              <a:t>onyıllar</a:t>
            </a:r>
            <a:r>
              <a:rPr lang="tr-TR" dirty="0" smtClean="0">
                <a:solidFill>
                  <a:schemeClr val="tx1"/>
                </a:solidFill>
              </a:rPr>
              <a:t>, gelişen ekonomilerin pek çoğu gibi, Türkiye için de hızlı bir büyüme dönemi oldu.</a:t>
            </a:r>
          </a:p>
          <a:p>
            <a:pPr algn="just">
              <a:lnSpc>
                <a:spcPct val="150000"/>
              </a:lnSpc>
            </a:pPr>
            <a:r>
              <a:rPr lang="tr-TR" dirty="0" smtClean="0">
                <a:solidFill>
                  <a:schemeClr val="tx1"/>
                </a:solidFill>
              </a:rPr>
              <a:t>1950’lerin ortalarında ve özellikle de 1970’lerin ikinci yarısındaki krizlere karşın, Türkiye ekonomisi tarihinin en yüksek büyüme hızlarına 1950-1980 döneminde ulaştı.</a:t>
            </a:r>
          </a:p>
          <a:p>
            <a:pPr algn="just">
              <a:lnSpc>
                <a:spcPct val="150000"/>
              </a:lnSpc>
            </a:pPr>
            <a:r>
              <a:rPr lang="tr-TR" dirty="0" smtClean="0">
                <a:solidFill>
                  <a:schemeClr val="tx1"/>
                </a:solidFill>
              </a:rPr>
              <a:t>Elverişli dünya koşullarının da desteğiyle bu dönemde kişi başına gelirlerdeki artış hızı yılda %3’ü aştı.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-İkinci Dünya Savaşı Sonrasında Büyüme, Kurumlar ve Bölüşüm </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22</a:t>
            </a:fld>
            <a:endParaRPr lang="tr-TR"/>
          </a:p>
        </p:txBody>
      </p:sp>
    </p:spTree>
    <p:extLst>
      <p:ext uri="{BB962C8B-B14F-4D97-AF65-F5344CB8AC3E}">
        <p14:creationId xmlns:p14="http://schemas.microsoft.com/office/powerpoint/2010/main" xmlns="" val="300804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Büyüme hızlarını açıklayan en önemli yakın nedenler, tarım kesiminde büyük miktarlarda yeni toprağın üretime açılması, traktör, gübre ve diğer girdilerin kullanımı, kent ekonomisinde ise imalat sanayii ve diğer dallarda daha ileri teknolojilerin kullanımı ve yeni yatırımların devreye girmesi idi. </a:t>
            </a:r>
          </a:p>
          <a:p>
            <a:pPr algn="just">
              <a:lnSpc>
                <a:spcPct val="150000"/>
              </a:lnSpc>
            </a:pPr>
            <a:r>
              <a:rPr lang="tr-TR" dirty="0" smtClean="0"/>
              <a:t>Büyüme hızlarında önemli bir sıçrama sağlanabilmesinin bir diğer nedeni de hızlı kentleşme sürecidir. </a:t>
            </a:r>
          </a:p>
          <a:p>
            <a:endParaRPr lang="tr-TR" dirty="0" smtClean="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-İkinci Dünya Savaşı Sonrasında Büyüme, Kurumlar ve Bölüşüm </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23</a:t>
            </a:fld>
            <a:endParaRPr lang="tr-TR"/>
          </a:p>
        </p:txBody>
      </p:sp>
    </p:spTree>
    <p:extLst>
      <p:ext uri="{BB962C8B-B14F-4D97-AF65-F5344CB8AC3E}">
        <p14:creationId xmlns:p14="http://schemas.microsoft.com/office/powerpoint/2010/main" xmlns="" val="29825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Gelirin Bölüşümü ve İnsani Gelişme</a:t>
            </a:r>
          </a:p>
          <a:p>
            <a:pPr algn="just">
              <a:lnSpc>
                <a:spcPct val="150000"/>
              </a:lnSpc>
            </a:pPr>
            <a:r>
              <a:rPr lang="tr-TR" dirty="0" smtClean="0">
                <a:solidFill>
                  <a:schemeClr val="tx1"/>
                </a:solidFill>
              </a:rPr>
              <a:t>Bu dönemde gelirin ülke ölçeğindeki bölüşümü üç aşamada ele alınabilmektedir: </a:t>
            </a:r>
          </a:p>
          <a:p>
            <a:pPr algn="just">
              <a:lnSpc>
                <a:spcPct val="150000"/>
              </a:lnSpc>
              <a:buFont typeface="+mj-lt"/>
              <a:buAutoNum type="arabicPeriod"/>
            </a:pPr>
            <a:r>
              <a:rPr lang="tr-TR" dirty="0" smtClean="0">
                <a:solidFill>
                  <a:schemeClr val="tx1"/>
                </a:solidFill>
              </a:rPr>
              <a:t>Tarım kesimi içindeki eşitsizlikler</a:t>
            </a:r>
          </a:p>
          <a:p>
            <a:pPr algn="just">
              <a:lnSpc>
                <a:spcPct val="150000"/>
              </a:lnSpc>
              <a:buFont typeface="+mj-lt"/>
              <a:buAutoNum type="arabicPeriod"/>
            </a:pPr>
            <a:r>
              <a:rPr lang="tr-TR" dirty="0" smtClean="0">
                <a:solidFill>
                  <a:schemeClr val="tx1"/>
                </a:solidFill>
              </a:rPr>
              <a:t>Tarım ile tarım-dışı kesim ya da kent ekonomisi arasındaki eşitsizlikler</a:t>
            </a:r>
          </a:p>
          <a:p>
            <a:pPr algn="just">
              <a:lnSpc>
                <a:spcPct val="150000"/>
              </a:lnSpc>
              <a:buFont typeface="+mj-lt"/>
              <a:buAutoNum type="arabicPeriod"/>
            </a:pPr>
            <a:r>
              <a:rPr lang="tr-TR" dirty="0" smtClean="0">
                <a:solidFill>
                  <a:schemeClr val="tx1"/>
                </a:solidFill>
              </a:rPr>
              <a:t>Kent ekonomisi içindeki eşitsizlikler</a:t>
            </a:r>
            <a:endParaRPr lang="tr-TR" dirty="0">
              <a:solidFill>
                <a:schemeClr val="tx1"/>
              </a:solidFill>
            </a:endParaRP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-İkinci Dünya Savaşı Sonrasında Büyüme, Kurumlar ve Bölüşüm </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24</a:t>
            </a:fld>
            <a:endParaRPr lang="tr-TR"/>
          </a:p>
        </p:txBody>
      </p:sp>
    </p:spTree>
    <p:extLst>
      <p:ext uri="{BB962C8B-B14F-4D97-AF65-F5344CB8AC3E}">
        <p14:creationId xmlns:p14="http://schemas.microsoft.com/office/powerpoint/2010/main" xmlns="" val="10350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051540" y="2264898"/>
            <a:ext cx="8203807" cy="4593102"/>
          </a:xfrm>
        </p:spPr>
      </p:pic>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-İkinci Dünya Savaşı Sonrasında Büyüme, Kurumlar ve Bölüşüm </a:t>
            </a:r>
            <a:endParaRPr lang="tr-TR" b="1" dirty="0">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6D0B763B-B393-43CD-9161-53C02784D3E1}" type="slidenum">
              <a:rPr lang="tr-TR" smtClean="0"/>
              <a:pPr/>
              <a:t>25</a:t>
            </a:fld>
            <a:endParaRPr lang="tr-TR"/>
          </a:p>
        </p:txBody>
      </p:sp>
    </p:spTree>
    <p:extLst>
      <p:ext uri="{BB962C8B-B14F-4D97-AF65-F5344CB8AC3E}">
        <p14:creationId xmlns:p14="http://schemas.microsoft.com/office/powerpoint/2010/main" xmlns="" val="147527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Kaynak</a:t>
            </a:r>
            <a:endParaRPr lang="tr-TR" dirty="0"/>
          </a:p>
        </p:txBody>
      </p:sp>
      <p:sp>
        <p:nvSpPr>
          <p:cNvPr id="3" name="2 İçerik Yer Tutucusu"/>
          <p:cNvSpPr>
            <a:spLocks noGrp="1"/>
          </p:cNvSpPr>
          <p:nvPr>
            <p:ph idx="1"/>
          </p:nvPr>
        </p:nvSpPr>
        <p:spPr/>
        <p:txBody>
          <a:bodyPr/>
          <a:lstStyle/>
          <a:p>
            <a:r>
              <a:rPr lang="tr-TR" b="1" dirty="0" smtClean="0"/>
              <a:t>Pamuk, Şevket (2019). Türkiye’nin 200 Yıllık İktisadi Tarihi. 10. Baskı. İstanbul: İş Bankası Yayınları</a:t>
            </a:r>
          </a:p>
          <a:p>
            <a:endParaRPr lang="tr-TR" dirty="0"/>
          </a:p>
        </p:txBody>
      </p:sp>
      <p:sp>
        <p:nvSpPr>
          <p:cNvPr id="4" name="3 Slayt Numarası Yer Tutucusu"/>
          <p:cNvSpPr>
            <a:spLocks noGrp="1"/>
          </p:cNvSpPr>
          <p:nvPr>
            <p:ph type="sldNum" sz="quarter" idx="12"/>
          </p:nvPr>
        </p:nvSpPr>
        <p:spPr/>
        <p:txBody>
          <a:bodyPr/>
          <a:lstStyle/>
          <a:p>
            <a:fld id="{6D0B763B-B393-43CD-9161-53C02784D3E1}" type="slidenum">
              <a:rPr lang="tr-TR" smtClean="0"/>
              <a:pPr/>
              <a:t>26</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603499"/>
            <a:ext cx="9557963" cy="3941679"/>
          </a:xfrm>
        </p:spPr>
        <p:txBody>
          <a:bodyPr>
            <a:normAutofit/>
          </a:bodyPr>
          <a:lstStyle/>
          <a:p>
            <a:pPr algn="just">
              <a:lnSpc>
                <a:spcPct val="150000"/>
              </a:lnSpc>
            </a:pPr>
            <a:r>
              <a:rPr lang="tr-TR" dirty="0" smtClean="0"/>
              <a:t>Planlar kamu sektörü için emredici,  özel sektör için yol gösterici nitelikteydi. </a:t>
            </a:r>
          </a:p>
          <a:p>
            <a:pPr algn="just">
              <a:lnSpc>
                <a:spcPct val="150000"/>
              </a:lnSpc>
            </a:pPr>
            <a:r>
              <a:rPr lang="tr-TR" dirty="0" smtClean="0"/>
              <a:t>Tarım kesimi ise büyük ölçüde plan dışında kalıyordu. </a:t>
            </a:r>
          </a:p>
          <a:p>
            <a:pPr algn="just">
              <a:lnSpc>
                <a:spcPct val="150000"/>
              </a:lnSpc>
            </a:pPr>
            <a:r>
              <a:rPr lang="tr-TR" dirty="0" smtClean="0"/>
              <a:t>DPT’nin kuruluş sürecinde bu kurumu Doğu Asya ülkelerindeki sanayileşme örneklerindeki gibi toplumdan ve siyasetten korunan, sanayileşmenin uzun vadeli hedeflerini belirleyen özerk bir merkez olarak görenler vardı.</a:t>
            </a:r>
          </a:p>
          <a:p>
            <a:pPr algn="just">
              <a:lnSpc>
                <a:spcPct val="150000"/>
              </a:lnSpc>
            </a:pPr>
            <a:r>
              <a:rPr lang="tr-TR" dirty="0" smtClean="0"/>
              <a:t>Ancak, kısa bir süre içinde DPT bu modelden ayrılıp, günlük siyasete ve siyasal baskılara açık, özel sektörün kısa vadeli ihtiyaçlarını karşılamaya yönelik bir destek kuruluşu haline geldi.</a:t>
            </a:r>
          </a:p>
          <a:p>
            <a:pPr marL="0" indent="0">
              <a:buNone/>
            </a:pPr>
            <a:endParaRPr lang="tr-TR" dirty="0" smtClean="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3</a:t>
            </a:fld>
            <a:endParaRPr lang="tr-TR"/>
          </a:p>
        </p:txBody>
      </p:sp>
    </p:spTree>
    <p:extLst>
      <p:ext uri="{BB962C8B-B14F-4D97-AF65-F5344CB8AC3E}">
        <p14:creationId xmlns:p14="http://schemas.microsoft.com/office/powerpoint/2010/main" xmlns="" val="253358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584249"/>
            <a:ext cx="8761412" cy="4086057"/>
          </a:xfrm>
        </p:spPr>
        <p:txBody>
          <a:bodyPr>
            <a:normAutofit/>
          </a:bodyPr>
          <a:lstStyle/>
          <a:p>
            <a:pPr marL="0" indent="0">
              <a:buNone/>
            </a:pPr>
            <a:r>
              <a:rPr lang="tr-TR" b="1" dirty="0" smtClean="0">
                <a:solidFill>
                  <a:srgbClr val="FF0000"/>
                </a:solidFill>
                <a:effectLst>
                  <a:outerShdw blurRad="38100" dist="38100" dir="2700000" algn="tl">
                    <a:srgbClr val="000000">
                      <a:alpha val="43137"/>
                    </a:srgbClr>
                  </a:outerShdw>
                </a:effectLst>
              </a:rPr>
              <a:t>Özel Sektör Önderliğinde İthal İkamesi</a:t>
            </a:r>
          </a:p>
          <a:p>
            <a:pPr algn="just">
              <a:lnSpc>
                <a:spcPct val="150000"/>
              </a:lnSpc>
            </a:pPr>
            <a:r>
              <a:rPr lang="tr-TR" dirty="0" smtClean="0"/>
              <a:t>Türkiye’de ilk kez 1930’lu yıllarda uygulanmaya başlanan</a:t>
            </a:r>
            <a:r>
              <a:rPr lang="tr-TR" dirty="0" smtClean="0">
                <a:solidFill>
                  <a:schemeClr val="tx1"/>
                </a:solidFill>
              </a:rPr>
              <a:t> ithal ikamesi yoluyla sanayileşme stratejisi daha önce ithal edilen malların artık yeterli sanayi tarafından üretilmesini hedefliyordu. </a:t>
            </a:r>
          </a:p>
          <a:p>
            <a:pPr algn="just">
              <a:lnSpc>
                <a:spcPct val="150000"/>
              </a:lnSpc>
            </a:pPr>
            <a:r>
              <a:rPr lang="tr-TR" dirty="0" smtClean="0">
                <a:solidFill>
                  <a:schemeClr val="tx1"/>
                </a:solidFill>
              </a:rPr>
              <a:t>Bu amaçla, belirli ürünlerde ithalatın kısılması, hatta tümüyle yasaklanmasından sonra yerli üreticiler, ucuz kredi, vergi bağışıklıkları, ucuz döviz tahsisleri ve diğer yöntemlerle teşvik ediliyordu.</a:t>
            </a:r>
          </a:p>
          <a:p>
            <a:pPr algn="just">
              <a:lnSpc>
                <a:spcPct val="150000"/>
              </a:lnSpc>
            </a:pPr>
            <a:r>
              <a:rPr lang="tr-TR" dirty="0" smtClean="0">
                <a:solidFill>
                  <a:schemeClr val="tx1"/>
                </a:solidFill>
              </a:rPr>
              <a:t>Yani ekonominin kıt kaynakları sanayi kesimine tahsis edilmekteydi. </a:t>
            </a:r>
          </a:p>
          <a:p>
            <a:pPr marL="0" indent="0" algn="just">
              <a:lnSpc>
                <a:spcPct val="150000"/>
              </a:lnSpc>
              <a:buNone/>
            </a:pP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4</a:t>
            </a:fld>
            <a:endParaRPr lang="tr-TR"/>
          </a:p>
        </p:txBody>
      </p:sp>
    </p:spTree>
    <p:extLst>
      <p:ext uri="{BB962C8B-B14F-4D97-AF65-F5344CB8AC3E}">
        <p14:creationId xmlns:p14="http://schemas.microsoft.com/office/powerpoint/2010/main" xmlns="" val="397547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66807"/>
          </a:xfrm>
        </p:spPr>
        <p:txBody>
          <a:bodyPr>
            <a:normAutofit/>
          </a:bodyPr>
          <a:lstStyle/>
          <a:p>
            <a:pPr algn="just">
              <a:lnSpc>
                <a:spcPct val="150000"/>
              </a:lnSpc>
            </a:pPr>
            <a:r>
              <a:rPr lang="tr-TR" dirty="0" smtClean="0"/>
              <a:t>Bir sanayi kuruluşunun bu ayrıcalıklardan yararlanabilmesi için yatırım programının plan önceliklerine uygun olduğunun Ankara’da DPT ve ilgili diğer kuruluşlar tarafından onaylanması gerekiyordu. </a:t>
            </a:r>
          </a:p>
          <a:p>
            <a:pPr algn="just">
              <a:lnSpc>
                <a:spcPct val="150000"/>
              </a:lnSpc>
            </a:pPr>
            <a:r>
              <a:rPr lang="tr-TR" dirty="0" smtClean="0"/>
              <a:t>1960’lar Türkiye’de ithal ikamesi yoluyla sanayileşme sürecinin kalkınma iktisatçısı Albert </a:t>
            </a:r>
            <a:r>
              <a:rPr lang="tr-TR" dirty="0" err="1" smtClean="0"/>
              <a:t>Hirschman</a:t>
            </a:r>
            <a:r>
              <a:rPr lang="tr-TR" dirty="0" smtClean="0"/>
              <a:t> deyimiyle ‘’kolay yılları’’ olarak nitelendirilebilir.</a:t>
            </a:r>
          </a:p>
          <a:p>
            <a:pPr algn="just">
              <a:lnSpc>
                <a:spcPct val="150000"/>
              </a:lnSpc>
            </a:pPr>
            <a:r>
              <a:rPr lang="tr-TR" dirty="0" smtClean="0"/>
              <a:t>Sanayi kesimi ithal etmek zorunda olduğu ara malları ile makine-teçhizat için gerekli dövizi büyük ölçüde tarım kesiminden geleneksel ihraç mallarından sağlamaktaydı.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5</a:t>
            </a:fld>
            <a:endParaRPr lang="tr-TR"/>
          </a:p>
        </p:txBody>
      </p:sp>
    </p:spTree>
    <p:extLst>
      <p:ext uri="{BB962C8B-B14F-4D97-AF65-F5344CB8AC3E}">
        <p14:creationId xmlns:p14="http://schemas.microsoft.com/office/powerpoint/2010/main" xmlns="" val="404671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9808220" cy="4254500"/>
          </a:xfrm>
        </p:spPr>
        <p:txBody>
          <a:bodyPr>
            <a:normAutofit fontScale="92500" lnSpcReduction="10000"/>
          </a:bodyPr>
          <a:lstStyle/>
          <a:p>
            <a:pPr algn="just">
              <a:lnSpc>
                <a:spcPct val="160000"/>
              </a:lnSpc>
            </a:pPr>
            <a:r>
              <a:rPr lang="tr-TR" dirty="0" smtClean="0"/>
              <a:t>1930’lardaki devletçilik döneminde ipler büyük ölçüde kamu kuruluşlarının elinde kalmıştı. </a:t>
            </a:r>
          </a:p>
          <a:p>
            <a:pPr algn="just">
              <a:lnSpc>
                <a:spcPct val="160000"/>
              </a:lnSpc>
            </a:pPr>
            <a:r>
              <a:rPr lang="tr-TR" dirty="0" smtClean="0"/>
              <a:t>Karma ekonomi modelinin geçerli olduğu 1960’larda ise kamu kesimi ile özel kesim arasında yeni bir iş bölümü ortaya çıkmaya başlardı. </a:t>
            </a:r>
          </a:p>
          <a:p>
            <a:pPr algn="just">
              <a:lnSpc>
                <a:spcPct val="160000"/>
              </a:lnSpc>
            </a:pPr>
            <a:r>
              <a:rPr lang="tr-TR" dirty="0" smtClean="0"/>
              <a:t>İkinci Dünya Savaşı sonrasında hızlı bir toparlanma ve büyüme süreci yaşayan Batı Avrupa ülkeleri 1960ların başlarından itibaren Türkiye’den giderek artan sayılarda işçi talep etmeye başladılar. </a:t>
            </a:r>
          </a:p>
          <a:p>
            <a:pPr algn="just">
              <a:lnSpc>
                <a:spcPct val="160000"/>
              </a:lnSpc>
            </a:pPr>
            <a:r>
              <a:rPr lang="tr-TR" dirty="0" smtClean="0"/>
              <a:t>Avrupa’ya göç eden işçilerin sayıları her yıl artarken işsizlik baskısı hafiflemeye başladı. </a:t>
            </a:r>
          </a:p>
          <a:p>
            <a:pPr algn="just">
              <a:lnSpc>
                <a:spcPct val="160000"/>
              </a:lnSpc>
            </a:pPr>
            <a:r>
              <a:rPr lang="tr-TR" dirty="0" smtClean="0"/>
              <a:t>İşçilerin ailelerine gönderdikleri dövizler bir yandan ödemeler dengesi sorunlarını yumuşatıyor ve ithalatı kolaylaştırıyor, öte yandan da iç pazarı büyütüyordu.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6</a:t>
            </a:fld>
            <a:endParaRPr lang="tr-TR"/>
          </a:p>
        </p:txBody>
      </p:sp>
    </p:spTree>
    <p:extLst>
      <p:ext uri="{BB962C8B-B14F-4D97-AF65-F5344CB8AC3E}">
        <p14:creationId xmlns:p14="http://schemas.microsoft.com/office/powerpoint/2010/main" xmlns="" val="168385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1963 yılında topluluk ile Türkiye arasında ortaklık kuran Ankara Antlaşması imzalandı. </a:t>
            </a:r>
          </a:p>
          <a:p>
            <a:pPr algn="just">
              <a:lnSpc>
                <a:spcPct val="150000"/>
              </a:lnSpc>
            </a:pPr>
            <a:r>
              <a:rPr lang="tr-TR" dirty="0" smtClean="0"/>
              <a:t>Aralık 1964’te yürürlüğe giren bu antlaşma, ileride Türkiye’ye üyelik yolunu açıyordu.</a:t>
            </a:r>
          </a:p>
          <a:p>
            <a:pPr algn="just">
              <a:lnSpc>
                <a:spcPct val="150000"/>
              </a:lnSpc>
            </a:pPr>
            <a:r>
              <a:rPr lang="tr-TR" dirty="0" smtClean="0"/>
              <a:t>Antlaşma, daha çok bir müzakere çerçevesi niteliğindeydi.</a:t>
            </a:r>
          </a:p>
          <a:p>
            <a:pPr algn="just">
              <a:lnSpc>
                <a:spcPct val="150000"/>
              </a:lnSpc>
            </a:pPr>
            <a:r>
              <a:rPr lang="tr-TR" dirty="0" smtClean="0"/>
              <a:t>Bu çerçevenin içinin doldurulması ileride imzalanacak bir karma protokole bırakılmıştı.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6D0B763B-B393-43CD-9161-53C02784D3E1}" type="slidenum">
              <a:rPr lang="tr-TR" smtClean="0"/>
              <a:pPr/>
              <a:t>7</a:t>
            </a:fld>
            <a:endParaRPr lang="tr-TR"/>
          </a:p>
        </p:txBody>
      </p:sp>
    </p:spTree>
    <p:extLst>
      <p:ext uri="{BB962C8B-B14F-4D97-AF65-F5344CB8AC3E}">
        <p14:creationId xmlns:p14="http://schemas.microsoft.com/office/powerpoint/2010/main" xmlns="" val="412862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Hızlı Büyüme</a:t>
            </a:r>
          </a:p>
          <a:p>
            <a:pPr marL="0" indent="0">
              <a:buNone/>
            </a:pPr>
            <a:endParaRPr lang="tr-TR" dirty="0">
              <a:solidFill>
                <a:srgbClr val="FF0000"/>
              </a:solidFill>
            </a:endParaRP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188" y="2293034"/>
            <a:ext cx="8282131" cy="4564966"/>
          </a:xfrm>
          <a:prstGeom prst="rect">
            <a:avLst/>
          </a:prstGeom>
        </p:spPr>
      </p:pic>
      <p:sp>
        <p:nvSpPr>
          <p:cNvPr id="5" name="Slayt Numarası Yer Tutucusu 4"/>
          <p:cNvSpPr>
            <a:spLocks noGrp="1"/>
          </p:cNvSpPr>
          <p:nvPr>
            <p:ph type="sldNum" sz="quarter" idx="12"/>
          </p:nvPr>
        </p:nvSpPr>
        <p:spPr/>
        <p:txBody>
          <a:bodyPr/>
          <a:lstStyle/>
          <a:p>
            <a:fld id="{6D0B763B-B393-43CD-9161-53C02784D3E1}" type="slidenum">
              <a:rPr lang="tr-TR" smtClean="0"/>
              <a:pPr/>
              <a:t>8</a:t>
            </a:fld>
            <a:endParaRPr lang="tr-TR"/>
          </a:p>
        </p:txBody>
      </p:sp>
    </p:spTree>
    <p:extLst>
      <p:ext uri="{BB962C8B-B14F-4D97-AF65-F5344CB8AC3E}">
        <p14:creationId xmlns:p14="http://schemas.microsoft.com/office/powerpoint/2010/main" xmlns="" val="244991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30326" y="2293034"/>
            <a:ext cx="8736037" cy="4564966"/>
          </a:xfrm>
        </p:spPr>
      </p:pic>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İKİNCİ DÜNYA SAVAŞI SONRASINDA</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1950-1980</a:t>
            </a:r>
            <a:br>
              <a:rPr lang="tr-TR"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-İthal İkamesi Yoluyla Sanayileşme</a:t>
            </a:r>
            <a:endParaRPr lang="tr-TR" b="1" dirty="0">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6D0B763B-B393-43CD-9161-53C02784D3E1}" type="slidenum">
              <a:rPr lang="tr-TR" smtClean="0"/>
              <a:pPr/>
              <a:t>9</a:t>
            </a:fld>
            <a:endParaRPr lang="tr-TR"/>
          </a:p>
        </p:txBody>
      </p:sp>
    </p:spTree>
    <p:extLst>
      <p:ext uri="{BB962C8B-B14F-4D97-AF65-F5344CB8AC3E}">
        <p14:creationId xmlns:p14="http://schemas.microsoft.com/office/powerpoint/2010/main" xmlns="" val="2631601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380</TotalTime>
  <Words>1365</Words>
  <Application>Microsoft Office PowerPoint</Application>
  <PresentationFormat>Özel</PresentationFormat>
  <Paragraphs>132</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İyon Toplantı Odası</vt:lpstr>
      <vt:lpstr>TÜRKİYE’NİN EKONOMİK YAPISI   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1950-1980 -İthal İkamesi Yoluyla Sanayileşme</vt:lpstr>
      <vt:lpstr>İKİNCİ DÜNYA SAVAŞI SONRASINDA 1950-1980 -İkinci Dünya Savaşı Sonrasında Büyüme, Kurumlar ve Bölüşüm </vt:lpstr>
      <vt:lpstr>İKİNCİ DÜNYA SAVAŞI SONRASINDA 1950-1980 -İkinci Dünya Savaşı Sonrasında Büyüme, Kurumlar ve Bölüşüm </vt:lpstr>
      <vt:lpstr>İKİNCİ DÜNYA SAVAŞI SONRASINDA 1950-1980 -İkinci Dünya Savaşı Sonrasında Büyüme, Kurumlar ve Bölüşüm </vt:lpstr>
      <vt:lpstr>İKİNCİ DÜNYA SAVAŞI SONRASINDA 1950-1980 -İkinci Dünya Savaşı Sonrasında Büyüme, Kurumlar ve Bölüşüm </vt:lpstr>
      <vt:lpstr>İKİNCİ DÜNYA SAVAŞI SONRASINDA 1950-1980 -İkinci Dünya Savaşı Sonrasında Büyüme, Kurumlar ve Bölüşüm </vt:lpstr>
      <vt:lpstr>İKİNCİ DÜNYA SAVAŞI SONRASINDA 1950-1980 -İkinci Dünya Savaşı Sonrasında Büyüme, Kurumlar ve Bölüşüm </vt:lpstr>
      <vt:lpstr>Kaynak</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TÜRKİYE’NİN EKONOMİK YAPISI</dc:title>
  <dc:creator>ROZERIN</dc:creator>
  <cp:lastModifiedBy>Windows Kullanıcısı</cp:lastModifiedBy>
  <cp:revision>44</cp:revision>
  <dcterms:created xsi:type="dcterms:W3CDTF">2020-04-03T18:24:12Z</dcterms:created>
  <dcterms:modified xsi:type="dcterms:W3CDTF">2020-04-27T21:20:29Z</dcterms:modified>
</cp:coreProperties>
</file>