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23.BÖLÜM:</a:t>
            </a:r>
            <a:br>
              <a:rPr lang="tr-TR" dirty="0" smtClean="0"/>
            </a:br>
            <a:r>
              <a:rPr lang="tr-TR" dirty="0" smtClean="0"/>
              <a:t>TOPLUMSAL BİR OLGU OLARAK ŞİDDET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‘’Şiddet anavatanı belli olmayan kaypak bir düşman gibidir.Şiddeti harmanlayan iklimlerin mevsimleri bahara dönüştürmesi mümkün değildir.’’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262744" cy="27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1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Şiddet?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 Şiddetin Türk Futboluna Özgü Nedenleri:</a:t>
            </a:r>
          </a:p>
          <a:p>
            <a:pPr marL="45720" indent="0">
              <a:buNone/>
            </a:pPr>
            <a:r>
              <a:rPr lang="tr-TR" dirty="0" smtClean="0"/>
              <a:t>-HAKEM FAKTÖRÜ</a:t>
            </a:r>
          </a:p>
          <a:p>
            <a:pPr marL="45720" indent="0">
              <a:buNone/>
            </a:pPr>
            <a:r>
              <a:rPr lang="tr-TR" dirty="0" smtClean="0"/>
              <a:t>-FUTBOLCU FAKTÖRÜ</a:t>
            </a:r>
          </a:p>
          <a:p>
            <a:pPr marL="45720" indent="0">
              <a:buNone/>
            </a:pPr>
            <a:r>
              <a:rPr lang="tr-TR" dirty="0" smtClean="0"/>
              <a:t>-YÖNETİCİ VE TEKNİK ADAM FAKTÖRÜ</a:t>
            </a:r>
          </a:p>
          <a:p>
            <a:pPr marL="45720" indent="0">
              <a:buNone/>
            </a:pPr>
            <a:r>
              <a:rPr lang="tr-TR" dirty="0" smtClean="0"/>
              <a:t>-EMNİYET GÜÇLERİ FAKTÖRÜ</a:t>
            </a:r>
          </a:p>
          <a:p>
            <a:pPr marL="45720" indent="0">
              <a:buNone/>
            </a:pPr>
            <a:r>
              <a:rPr lang="tr-TR" dirty="0" smtClean="0"/>
              <a:t>-TARAFTAR VE SEYİRCİ FAKTÖRÜ</a:t>
            </a:r>
          </a:p>
          <a:p>
            <a:pPr marL="45720" indent="0">
              <a:buNone/>
            </a:pPr>
            <a:r>
              <a:rPr lang="tr-TR" dirty="0" smtClean="0"/>
              <a:t>-MEDYA FAKTÖRÜ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400425" cy="22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3013364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Şiddet Kültürü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69833"/>
            <a:ext cx="4419600" cy="3539527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Şiddet,fiziksel zarar ve ölümü kapsayacak şekilde kişiye ve başkalarına dönük tehdit veya fiziksel,sözel,ruhsal ve simgesel güçtür.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Şiddet Psikolojik ve Felsefi Temelleri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-OYUN HALİNDE ŞİDDET</a:t>
            </a:r>
          </a:p>
          <a:p>
            <a:pPr marL="45720" indent="0">
              <a:buNone/>
            </a:pPr>
            <a:r>
              <a:rPr lang="tr-TR" dirty="0" smtClean="0"/>
              <a:t>-TEPKİSEL ŞİDDET</a:t>
            </a:r>
          </a:p>
          <a:p>
            <a:pPr marL="45720" indent="0">
              <a:buNone/>
            </a:pPr>
            <a:r>
              <a:rPr lang="tr-TR" dirty="0" smtClean="0"/>
              <a:t>-GERGİNLİKLE ORTAYA ÇIKAN ŞİDDET</a:t>
            </a:r>
          </a:p>
          <a:p>
            <a:pPr marL="45720" indent="0">
              <a:buNone/>
            </a:pPr>
            <a:r>
              <a:rPr lang="tr-TR" dirty="0" smtClean="0"/>
              <a:t>-GIPTA VE KISKANÇLIKTAN DOĞAN DÜŞMANLIK</a:t>
            </a:r>
          </a:p>
          <a:p>
            <a:pPr marL="45720" indent="0">
              <a:buNone/>
            </a:pPr>
            <a:r>
              <a:rPr lang="tr-TR" dirty="0" smtClean="0"/>
              <a:t>-ÖÇ ALICI ŞİDDET</a:t>
            </a:r>
          </a:p>
          <a:p>
            <a:pPr marL="45720" indent="0">
              <a:buNone/>
            </a:pPr>
            <a:r>
              <a:rPr lang="tr-TR" dirty="0" smtClean="0"/>
              <a:t>-İNANCIN YIKILMASI VE DÜŞ KIRIKLIĞININ NEDEN OLDUĞU ŞİDDET</a:t>
            </a:r>
          </a:p>
          <a:p>
            <a:pPr marL="45720" indent="0">
              <a:buNone/>
            </a:pPr>
            <a:r>
              <a:rPr lang="tr-TR" dirty="0" smtClean="0"/>
              <a:t>-ÖDÜNLEYİCİ ŞİDDET</a:t>
            </a:r>
          </a:p>
          <a:p>
            <a:pPr marL="45720" indent="0">
              <a:buNone/>
            </a:pPr>
            <a:r>
              <a:rPr lang="tr-TR" dirty="0" smtClean="0"/>
              <a:t>-KANA SUSAMIŞLIK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Şiddetin Toplumsal Temelleri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/>
              <a:t>#</a:t>
            </a:r>
            <a:r>
              <a:rPr lang="tr-TR" dirty="0" smtClean="0"/>
              <a:t> Aile ve Şiddet</a:t>
            </a:r>
          </a:p>
          <a:p>
            <a:pPr marL="45720" indent="0">
              <a:buNone/>
            </a:pPr>
            <a:r>
              <a:rPr lang="tr-TR" dirty="0" smtClean="0"/>
              <a:t>*Aile İçi Şiddetin Yönü:Kadın ve Çocuklar</a:t>
            </a:r>
          </a:p>
          <a:p>
            <a:pPr marL="45720" indent="0">
              <a:buNone/>
            </a:pPr>
            <a:r>
              <a:rPr lang="tr-TR" dirty="0" smtClean="0"/>
              <a:t># Medya ve Şiddet</a:t>
            </a:r>
          </a:p>
          <a:p>
            <a:pPr marL="45720" indent="0">
              <a:buNone/>
            </a:pPr>
            <a:r>
              <a:rPr lang="tr-TR" dirty="0" smtClean="0"/>
              <a:t>#Televizyon ve Şiddet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5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Şiddetin Güncel ve Geleneksel Toplumsal Alanları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i="1" u="sng" dirty="0" smtClean="0">
                <a:solidFill>
                  <a:schemeClr val="accent2"/>
                </a:solidFill>
              </a:rPr>
              <a:t>TACİZ/MOBBİNG/YILDIRMA</a:t>
            </a:r>
          </a:p>
          <a:p>
            <a:pPr marL="45720" indent="0">
              <a:buNone/>
            </a:pPr>
            <a:r>
              <a:rPr lang="tr-TR" sz="2400" dirty="0" smtClean="0"/>
              <a:t>Taciz;acze düşürme,çaresiz bırakma,sıkıntıya sokma,rahatsız etme anlamlarına gelmektedir.</a:t>
            </a:r>
          </a:p>
          <a:p>
            <a:pPr marL="45720" indent="0">
              <a:buNone/>
            </a:pPr>
            <a:r>
              <a:rPr lang="tr-TR" sz="2400" i="1" dirty="0" smtClean="0">
                <a:solidFill>
                  <a:schemeClr val="tx2"/>
                </a:solidFill>
              </a:rPr>
              <a:t>Taciz Çeşitleri:</a:t>
            </a:r>
          </a:p>
          <a:p>
            <a:pPr marL="45720" indent="0">
              <a:buNone/>
            </a:pPr>
            <a:r>
              <a:rPr lang="tr-TR" sz="2400" i="1" dirty="0" smtClean="0"/>
              <a:t>Evde,sokakta,toplu taşıma ortamlarında,dini ortamlarda,siyasal ortamlarda,işyerinde,ırkçı,dinsel,cinsel,dijital taciz</a:t>
            </a:r>
          </a:p>
          <a:p>
            <a:pPr marL="45720" indent="0">
              <a:buNone/>
            </a:pP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4473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Taciz Araştırmaları ve Hukuki Yaptırımlar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Hukuki Boyut</a:t>
            </a:r>
          </a:p>
          <a:p>
            <a:r>
              <a:rPr lang="tr-TR" dirty="0" smtClean="0"/>
              <a:t>İşyerinde Taciz </a:t>
            </a:r>
          </a:p>
          <a:p>
            <a:r>
              <a:rPr lang="tr-TR" dirty="0" smtClean="0"/>
              <a:t>Eğitim Ortamlarında Yıldırma</a:t>
            </a:r>
          </a:p>
          <a:p>
            <a:r>
              <a:rPr lang="tr-TR" dirty="0" smtClean="0"/>
              <a:t>Cinsellik ve Taciz</a:t>
            </a:r>
          </a:p>
          <a:p>
            <a:endParaRPr lang="tr-TR" dirty="0" smtClean="0"/>
          </a:p>
          <a:p>
            <a:pPr marL="45720" indent="0">
              <a:buNone/>
            </a:pP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14154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9154"/>
            <a:ext cx="4513504" cy="25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 Şiddet Olgusu Olarak İntihar Olgusu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İntihar;bireyin kendi iradesi ile kendi yaşamına son vermesidir.</a:t>
            </a:r>
          </a:p>
          <a:p>
            <a:pPr marL="45720" indent="0">
              <a:buNone/>
            </a:pPr>
            <a:endParaRPr lang="tr-TR" dirty="0"/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39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İNTİHAR NEDENLERİ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Eleştiri ve İntikam</a:t>
            </a:r>
          </a:p>
          <a:p>
            <a:r>
              <a:rPr lang="tr-TR" dirty="0" smtClean="0"/>
              <a:t>Nevrotik ve Protest Eğilimler</a:t>
            </a:r>
          </a:p>
          <a:p>
            <a:r>
              <a:rPr lang="tr-TR" dirty="0" smtClean="0"/>
              <a:t>Alkol Bağımlılığı</a:t>
            </a:r>
          </a:p>
          <a:p>
            <a:r>
              <a:rPr lang="tr-TR" dirty="0" smtClean="0"/>
              <a:t>Öldürerek Öldürmeyi Göze Almak</a:t>
            </a:r>
          </a:p>
          <a:p>
            <a:r>
              <a:rPr lang="tr-TR" dirty="0" smtClean="0"/>
              <a:t>Sevgiden Yoksunluk </a:t>
            </a:r>
          </a:p>
          <a:p>
            <a:r>
              <a:rPr lang="tr-TR" dirty="0" smtClean="0"/>
              <a:t>Anomi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466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Şiddetin Popüler Alanı:Futbol ve Şiddet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Futbol ve Küresel Değerler</a:t>
            </a:r>
          </a:p>
          <a:p>
            <a:r>
              <a:rPr lang="tr-TR" dirty="0" smtClean="0"/>
              <a:t>Mensubiyet Kültürü ve Taraftarlık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657600" cy="181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03" y="3657600"/>
            <a:ext cx="3849279" cy="28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38600"/>
            <a:ext cx="4283036" cy="22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37</TotalTime>
  <Words>221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23.BÖLÜM: TOPLUMSAL BİR OLGU OLARAK ŞİDDET </vt:lpstr>
      <vt:lpstr>Şiddet Kültürü</vt:lpstr>
      <vt:lpstr>Şiddet Psikolojik ve Felsefi Temelleri</vt:lpstr>
      <vt:lpstr>Şiddetin Toplumsal Temelleri</vt:lpstr>
      <vt:lpstr>Şiddetin Güncel ve Geleneksel Toplumsal Alanları</vt:lpstr>
      <vt:lpstr>Taciz Araştırmaları ve Hukuki Yaptırımlar</vt:lpstr>
      <vt:lpstr>Bir Şiddet Olgusu Olarak İntihar Olgusu</vt:lpstr>
      <vt:lpstr>İNTİHAR NEDENLERİ </vt:lpstr>
      <vt:lpstr>Şiddetin Popüler Alanı:Futbol ve Şiddet </vt:lpstr>
      <vt:lpstr>Neden Şiddet?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23.BÖLÜM: TOPLUMSAL BİR OLGU OLARAK ŞİDDET </dc:title>
  <dc:creator>PC</dc:creator>
  <cp:lastModifiedBy>PC</cp:lastModifiedBy>
  <cp:revision>5</cp:revision>
  <dcterms:created xsi:type="dcterms:W3CDTF">2006-08-16T00:00:00Z</dcterms:created>
  <dcterms:modified xsi:type="dcterms:W3CDTF">2017-12-16T20:05:54Z</dcterms:modified>
</cp:coreProperties>
</file>