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EŞİTSİZLİKLER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EŞİTSİZLİK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a, b’ye eşit değilse bunu a ≠ b biçiminde gösteriyoruz.</a:t>
            </a:r>
            <a:r>
              <a:rPr lang="en-US" dirty="0"/>
              <a:t> a ≠ b (a, </a:t>
            </a:r>
            <a:r>
              <a:rPr lang="en-US" dirty="0" err="1"/>
              <a:t>b’den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) </a:t>
            </a:r>
            <a:r>
              <a:rPr lang="tr-TR" dirty="0"/>
              <a:t>;</a:t>
            </a:r>
          </a:p>
          <a:p>
            <a:r>
              <a:rPr lang="tr-TR" dirty="0"/>
              <a:t>a &gt; b, «a, büyüktür b’den» yada</a:t>
            </a:r>
          </a:p>
          <a:p>
            <a:r>
              <a:rPr lang="tr-TR" dirty="0"/>
              <a:t>a &lt; b, «a, küçüktür b’den» olur.</a:t>
            </a:r>
          </a:p>
          <a:p>
            <a:r>
              <a:rPr lang="tr-TR" dirty="0"/>
              <a:t>Sayı doğrusunda, soldaki sayı, sağdaki sayıdan daima küçüktür. Yani sayılar, sağa doğru gidildikçe büyür.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r>
              <a:rPr lang="pl-PL" dirty="0"/>
              <a:t>Yukarıdaki sayı doğrusuna göre; b &lt; a &lt; c</a:t>
            </a:r>
            <a:r>
              <a:rPr lang="tr-TR" dirty="0"/>
              <a:t>  olur.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529EA7D-1F6C-4F26-9361-26318BCE3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9906" y="4114375"/>
            <a:ext cx="677227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3349E-0275-4095-BB6B-2C90EADF5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ARALIKLARI-KAPALI ARALIK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B96F7F-D0BE-4308-98C7-292433709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tr-TR" dirty="0"/>
              <a:t>a ile b reel sayılar ve a &lt; b olsun, a ve b sayıları ile bu sayıların arasındaki tüm reel sayıları içine alan küme </a:t>
            </a:r>
            <a:r>
              <a:rPr lang="tr-TR" b="1" dirty="0"/>
              <a:t>[a, b] </a:t>
            </a:r>
            <a:r>
              <a:rPr lang="tr-TR" dirty="0"/>
              <a:t>veya </a:t>
            </a:r>
            <a:r>
              <a:rPr lang="tr-TR" b="1" dirty="0"/>
              <a:t>a≤ x ≤ b</a:t>
            </a:r>
            <a:r>
              <a:rPr lang="tr-TR" dirty="0"/>
              <a:t>, x ∈ R şeklinde gösterilir ve böyle aralıklara </a:t>
            </a:r>
            <a:r>
              <a:rPr lang="tr-TR" b="1" dirty="0"/>
              <a:t>kapalı aralık</a:t>
            </a:r>
            <a:r>
              <a:rPr lang="tr-TR" dirty="0"/>
              <a:t> denir .</a:t>
            </a:r>
          </a:p>
        </p:txBody>
      </p:sp>
      <p:pic>
        <p:nvPicPr>
          <p:cNvPr id="1026" name="Picture 2" descr="http://www.konubak.com/wp-content/uploads/2015/03/aralik1.png">
            <a:extLst>
              <a:ext uri="{FF2B5EF4-FFF2-40B4-BE49-F238E27FC236}">
                <a16:creationId xmlns:a16="http://schemas.microsoft.com/office/drawing/2014/main" xmlns="" id="{671D1B14-CD46-4E38-A1CB-F74320D09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88" y="3209925"/>
            <a:ext cx="3019425" cy="674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26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9BBA3F-8ACD-4B67-BC01-E0BCF0398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ARALIKLARI-AÇIK ARALIK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C8D5B3-2C0A-439D-BC11-DC15E0DEB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a, b ∈ R ve a &lt;b olsun. [a, b] kapalı aralığının uç noktalarının ikisi de bu aralıktan çıkarılırsa elde edilen yeni aralığa </a:t>
            </a:r>
            <a:r>
              <a:rPr lang="tr-TR" b="1" dirty="0"/>
              <a:t>açık aralık </a:t>
            </a:r>
            <a:r>
              <a:rPr lang="tr-TR" dirty="0"/>
              <a:t>denir. </a:t>
            </a:r>
            <a:r>
              <a:rPr lang="tr-TR" b="1" dirty="0"/>
              <a:t>(a, b) </a:t>
            </a:r>
            <a:r>
              <a:rPr lang="tr-TR" dirty="0"/>
              <a:t>biçiminde ya da x ∈ R olmak üzere, </a:t>
            </a:r>
            <a:r>
              <a:rPr lang="tr-TR" b="1" dirty="0"/>
              <a:t>a &lt; x &lt; b </a:t>
            </a:r>
            <a:r>
              <a:rPr lang="tr-TR" dirty="0"/>
              <a:t>biçiminde de gösterilir.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4F51DBA-59FF-4E20-ADA1-A03980579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950" y="3181350"/>
            <a:ext cx="3086100" cy="7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8C471B-AD2A-4071-A568-688D2EB7F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ARALIKLARI-YARI AÇIK ARALIK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F1C2C9-12AC-4994-B6D3-6645F7EAC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tr-TR" dirty="0"/>
              <a:t>a, b ∈ R ve a &lt;b olsun. [a, b] kapalı aralığının uç noktalarından biri çıkarılırsa elde edilen yeni aralığa </a:t>
            </a:r>
            <a:r>
              <a:rPr lang="tr-TR" b="1" dirty="0"/>
              <a:t>yarı açık aralık</a:t>
            </a:r>
            <a:r>
              <a:rPr lang="tr-TR" dirty="0"/>
              <a:t> denir. </a:t>
            </a:r>
          </a:p>
          <a:p>
            <a:r>
              <a:rPr lang="tr-TR" b="1" dirty="0"/>
              <a:t>[a, b) </a:t>
            </a:r>
            <a:r>
              <a:rPr lang="tr-TR" dirty="0"/>
              <a:t>veya </a:t>
            </a:r>
            <a:r>
              <a:rPr lang="tr-TR" b="1" dirty="0"/>
              <a:t>(a, b]    </a:t>
            </a:r>
            <a:r>
              <a:rPr lang="tr-TR" dirty="0"/>
              <a:t>ile  x∈ R olmak üzere, </a:t>
            </a:r>
            <a:r>
              <a:rPr lang="tr-TR" b="1" dirty="0"/>
              <a:t>a ≤ x &lt; b  </a:t>
            </a:r>
            <a:r>
              <a:rPr lang="tr-TR" dirty="0"/>
              <a:t>veya </a:t>
            </a:r>
            <a:r>
              <a:rPr lang="tr-TR" b="1" dirty="0"/>
              <a:t>a &lt; x ≤ b</a:t>
            </a:r>
            <a:r>
              <a:rPr lang="tr-TR" dirty="0"/>
              <a:t> yarı açık aralığı elde edilir.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E572B6-0A44-4059-9E45-9A8DE3045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622" y="3429000"/>
            <a:ext cx="3086100" cy="514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316A29C-B6CC-40E4-B38B-A6B87CB41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520" y="3394649"/>
            <a:ext cx="31051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36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6C37B4-8ABD-494B-BA92-44F89C0DC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78BDE6-4FA9-4E11-8173-17162F1DA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x pozitif reel (gerçel) sayı olmak üzere,  -5≤ 2x+1 &lt; 9  eşitsizliğinin çözüm kümesi (aralığı) bulalım.</a:t>
            </a:r>
          </a:p>
          <a:p>
            <a:r>
              <a:rPr lang="tr-TR" dirty="0"/>
              <a:t>Çözüm: -5 ≤ 2x+1 &lt; 9</a:t>
            </a:r>
            <a:br>
              <a:rPr lang="tr-TR" dirty="0"/>
            </a:br>
            <a:r>
              <a:rPr lang="tr-TR" dirty="0"/>
              <a:t>              -5-1 ≤ 2x + 1-1 &lt; 9-1</a:t>
            </a:r>
            <a:br>
              <a:rPr lang="tr-TR" dirty="0"/>
            </a:br>
            <a:r>
              <a:rPr lang="tr-TR" dirty="0"/>
              <a:t>              -6 ≤ 2x &lt; 8</a:t>
            </a:r>
            <a:br>
              <a:rPr lang="tr-TR" dirty="0"/>
            </a:br>
            <a:r>
              <a:rPr lang="tr-TR" dirty="0"/>
              <a:t>              -3 ≤ x &lt; 4</a:t>
            </a:r>
            <a:br>
              <a:rPr lang="tr-TR" dirty="0"/>
            </a:br>
            <a:endParaRPr lang="tr-TR" dirty="0"/>
          </a:p>
          <a:p>
            <a:r>
              <a:rPr lang="tr-TR" dirty="0"/>
              <a:t>Bu kümeyi (aralığı) [-3, 4) biçiminde de gösteririz.</a:t>
            </a:r>
          </a:p>
        </p:txBody>
      </p:sp>
    </p:spTree>
    <p:extLst>
      <p:ext uri="{BB962C8B-B14F-4D97-AF65-F5344CB8AC3E}">
        <p14:creationId xmlns:p14="http://schemas.microsoft.com/office/powerpoint/2010/main" val="421248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81</TotalTime>
  <Words>187</Words>
  <Application>Microsoft Office PowerPoint</Application>
  <PresentationFormat>Özel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EŞİTSİZLİKLER</vt:lpstr>
      <vt:lpstr>EŞİTSİZLİK</vt:lpstr>
      <vt:lpstr>GERÇEL SAYI ARALIKLARI-KAPALI ARALIK</vt:lpstr>
      <vt:lpstr>GERÇEL SAYI ARALIKLARI-AÇIK ARALIK</vt:lpstr>
      <vt:lpstr>GERÇEL SAYI ARALIKLARI-YARI AÇIK ARALIK</vt:lpstr>
      <vt:lpstr>GERÇEL SAYI ARALIKLARI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21</cp:revision>
  <dcterms:created xsi:type="dcterms:W3CDTF">2017-11-14T11:12:27Z</dcterms:created>
  <dcterms:modified xsi:type="dcterms:W3CDTF">2017-11-22T15:08:00Z</dcterms:modified>
</cp:coreProperties>
</file>