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76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78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73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94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10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91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12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4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06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9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9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206-8549-4570-85AF-C9C471FCE6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ADCF-148E-4D33-81BB-119E782FD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17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Muhammed </a:t>
            </a:r>
            <a:r>
              <a:rPr lang="tr-TR" dirty="0" err="1" smtClean="0"/>
              <a:t>Zekaullah</a:t>
            </a:r>
            <a:r>
              <a:rPr lang="tr-TR" dirty="0" smtClean="0"/>
              <a:t>- Muhsin-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Mulk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342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Muhammed </a:t>
            </a:r>
            <a:r>
              <a:rPr lang="tr-TR" dirty="0" err="1"/>
              <a:t>Zekaullah</a:t>
            </a:r>
            <a:r>
              <a:rPr lang="tr-TR" dirty="0"/>
              <a:t> (1832-1910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Aligarh’da</a:t>
            </a:r>
            <a:r>
              <a:rPr lang="tr-TR" dirty="0" smtClean="0"/>
              <a:t> </a:t>
            </a:r>
            <a:r>
              <a:rPr lang="tr-TR" dirty="0" err="1"/>
              <a:t>Seyyid</a:t>
            </a:r>
            <a:r>
              <a:rPr lang="tr-TR" dirty="0"/>
              <a:t> </a:t>
            </a:r>
            <a:r>
              <a:rPr lang="tr-TR" dirty="0" err="1"/>
              <a:t>Ahmed</a:t>
            </a:r>
            <a:r>
              <a:rPr lang="tr-TR" dirty="0"/>
              <a:t> Han’ın başlattığı ıslah ve eğitim hareketinin güçlü bir destekleyicisi olmuştur.  </a:t>
            </a:r>
            <a:endParaRPr lang="tr-TR" dirty="0" smtClean="0"/>
          </a:p>
          <a:p>
            <a:r>
              <a:rPr lang="tr-TR" dirty="0" err="1" smtClean="0"/>
              <a:t>Zekaullah</a:t>
            </a:r>
            <a:r>
              <a:rPr lang="tr-TR" dirty="0" smtClean="0"/>
              <a:t> </a:t>
            </a:r>
            <a:r>
              <a:rPr lang="tr-TR" dirty="0"/>
              <a:t>1832 yılında Delhi’de dünyaya geldi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Afganistan’da </a:t>
            </a:r>
            <a:r>
              <a:rPr lang="tr-TR" dirty="0" err="1"/>
              <a:t>Gaznelilere</a:t>
            </a:r>
            <a:r>
              <a:rPr lang="tr-TR" dirty="0"/>
              <a:t> kadar ulaşan bir soydan geldiği kabul edilir.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Nezir </a:t>
            </a:r>
            <a:r>
              <a:rPr lang="tr-TR" dirty="0" err="1"/>
              <a:t>Ahmed</a:t>
            </a:r>
            <a:r>
              <a:rPr lang="tr-TR" dirty="0"/>
              <a:t>, Muhammed Hüseyin Azad’la Delhi Koleji’nde birlikte okumuşlardı. </a:t>
            </a:r>
            <a:endParaRPr lang="tr-TR" dirty="0" smtClean="0"/>
          </a:p>
          <a:p>
            <a:r>
              <a:rPr lang="tr-TR" dirty="0" smtClean="0"/>
              <a:t>Çok </a:t>
            </a:r>
            <a:r>
              <a:rPr lang="tr-TR" dirty="0"/>
              <a:t>iyi bir arkadaşlık kurmuşlardı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Kolej’den mezun olduktan sonra </a:t>
            </a:r>
            <a:r>
              <a:rPr lang="tr-TR" dirty="0" err="1"/>
              <a:t>Agra</a:t>
            </a:r>
            <a:r>
              <a:rPr lang="tr-TR" dirty="0"/>
              <a:t> Koleji’nde Urdu ve Farsça öğretmeye başlar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Daha sonra </a:t>
            </a:r>
            <a:r>
              <a:rPr lang="tr-TR" dirty="0" err="1"/>
              <a:t>Zekaullah</a:t>
            </a:r>
            <a:r>
              <a:rPr lang="tr-TR" dirty="0"/>
              <a:t> 1855’te ‘Bütün Okullar Müfettiş Yardımcılığı’na başvurmuş bu vesileyle </a:t>
            </a:r>
            <a:r>
              <a:rPr lang="tr-TR" dirty="0" err="1"/>
              <a:t>Muradabad</a:t>
            </a:r>
            <a:r>
              <a:rPr lang="tr-TR" dirty="0"/>
              <a:t> ve </a:t>
            </a:r>
            <a:r>
              <a:rPr lang="tr-TR" dirty="0" err="1"/>
              <a:t>Bulandşehir’e</a:t>
            </a:r>
            <a:r>
              <a:rPr lang="tr-TR" dirty="0"/>
              <a:t> gitmişti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90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 Daha sonra annesinin isteğiyle, Lahor’da çalışmak istemesine rağmen, </a:t>
            </a:r>
            <a:r>
              <a:rPr lang="tr-TR" dirty="0" err="1" smtClean="0"/>
              <a:t>İlahabad’a</a:t>
            </a:r>
            <a:r>
              <a:rPr lang="tr-TR" dirty="0" smtClean="0"/>
              <a:t> (</a:t>
            </a:r>
            <a:r>
              <a:rPr lang="tr-TR" dirty="0" err="1" smtClean="0"/>
              <a:t>Allahabad</a:t>
            </a:r>
            <a:r>
              <a:rPr lang="tr-TR" dirty="0" smtClean="0"/>
              <a:t>) gitmiş burada görevini sürdürmüştür.</a:t>
            </a:r>
          </a:p>
          <a:p>
            <a:r>
              <a:rPr lang="tr-TR" dirty="0" smtClean="0"/>
              <a:t> En son Lahor </a:t>
            </a:r>
            <a:r>
              <a:rPr lang="tr-TR" dirty="0" err="1" smtClean="0"/>
              <a:t>Oriential</a:t>
            </a:r>
            <a:r>
              <a:rPr lang="tr-TR" dirty="0" smtClean="0"/>
              <a:t> Kolej’de çalışmıştı. Delhi’de 7 Kasım 1910’da 78 yaşında hayata veda etti.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Zekaullah</a:t>
            </a:r>
            <a:r>
              <a:rPr lang="tr-TR" dirty="0" smtClean="0"/>
              <a:t> da Azad ve Nezir </a:t>
            </a:r>
            <a:r>
              <a:rPr lang="tr-TR" dirty="0" err="1" smtClean="0"/>
              <a:t>Ahmed</a:t>
            </a:r>
            <a:r>
              <a:rPr lang="tr-TR" dirty="0" smtClean="0"/>
              <a:t> gibi hükümet tarafından Şems-</a:t>
            </a:r>
            <a:r>
              <a:rPr lang="tr-TR" dirty="0" err="1" smtClean="0"/>
              <a:t>ul</a:t>
            </a:r>
            <a:r>
              <a:rPr lang="tr-TR" dirty="0" smtClean="0"/>
              <a:t> Ulema unvanıyla onurlandırılmıştır.</a:t>
            </a:r>
          </a:p>
          <a:p>
            <a:r>
              <a:rPr lang="tr-TR" dirty="0" smtClean="0"/>
              <a:t>     </a:t>
            </a:r>
            <a:r>
              <a:rPr lang="tr-TR" dirty="0" err="1" smtClean="0"/>
              <a:t>Zekaullah</a:t>
            </a:r>
            <a:r>
              <a:rPr lang="tr-TR" dirty="0" smtClean="0"/>
              <a:t> aydın fikirleriyle, eşitlik yanlısı yaradılışı ve çalışkan kişiliğiyle 19.yüzyılın ikinci yarısında Urdu edebiyatının gelişmesinde söz sahibi olan edebiyatçılar arasındaydı.</a:t>
            </a:r>
          </a:p>
          <a:p>
            <a:r>
              <a:rPr lang="tr-TR" dirty="0" smtClean="0"/>
              <a:t> Yapıtları genellikle İngilizceden çeviri ya da İngilizce eserlerden uyarlanmış çalışmalardır..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41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2138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 Okullar için kitaplar yazarak edebiyat hayatına başlamıştı. Önemli eseri olan </a:t>
            </a:r>
            <a:r>
              <a:rPr lang="tr-TR" i="1" dirty="0" smtClean="0"/>
              <a:t>Tarih-i Hindistan’ </a:t>
            </a:r>
            <a:r>
              <a:rPr lang="tr-TR" dirty="0" smtClean="0"/>
              <a:t>da ülkenin tarihini </a:t>
            </a:r>
            <a:r>
              <a:rPr lang="tr-TR" dirty="0" err="1" smtClean="0"/>
              <a:t>ondört</a:t>
            </a:r>
            <a:r>
              <a:rPr lang="tr-TR" dirty="0" smtClean="0"/>
              <a:t> cilt halinde anlatmıştır. Uzun çalışmalar sonucu ortaya koyduğu bu eser oldukça ince ayrıntılar içermektedir.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	Muhsin-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Mulk</a:t>
            </a:r>
            <a:r>
              <a:rPr lang="tr-TR" dirty="0" smtClean="0"/>
              <a:t> (1837-1907)</a:t>
            </a:r>
          </a:p>
          <a:p>
            <a:r>
              <a:rPr lang="tr-TR" dirty="0" smtClean="0"/>
              <a:t>        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Ahmed’in</a:t>
            </a:r>
            <a:r>
              <a:rPr lang="tr-TR" dirty="0" smtClean="0"/>
              <a:t> arkadaşı ve </a:t>
            </a:r>
            <a:r>
              <a:rPr lang="tr-TR" dirty="0" err="1" smtClean="0"/>
              <a:t>Aligarh</a:t>
            </a:r>
            <a:r>
              <a:rPr lang="tr-TR" dirty="0" smtClean="0"/>
              <a:t> hareketinin temsilcilerinden olan Muhsin-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Mulk</a:t>
            </a:r>
            <a:r>
              <a:rPr lang="tr-TR" dirty="0" smtClean="0"/>
              <a:t> çok iyi bir makale yazarıydı. </a:t>
            </a:r>
          </a:p>
          <a:p>
            <a:r>
              <a:rPr lang="tr-TR" dirty="0" err="1" smtClean="0"/>
              <a:t>Tehzib-ul</a:t>
            </a:r>
            <a:r>
              <a:rPr lang="tr-TR" dirty="0" smtClean="0"/>
              <a:t> </a:t>
            </a:r>
            <a:r>
              <a:rPr lang="tr-TR" dirty="0" err="1" smtClean="0"/>
              <a:t>Ahlak’da</a:t>
            </a:r>
            <a:r>
              <a:rPr lang="tr-TR" dirty="0" smtClean="0"/>
              <a:t> en çok yazı yazan kişiydi. </a:t>
            </a:r>
          </a:p>
          <a:p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</a:t>
            </a:r>
            <a:r>
              <a:rPr lang="tr-TR" dirty="0" smtClean="0"/>
              <a:t> gibi din alimiydi. </a:t>
            </a:r>
          </a:p>
        </p:txBody>
      </p:sp>
    </p:spTree>
    <p:extLst>
      <p:ext uri="{BB962C8B-B14F-4D97-AF65-F5344CB8AC3E}">
        <p14:creationId xmlns:p14="http://schemas.microsoft.com/office/powerpoint/2010/main" val="419517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7363" y="2116571"/>
            <a:ext cx="10515600" cy="4351338"/>
          </a:xfrm>
        </p:spPr>
        <p:txBody>
          <a:bodyPr/>
          <a:lstStyle/>
          <a:p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Seyyid’in</a:t>
            </a:r>
            <a:r>
              <a:rPr lang="tr-TR" dirty="0" smtClean="0"/>
              <a:t> düşüncelerinden etkilenerek tebliğ alanına yönelmişti. </a:t>
            </a:r>
            <a:endParaRPr lang="tr-TR" dirty="0"/>
          </a:p>
          <a:p>
            <a:r>
              <a:rPr lang="tr-TR" dirty="0" smtClean="0"/>
              <a:t>Dolayısıyla </a:t>
            </a:r>
            <a:r>
              <a:rPr lang="tr-TR" dirty="0" err="1" smtClean="0"/>
              <a:t>Aligarh</a:t>
            </a:r>
            <a:r>
              <a:rPr lang="tr-TR" dirty="0" smtClean="0"/>
              <a:t> Hareketinin önemli bir savunucu ve kuramcısıydı.</a:t>
            </a:r>
          </a:p>
          <a:p>
            <a:r>
              <a:rPr lang="tr-TR" dirty="0" smtClean="0"/>
              <a:t>Muhsin-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Mulk</a:t>
            </a:r>
            <a:r>
              <a:rPr lang="tr-TR" dirty="0" smtClean="0"/>
              <a:t> yazılarında ıslahat, din, sosyal yaşamla ilgili geleneklere dayalı her türlü konuyu işlemiştir.</a:t>
            </a:r>
          </a:p>
          <a:p>
            <a:r>
              <a:rPr lang="tr-TR" dirty="0" smtClean="0"/>
              <a:t>Muhsin 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Mulk</a:t>
            </a:r>
            <a:r>
              <a:rPr lang="tr-TR" dirty="0" smtClean="0"/>
              <a:t> günümüzde dahi eserlerinden ilham alınan ve edebiyat eleştirmenlerince övgüye layık görülen bir yazardır.</a:t>
            </a:r>
            <a:endParaRPr lang="tr-TR" dirty="0" smtClean="0"/>
          </a:p>
          <a:p>
            <a:r>
              <a:rPr lang="tr-TR" i="1" dirty="0" smtClean="0"/>
              <a:t>Hindistanlı </a:t>
            </a:r>
            <a:r>
              <a:rPr lang="tr-TR" i="1" dirty="0" smtClean="0"/>
              <a:t>Müslümanlara dair kitapları da mevcuttur. </a:t>
            </a:r>
            <a:r>
              <a:rPr lang="tr-TR" i="1" dirty="0" err="1" smtClean="0"/>
              <a:t>Müselmanon</a:t>
            </a:r>
            <a:r>
              <a:rPr lang="tr-TR" i="1" dirty="0" smtClean="0"/>
              <a:t> ki </a:t>
            </a:r>
            <a:r>
              <a:rPr lang="tr-TR" i="1" dirty="0" err="1" smtClean="0"/>
              <a:t>Tehzib</a:t>
            </a:r>
            <a:r>
              <a:rPr lang="tr-TR" i="1" dirty="0" smtClean="0"/>
              <a:t> </a:t>
            </a:r>
            <a:r>
              <a:rPr lang="tr-TR" dirty="0" smtClean="0"/>
              <a:t>bu kitaplardan biridir.</a:t>
            </a:r>
          </a:p>
          <a:p>
            <a:r>
              <a:rPr lang="tr-TR" dirty="0" smtClean="0"/>
              <a:t>İlmi olarak sınıflandırabilecek yazılarından bazıları;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104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 smtClean="0"/>
              <a:t>Mezheb</a:t>
            </a:r>
            <a:r>
              <a:rPr lang="tr-TR" i="1" dirty="0" smtClean="0"/>
              <a:t> u </a:t>
            </a:r>
            <a:r>
              <a:rPr lang="tr-TR" i="1" dirty="0" err="1" smtClean="0"/>
              <a:t>İlm</a:t>
            </a:r>
            <a:r>
              <a:rPr lang="tr-TR" i="1" dirty="0" smtClean="0"/>
              <a:t>, Tatbik-i Makul, İmam Gazali </a:t>
            </a:r>
            <a:r>
              <a:rPr lang="tr-TR" dirty="0" smtClean="0"/>
              <a:t>ve </a:t>
            </a:r>
            <a:r>
              <a:rPr lang="tr-TR" i="1" dirty="0" err="1" smtClean="0"/>
              <a:t>İcma’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Edebi sınıf içinde yer alan ve daha keyifle okunabilecek yazıları arasında </a:t>
            </a:r>
            <a:r>
              <a:rPr lang="tr-TR" smtClean="0"/>
              <a:t>ise;</a:t>
            </a:r>
          </a:p>
          <a:p>
            <a:r>
              <a:rPr lang="tr-TR" smtClean="0"/>
              <a:t> </a:t>
            </a:r>
            <a:r>
              <a:rPr lang="tr-TR" i="1" dirty="0" smtClean="0"/>
              <a:t>Talim u </a:t>
            </a:r>
            <a:r>
              <a:rPr lang="tr-TR" i="1" dirty="0" err="1" smtClean="0"/>
              <a:t>Terbiyet</a:t>
            </a:r>
            <a:r>
              <a:rPr lang="tr-TR" i="1" dirty="0" smtClean="0"/>
              <a:t>, Tedbir u </a:t>
            </a:r>
            <a:r>
              <a:rPr lang="tr-TR" i="1" dirty="0" err="1" smtClean="0"/>
              <a:t>Ümid</a:t>
            </a:r>
            <a:r>
              <a:rPr lang="tr-TR" i="1" dirty="0" smtClean="0"/>
              <a:t>, Gayret, Mevcuda Talim u </a:t>
            </a:r>
            <a:r>
              <a:rPr lang="tr-TR" i="1" dirty="0" err="1" smtClean="0"/>
              <a:t>Terbiyet</a:t>
            </a:r>
            <a:r>
              <a:rPr lang="tr-TR" i="1" dirty="0" smtClean="0"/>
              <a:t> ki </a:t>
            </a:r>
            <a:r>
              <a:rPr lang="tr-TR" i="1" dirty="0" err="1" smtClean="0"/>
              <a:t>Şebiye</a:t>
            </a:r>
            <a:r>
              <a:rPr lang="tr-TR" i="1" dirty="0" smtClean="0"/>
              <a:t> </a:t>
            </a:r>
            <a:r>
              <a:rPr lang="tr-TR" dirty="0" smtClean="0"/>
              <a:t>gibi yazılardır.</a:t>
            </a:r>
          </a:p>
          <a:p>
            <a:r>
              <a:rPr lang="tr-TR" dirty="0" smtClean="0"/>
              <a:t> Genel olarak nesir tarzı hakkında Muhsin-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Mulk’un</a:t>
            </a:r>
            <a:r>
              <a:rPr lang="tr-TR" dirty="0" smtClean="0"/>
              <a:t> </a:t>
            </a:r>
            <a:r>
              <a:rPr lang="tr-TR" dirty="0" err="1" smtClean="0"/>
              <a:t>ıslahi</a:t>
            </a:r>
            <a:r>
              <a:rPr lang="tr-TR" dirty="0" smtClean="0"/>
              <a:t> tarzı benimsemiş olduğunu söyleyebiliriz. </a:t>
            </a:r>
          </a:p>
          <a:p>
            <a:r>
              <a:rPr lang="tr-TR" dirty="0" smtClean="0"/>
              <a:t>Bu ıslah amacının </a:t>
            </a:r>
            <a:r>
              <a:rPr lang="tr-TR" dirty="0" err="1" smtClean="0"/>
              <a:t>edebı</a:t>
            </a:r>
            <a:r>
              <a:rPr lang="tr-TR" dirty="0" smtClean="0"/>
              <a:t> ve toplumsal olarak olduğu bilinir.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549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Geniş ekran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10. Hafta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 </dc:title>
  <dc:creator>USER</dc:creator>
  <cp:lastModifiedBy>USER</cp:lastModifiedBy>
  <cp:revision>1</cp:revision>
  <dcterms:created xsi:type="dcterms:W3CDTF">2020-04-06T17:29:36Z</dcterms:created>
  <dcterms:modified xsi:type="dcterms:W3CDTF">2020-04-06T17:29:56Z</dcterms:modified>
</cp:coreProperties>
</file>