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2" r:id="rId4"/>
    <p:sldId id="261" r:id="rId5"/>
    <p:sldId id="260" r:id="rId6"/>
    <p:sldId id="259" r:id="rId7"/>
    <p:sldId id="258"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16EAE2-B7F4-48B7-B32C-808F1FFEBB1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F12357B-AED6-464C-B89A-C703AB6D92F2}" type="datetimeFigureOut">
              <a:rPr lang="tr-TR" smtClean="0"/>
              <a:pPr/>
              <a:t>24.01.2020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316EAE2-B7F4-48B7-B32C-808F1FFEBB18}"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F12357B-AED6-464C-B89A-C703AB6D92F2}" type="datetimeFigureOut">
              <a:rPr lang="tr-TR" smtClean="0"/>
              <a:pPr/>
              <a:t>24.01.2020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316EAE2-B7F4-48B7-B32C-808F1FFEBB18}"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tr.wikipedia.org/wiki/Kakule" TargetMode="External"/><Relationship Id="rId3" Type="http://schemas.openxmlformats.org/officeDocument/2006/relationships/hyperlink" Target="http://tr.wikipedia.org/wiki/Aroma" TargetMode="External"/><Relationship Id="rId7" Type="http://schemas.openxmlformats.org/officeDocument/2006/relationships/hyperlink" Target="http://tr.wikipedia.org/wiki/Tar%C3%A7%C4%B1n" TargetMode="External"/><Relationship Id="rId2" Type="http://schemas.openxmlformats.org/officeDocument/2006/relationships/hyperlink" Target="http://tr.wikipedia.org/wiki/Alkol" TargetMode="External"/><Relationship Id="rId1" Type="http://schemas.openxmlformats.org/officeDocument/2006/relationships/slideLayout" Target="../slideLayouts/slideLayout2.xml"/><Relationship Id="rId6" Type="http://schemas.openxmlformats.org/officeDocument/2006/relationships/hyperlink" Target="http://tr.wikipedia.org/wiki/Distile" TargetMode="External"/><Relationship Id="rId5" Type="http://schemas.openxmlformats.org/officeDocument/2006/relationships/hyperlink" Target="http://tr.wikipedia.org/wiki/Brandy" TargetMode="External"/><Relationship Id="rId10" Type="http://schemas.openxmlformats.org/officeDocument/2006/relationships/hyperlink" Target="http://tr.wikipedia.org/w/index.php?title=Mercank%C3%B6%C5%9Fk&amp;action=edit&amp;redlink=1" TargetMode="External"/><Relationship Id="rId4" Type="http://schemas.openxmlformats.org/officeDocument/2006/relationships/hyperlink" Target="http://tr.wikipedia.org/wiki/%C5%9Earap" TargetMode="External"/><Relationship Id="rId9" Type="http://schemas.openxmlformats.org/officeDocument/2006/relationships/hyperlink" Target="http://tr.wikipedia.org/wiki/Pelin_ot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ki/18._yy" TargetMode="External"/><Relationship Id="rId2" Type="http://schemas.openxmlformats.org/officeDocument/2006/relationships/hyperlink" Target="http://tr.wikipedia.org/wiki/Eski_Roma" TargetMode="External"/><Relationship Id="rId1" Type="http://schemas.openxmlformats.org/officeDocument/2006/relationships/slideLayout" Target="../slideLayouts/slideLayout2.xml"/><Relationship Id="rId5" Type="http://schemas.openxmlformats.org/officeDocument/2006/relationships/hyperlink" Target="http://tr.wikipedia.org/wiki/Fransa" TargetMode="External"/><Relationship Id="rId4" Type="http://schemas.openxmlformats.org/officeDocument/2006/relationships/hyperlink" Target="http://tr.wikipedia.org/wiki/%C4%B0taly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tr.wikipedia.org/wiki/Martini" TargetMode="External"/><Relationship Id="rId2" Type="http://schemas.openxmlformats.org/officeDocument/2006/relationships/hyperlink" Target="http://tr.wikipedia.org/wiki/Karame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tr.wikipedia.org/wiki/Kokteyl" TargetMode="External"/><Relationship Id="rId2" Type="http://schemas.openxmlformats.org/officeDocument/2006/relationships/hyperlink" Target="http://tr.wikipedia.org/wiki/Cin_(i%C3%A7ki)" TargetMode="External"/><Relationship Id="rId1" Type="http://schemas.openxmlformats.org/officeDocument/2006/relationships/slideLayout" Target="../slideLayouts/slideLayout2.xml"/><Relationship Id="rId4" Type="http://schemas.openxmlformats.org/officeDocument/2006/relationships/hyperlink" Target="http://tr.wikipedia.org/wiki/Gurm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483768" y="1628800"/>
            <a:ext cx="4173088" cy="3096344"/>
          </a:xfrm>
        </p:spPr>
        <p:txBody>
          <a:bodyPr>
            <a:normAutofit/>
          </a:bodyPr>
          <a:lstStyle/>
          <a:p>
            <a:pPr algn="ctr"/>
            <a:r>
              <a:rPr lang="tr-TR" dirty="0" err="1" smtClean="0"/>
              <a:t>Aromatize</a:t>
            </a:r>
            <a:r>
              <a:rPr lang="tr-TR" dirty="0" smtClean="0"/>
              <a:t> Çerez Şarapları</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868" y="1935480"/>
            <a:ext cx="5114932" cy="4389120"/>
          </a:xfrm>
        </p:spPr>
        <p:txBody>
          <a:bodyPr>
            <a:normAutofit/>
          </a:bodyPr>
          <a:lstStyle/>
          <a:p>
            <a:r>
              <a:rPr lang="tr-TR" sz="4000" dirty="0" smtClean="0"/>
              <a:t>İsveç kökenli sıcak bir punç olan </a:t>
            </a:r>
            <a:r>
              <a:rPr lang="tr-TR" sz="4000" b="1" i="1" dirty="0" err="1" smtClean="0"/>
              <a:t>Glogg</a:t>
            </a:r>
            <a:r>
              <a:rPr lang="tr-TR" sz="4000" dirty="0" smtClean="0"/>
              <a:t>; badem, kuru üzüm ve kırmızı şarapla yapılır.</a:t>
            </a:r>
            <a:endParaRPr lang="tr-TR"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786182" y="571480"/>
            <a:ext cx="4900618" cy="5753120"/>
          </a:xfrm>
        </p:spPr>
        <p:txBody>
          <a:bodyPr/>
          <a:lstStyle/>
          <a:p>
            <a:r>
              <a:rPr lang="tr-TR" dirty="0" smtClean="0"/>
              <a:t>Amerika Birleşik Devletlerinde popüler olan s</a:t>
            </a:r>
            <a:r>
              <a:rPr lang="tr-TR" b="1" i="1" dirty="0" smtClean="0"/>
              <a:t>oğuk şaraplar</a:t>
            </a:r>
            <a:r>
              <a:rPr lang="tr-TR" dirty="0" smtClean="0"/>
              <a:t> meyve sularıyla tatlandırılmış düşük alkol oranlı şaraplardır.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991944"/>
          </a:xfrm>
        </p:spPr>
        <p:txBody>
          <a:bodyPr/>
          <a:lstStyle/>
          <a:p>
            <a:r>
              <a:rPr lang="tr-TR" b="1" i="1" dirty="0" smtClean="0"/>
              <a:t>Vermut</a:t>
            </a:r>
            <a:r>
              <a:rPr lang="tr-TR" dirty="0" smtClean="0"/>
              <a:t>, </a:t>
            </a:r>
            <a:r>
              <a:rPr lang="tr-TR" dirty="0" smtClean="0">
                <a:hlinkClick r:id="rId2" tooltip="Alkol"/>
              </a:rPr>
              <a:t>alkolle</a:t>
            </a:r>
            <a:r>
              <a:rPr lang="tr-TR" dirty="0" smtClean="0"/>
              <a:t> takviye edilerek güzel kokulu bitki ve baharatlarla "</a:t>
            </a:r>
            <a:r>
              <a:rPr lang="tr-TR" dirty="0" err="1" smtClean="0">
                <a:hlinkClick r:id="rId3" tooltip="Aroma"/>
              </a:rPr>
              <a:t>aromatize</a:t>
            </a:r>
            <a:r>
              <a:rPr lang="tr-TR" dirty="0" smtClean="0"/>
              <a:t>" edilmiş bir tür </a:t>
            </a:r>
            <a:r>
              <a:rPr lang="tr-TR" dirty="0" smtClean="0">
                <a:hlinkClick r:id="rId4" tooltip="Şarap"/>
              </a:rPr>
              <a:t>şaraba</a:t>
            </a:r>
            <a:r>
              <a:rPr lang="tr-TR" dirty="0" smtClean="0"/>
              <a:t> verilen addır. Şarabın 'alkolle </a:t>
            </a:r>
            <a:r>
              <a:rPr lang="tr-TR" dirty="0" err="1" smtClean="0"/>
              <a:t>takviyesi'nden</a:t>
            </a:r>
            <a:r>
              <a:rPr lang="tr-TR" dirty="0" smtClean="0"/>
              <a:t> kasıt içerisine </a:t>
            </a:r>
            <a:r>
              <a:rPr lang="tr-TR" dirty="0" err="1" smtClean="0">
                <a:hlinkClick r:id="rId5" tooltip="Brandy"/>
              </a:rPr>
              <a:t>brandy</a:t>
            </a:r>
            <a:r>
              <a:rPr lang="tr-TR" dirty="0" smtClean="0"/>
              <a:t> veya benzeri bir </a:t>
            </a:r>
            <a:r>
              <a:rPr lang="tr-TR" dirty="0" err="1" smtClean="0">
                <a:hlinkClick r:id="rId6" tooltip="Distile"/>
              </a:rPr>
              <a:t>distile</a:t>
            </a:r>
            <a:r>
              <a:rPr lang="tr-TR" dirty="0" smtClean="0"/>
              <a:t> (damıtık) alkollü içecek ilave edilmesidir. Vermutun </a:t>
            </a:r>
            <a:r>
              <a:rPr lang="tr-TR" dirty="0" err="1" smtClean="0"/>
              <a:t>aromatizasyonu</a:t>
            </a:r>
            <a:r>
              <a:rPr lang="tr-TR" dirty="0" smtClean="0"/>
              <a:t> ise genelde </a:t>
            </a:r>
            <a:r>
              <a:rPr lang="tr-TR" dirty="0" smtClean="0">
                <a:hlinkClick r:id="rId7" tooltip="Tarçın"/>
              </a:rPr>
              <a:t>tarçın</a:t>
            </a:r>
            <a:r>
              <a:rPr lang="tr-TR" dirty="0" smtClean="0"/>
              <a:t>, </a:t>
            </a:r>
            <a:r>
              <a:rPr lang="tr-TR" dirty="0" smtClean="0">
                <a:hlinkClick r:id="rId8" tooltip="Kakule"/>
              </a:rPr>
              <a:t>kakule</a:t>
            </a:r>
            <a:r>
              <a:rPr lang="tr-TR" dirty="0" smtClean="0"/>
              <a:t>, </a:t>
            </a:r>
            <a:r>
              <a:rPr lang="tr-TR" dirty="0" smtClean="0">
                <a:hlinkClick r:id="rId9" tooltip="Pelin otu"/>
              </a:rPr>
              <a:t>pelin otu</a:t>
            </a:r>
            <a:r>
              <a:rPr lang="tr-TR" dirty="0" smtClean="0"/>
              <a:t> ve </a:t>
            </a:r>
            <a:r>
              <a:rPr lang="tr-TR" dirty="0" smtClean="0">
                <a:hlinkClick r:id="rId10" tooltip="Mercanköşk (sayfa mevcut değil)"/>
              </a:rPr>
              <a:t>mercanköşk</a:t>
            </a:r>
            <a:r>
              <a:rPr lang="tr-TR" dirty="0" smtClean="0"/>
              <a:t> gibi aromatik bitkilerle yapılmakla beraber birçok vermut üreticisi işlemde kullandığı bitkilerin reçetesini ticari bir sır olarak saklamaktadırlar.</a:t>
            </a:r>
            <a:r>
              <a:rPr lang="tr-TR" dirty="0" err="1" smtClean="0"/>
              <a:t>Aromatizasyon</a:t>
            </a:r>
            <a:r>
              <a:rPr lang="tr-TR" dirty="0" smtClean="0"/>
              <a:t> işlemi geçmişte, vermut yapımında kullanılan ucuz ve kalitesiz beyaz şarabın tadını düzeltmek için yapılmıştı. Bugün dahi vermut yapımında özelliği olmayan ucuz beyaz şaraplar kullanılmaktadır. Vermutun ortalama alkol oranı %17-18'dir.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19936"/>
          </a:xfrm>
        </p:spPr>
        <p:txBody>
          <a:bodyPr/>
          <a:lstStyle/>
          <a:p>
            <a:r>
              <a:rPr lang="tr-TR" dirty="0" smtClean="0"/>
              <a:t>Pelin otuyla </a:t>
            </a:r>
            <a:r>
              <a:rPr lang="tr-TR" dirty="0" err="1" smtClean="0"/>
              <a:t>aromatize</a:t>
            </a:r>
            <a:r>
              <a:rPr lang="tr-TR" dirty="0" smtClean="0"/>
              <a:t> edilmiş şarabın tarihi </a:t>
            </a:r>
            <a:r>
              <a:rPr lang="tr-TR" dirty="0" smtClean="0">
                <a:hlinkClick r:id="rId2" tooltip="Eski Roma"/>
              </a:rPr>
              <a:t>Eski Roma</a:t>
            </a:r>
            <a:r>
              <a:rPr lang="tr-TR" dirty="0" smtClean="0"/>
              <a:t>'ya kadar dayanmakla beraber, vermut ilk kez </a:t>
            </a:r>
            <a:r>
              <a:rPr lang="tr-TR" dirty="0" smtClean="0">
                <a:hlinkClick r:id="rId3" tooltip="18. yy"/>
              </a:rPr>
              <a:t>18. </a:t>
            </a:r>
            <a:r>
              <a:rPr lang="tr-TR" dirty="0" err="1" smtClean="0">
                <a:hlinkClick r:id="rId3" tooltip="18. yy"/>
              </a:rPr>
              <a:t>yy</a:t>
            </a:r>
            <a:r>
              <a:rPr lang="tr-TR" dirty="0" err="1" smtClean="0"/>
              <a:t>'ın</a:t>
            </a:r>
            <a:r>
              <a:rPr lang="tr-TR" dirty="0" smtClean="0"/>
              <a:t> ortalarında </a:t>
            </a:r>
            <a:r>
              <a:rPr lang="tr-TR" dirty="0" smtClean="0">
                <a:hlinkClick r:id="rId4" tooltip="İtalya"/>
              </a:rPr>
              <a:t>İtalya</a:t>
            </a:r>
            <a:r>
              <a:rPr lang="tr-TR" dirty="0" smtClean="0"/>
              <a:t>'da ticari olarak üretilmiş ve buradan bütün dünyaya yayılmıştır. Bu nedenle vermutun memleketinin İtalya olduğu kabul edilir. Şarabın üretildiği her ülkede vermut da üretilmektedir. Bugün en önemli vermut üreticisi ülkeler İtalya ve </a:t>
            </a:r>
            <a:r>
              <a:rPr lang="tr-TR" dirty="0" smtClean="0">
                <a:hlinkClick r:id="rId5" tooltip="Fransa"/>
              </a:rPr>
              <a:t>Fransa</a:t>
            </a:r>
            <a:r>
              <a:rPr lang="tr-TR" dirty="0" smtClean="0"/>
              <a:t>'dır.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229600" cy="1143000"/>
          </a:xfrm>
        </p:spPr>
        <p:txBody>
          <a:bodyPr/>
          <a:lstStyle/>
          <a:p>
            <a:r>
              <a:rPr lang="tr-TR" dirty="0" smtClean="0"/>
              <a:t>Şarabın </a:t>
            </a:r>
            <a:r>
              <a:rPr lang="tr-TR" dirty="0" err="1" smtClean="0"/>
              <a:t>Aromatize</a:t>
            </a:r>
            <a:r>
              <a:rPr lang="tr-TR" dirty="0" smtClean="0"/>
              <a:t> Edilmesi </a:t>
            </a:r>
            <a:endParaRPr lang="tr-TR" dirty="0"/>
          </a:p>
        </p:txBody>
      </p:sp>
      <p:sp>
        <p:nvSpPr>
          <p:cNvPr id="3" name="2 İçerik Yer Tutucusu"/>
          <p:cNvSpPr>
            <a:spLocks noGrp="1"/>
          </p:cNvSpPr>
          <p:nvPr>
            <p:ph idx="1"/>
          </p:nvPr>
        </p:nvSpPr>
        <p:spPr>
          <a:xfrm>
            <a:off x="179512" y="1340768"/>
            <a:ext cx="8507288" cy="5256584"/>
          </a:xfrm>
        </p:spPr>
        <p:txBody>
          <a:bodyPr/>
          <a:lstStyle/>
          <a:p>
            <a:r>
              <a:rPr lang="tr-TR" dirty="0" smtClean="0"/>
              <a:t>Direkt </a:t>
            </a:r>
            <a:r>
              <a:rPr lang="tr-TR" dirty="0" err="1" smtClean="0"/>
              <a:t>ekstraksiyon</a:t>
            </a:r>
            <a:r>
              <a:rPr lang="tr-TR" dirty="0" smtClean="0"/>
              <a:t>; basit bir yöntem olan direkt </a:t>
            </a:r>
            <a:r>
              <a:rPr lang="tr-TR" dirty="0" err="1" smtClean="0"/>
              <a:t>ekstraksiyonda</a:t>
            </a:r>
            <a:r>
              <a:rPr lang="tr-TR" dirty="0" smtClean="0"/>
              <a:t> tartılan miktardaki droglar bir bez torba içerisine konularak şarap içine asılır ve istenilen aroma kazanılıncaya kadar bekletilir. Droglar ince öğütülmüş veya </a:t>
            </a:r>
            <a:r>
              <a:rPr lang="tr-TR" dirty="0" err="1" smtClean="0"/>
              <a:t>granüler</a:t>
            </a:r>
            <a:r>
              <a:rPr lang="tr-TR" dirty="0" smtClean="0"/>
              <a:t> formda olabilirler. Bazı üreticiler drogların ince öğütülmesi durumunda istenmeyen tat ve koku maddelerinin şaraba geçtiğine inanırlar. </a:t>
            </a:r>
            <a:r>
              <a:rPr lang="tr-TR" dirty="0" err="1" smtClean="0"/>
              <a:t>Ekstraksiyonu</a:t>
            </a:r>
            <a:r>
              <a:rPr lang="tr-TR" dirty="0" smtClean="0"/>
              <a:t> kolaylaştırmak için şaraba günde bir defa karıştırılır veya </a:t>
            </a:r>
            <a:r>
              <a:rPr lang="tr-TR" dirty="0" err="1" smtClean="0"/>
              <a:t>sirküle</a:t>
            </a:r>
            <a:r>
              <a:rPr lang="tr-TR" dirty="0" smtClean="0"/>
              <a:t> ettirilir. Şarap oda sıcaklığında bırakılabileceği gibi </a:t>
            </a:r>
            <a:r>
              <a:rPr lang="tr-TR" dirty="0" err="1" smtClean="0"/>
              <a:t>ekstraksiyon</a:t>
            </a:r>
            <a:r>
              <a:rPr lang="tr-TR" dirty="0" smtClean="0"/>
              <a:t> süresini kısaltmak amacıyla 60 derecede ısıtılabilir. Bu taktirde </a:t>
            </a:r>
            <a:r>
              <a:rPr lang="tr-TR" dirty="0" err="1" smtClean="0"/>
              <a:t>ekstraksiyon</a:t>
            </a:r>
            <a:r>
              <a:rPr lang="tr-TR" dirty="0" smtClean="0"/>
              <a:t> süresi 1-2 haftadır.</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İçerik Yer Tutucusu"/>
          <p:cNvSpPr>
            <a:spLocks noGrp="1"/>
          </p:cNvSpPr>
          <p:nvPr>
            <p:ph idx="1"/>
          </p:nvPr>
        </p:nvSpPr>
        <p:spPr>
          <a:xfrm>
            <a:off x="4067944" y="620688"/>
            <a:ext cx="4618856" cy="5703912"/>
          </a:xfrm>
        </p:spPr>
        <p:txBody>
          <a:bodyPr/>
          <a:lstStyle/>
          <a:p>
            <a:r>
              <a:rPr lang="tr-TR" dirty="0" err="1" smtClean="0"/>
              <a:t>Ekstrakt</a:t>
            </a:r>
            <a:r>
              <a:rPr lang="tr-TR" dirty="0" smtClean="0"/>
              <a:t> kullanarak; özel bir tanka yerleştirilen droglar üzerinden şarap bir pompa yardımıyla </a:t>
            </a:r>
            <a:r>
              <a:rPr lang="tr-TR" dirty="0" err="1" smtClean="0"/>
              <a:t>sirküle</a:t>
            </a:r>
            <a:r>
              <a:rPr lang="tr-TR" dirty="0" smtClean="0"/>
              <a:t> edilir. </a:t>
            </a:r>
            <a:r>
              <a:rPr lang="tr-TR" dirty="0" err="1" smtClean="0"/>
              <a:t>Ekstraksiyon</a:t>
            </a:r>
            <a:r>
              <a:rPr lang="tr-TR" dirty="0" smtClean="0"/>
              <a:t> sırasında şarap genellikle ısıtılır. Bu şekilde elde edilen vermut </a:t>
            </a:r>
            <a:r>
              <a:rPr lang="tr-TR" dirty="0" err="1" smtClean="0"/>
              <a:t>ekstraktı</a:t>
            </a:r>
            <a:r>
              <a:rPr lang="tr-TR" dirty="0" smtClean="0"/>
              <a:t> daha büyük hacimdeki şarabın </a:t>
            </a:r>
            <a:r>
              <a:rPr lang="tr-TR" dirty="0" err="1" smtClean="0"/>
              <a:t>aromatize</a:t>
            </a:r>
            <a:r>
              <a:rPr lang="tr-TR" dirty="0" smtClean="0"/>
              <a:t> edilmesinde kullanılır.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847928"/>
          </a:xfrm>
        </p:spPr>
        <p:txBody>
          <a:bodyPr>
            <a:normAutofit/>
          </a:bodyPr>
          <a:lstStyle/>
          <a:p>
            <a:r>
              <a:rPr lang="tr-TR" dirty="0" smtClean="0"/>
              <a:t>Genel olarak üç nevi (veya stil) vermut bulunmaktadır, </a:t>
            </a:r>
          </a:p>
          <a:p>
            <a:r>
              <a:rPr lang="tr-TR" dirty="0" smtClean="0"/>
              <a:t>bunlar:</a:t>
            </a:r>
          </a:p>
          <a:p>
            <a:r>
              <a:rPr lang="tr-TR" i="1" dirty="0" smtClean="0"/>
              <a:t>Ekstra sek</a:t>
            </a:r>
            <a:r>
              <a:rPr lang="tr-TR" dirty="0" smtClean="0"/>
              <a:t> (</a:t>
            </a:r>
            <a:r>
              <a:rPr lang="tr-TR" dirty="0" err="1" smtClean="0"/>
              <a:t>Extra</a:t>
            </a:r>
            <a:r>
              <a:rPr lang="tr-TR" dirty="0" smtClean="0"/>
              <a:t> </a:t>
            </a:r>
            <a:r>
              <a:rPr lang="tr-TR" dirty="0" err="1" smtClean="0"/>
              <a:t>dry</a:t>
            </a:r>
            <a:r>
              <a:rPr lang="tr-TR" dirty="0" smtClean="0"/>
              <a:t>): (Fransız vermut da denir) Kokteyllerin yapımında kullanılır.</a:t>
            </a:r>
          </a:p>
          <a:p>
            <a:r>
              <a:rPr lang="tr-TR" i="1" dirty="0" smtClean="0"/>
              <a:t>Beyaz</a:t>
            </a:r>
            <a:r>
              <a:rPr lang="tr-TR" dirty="0" smtClean="0"/>
              <a:t> (</a:t>
            </a:r>
            <a:r>
              <a:rPr lang="tr-TR" dirty="0" err="1" smtClean="0"/>
              <a:t>bianco</a:t>
            </a:r>
            <a:r>
              <a:rPr lang="tr-TR" dirty="0" smtClean="0"/>
              <a:t>): (</a:t>
            </a:r>
            <a:r>
              <a:rPr lang="tr-TR" dirty="0" err="1" smtClean="0"/>
              <a:t>Bianco</a:t>
            </a:r>
            <a:r>
              <a:rPr lang="tr-TR" dirty="0" smtClean="0"/>
              <a:t> İtalyancada beyaz) </a:t>
            </a:r>
            <a:r>
              <a:rPr lang="tr-TR" i="1" dirty="0" smtClean="0"/>
              <a:t>martini</a:t>
            </a:r>
            <a:r>
              <a:rPr lang="tr-TR" dirty="0" smtClean="0"/>
              <a:t> gibi kokteyllerin yapımında kullanılır.</a:t>
            </a:r>
          </a:p>
          <a:p>
            <a:r>
              <a:rPr lang="tr-TR" i="1" dirty="0" smtClean="0"/>
              <a:t>Kırmızı</a:t>
            </a:r>
            <a:r>
              <a:rPr lang="tr-TR" dirty="0" smtClean="0"/>
              <a:t> (</a:t>
            </a:r>
            <a:r>
              <a:rPr lang="tr-TR" dirty="0" err="1" smtClean="0"/>
              <a:t>rosso</a:t>
            </a:r>
            <a:r>
              <a:rPr lang="tr-TR" dirty="0" smtClean="0"/>
              <a:t>): (</a:t>
            </a:r>
            <a:r>
              <a:rPr lang="tr-TR" dirty="0" err="1" smtClean="0"/>
              <a:t>Rosso</a:t>
            </a:r>
            <a:r>
              <a:rPr lang="tr-TR" dirty="0" smtClean="0"/>
              <a:t> İtalyancada kırmızı) (</a:t>
            </a:r>
            <a:r>
              <a:rPr lang="tr-TR" i="1" dirty="0" smtClean="0"/>
              <a:t>İtalyan vermut</a:t>
            </a:r>
            <a:r>
              <a:rPr lang="tr-TR" dirty="0" smtClean="0"/>
              <a:t> veya tatlı vermut da denir) Renklendirilmesinde </a:t>
            </a:r>
            <a:r>
              <a:rPr lang="tr-TR" dirty="0" smtClean="0">
                <a:hlinkClick r:id="rId2" tooltip="Karamel"/>
              </a:rPr>
              <a:t>karamel</a:t>
            </a:r>
            <a:r>
              <a:rPr lang="tr-TR" dirty="0" smtClean="0"/>
              <a:t> kullanılır. </a:t>
            </a:r>
            <a:r>
              <a:rPr lang="tr-TR" dirty="0" err="1" smtClean="0"/>
              <a:t>Aperitif</a:t>
            </a:r>
            <a:r>
              <a:rPr lang="tr-TR" dirty="0" smtClean="0"/>
              <a:t> (yemek öncesi iştah açıcı) olarak katışıksız içildiği gibi </a:t>
            </a:r>
            <a:r>
              <a:rPr lang="tr-TR" i="1" dirty="0" smtClean="0"/>
              <a:t>Manhattan</a:t>
            </a:r>
            <a:r>
              <a:rPr lang="tr-TR" dirty="0" smtClean="0"/>
              <a:t> gibi kokteyllerin de karışımında kullanılır.</a:t>
            </a:r>
          </a:p>
          <a:p>
            <a:endParaRPr lang="tr-TR" dirty="0" smtClean="0"/>
          </a:p>
          <a:p>
            <a:r>
              <a:rPr lang="tr-TR" sz="1600" dirty="0" smtClean="0"/>
              <a:t>Not: "Martini", içine vermut da katılan bir kokteyl türünün ismi olduğu gibi, ayrıca </a:t>
            </a:r>
            <a:r>
              <a:rPr lang="tr-TR" sz="1600" dirty="0" smtClean="0">
                <a:hlinkClick r:id="rId3" tooltip="Martini"/>
              </a:rPr>
              <a:t>Martini</a:t>
            </a:r>
            <a:r>
              <a:rPr lang="tr-TR" sz="1600" dirty="0" smtClean="0"/>
              <a:t> adında bir İtalyan vermutu markası da vardır.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idx="1"/>
          </p:nvPr>
        </p:nvSpPr>
        <p:spPr>
          <a:xfrm>
            <a:off x="2987824" y="260648"/>
            <a:ext cx="5698976" cy="6063952"/>
          </a:xfrm>
        </p:spPr>
        <p:txBody>
          <a:bodyPr>
            <a:normAutofit fontScale="62500" lnSpcReduction="20000"/>
          </a:bodyPr>
          <a:lstStyle/>
          <a:p>
            <a:r>
              <a:rPr lang="tr-TR" b="1" dirty="0" smtClean="0"/>
              <a:t>Tüketilme şekilleri </a:t>
            </a:r>
          </a:p>
          <a:p>
            <a:r>
              <a:rPr lang="tr-TR" b="1" dirty="0" smtClean="0"/>
              <a:t>Aperatif olarak</a:t>
            </a:r>
            <a:r>
              <a:rPr lang="tr-TR" dirty="0" smtClean="0"/>
              <a:t>: Vermut aperatif olarak yani yemeklerden önce iştah açıcı olarak tüketilebilir. Daha çok da tatlı olan İtalyan vermutu veya kırmızı (</a:t>
            </a:r>
            <a:r>
              <a:rPr lang="tr-TR" dirty="0" err="1" smtClean="0"/>
              <a:t>rosso</a:t>
            </a:r>
            <a:r>
              <a:rPr lang="tr-TR" dirty="0" smtClean="0"/>
              <a:t>) vermutlar aperatif olarak alınmaktadırlar.</a:t>
            </a:r>
          </a:p>
          <a:p>
            <a:endParaRPr lang="tr-TR" dirty="0" smtClean="0"/>
          </a:p>
          <a:p>
            <a:r>
              <a:rPr lang="tr-TR" b="1" dirty="0" smtClean="0"/>
              <a:t>Kokteyllerin içinde</a:t>
            </a:r>
            <a:r>
              <a:rPr lang="tr-TR" dirty="0" smtClean="0"/>
              <a:t>: Özellikle ekstra sek (</a:t>
            </a:r>
            <a:r>
              <a:rPr lang="tr-TR" dirty="0" err="1" smtClean="0"/>
              <a:t>extra</a:t>
            </a:r>
            <a:r>
              <a:rPr lang="tr-TR" dirty="0" smtClean="0"/>
              <a:t> </a:t>
            </a:r>
            <a:r>
              <a:rPr lang="tr-TR" dirty="0" err="1" smtClean="0"/>
              <a:t>dry</a:t>
            </a:r>
            <a:r>
              <a:rPr lang="tr-TR" dirty="0" smtClean="0"/>
              <a:t>) ve beyaz vermutlar (</a:t>
            </a:r>
            <a:r>
              <a:rPr lang="tr-TR" dirty="0" err="1" smtClean="0"/>
              <a:t>bianco</a:t>
            </a:r>
            <a:r>
              <a:rPr lang="tr-TR" dirty="0" smtClean="0"/>
              <a:t>) kokteyllerde kullanılırlar, ama kırmızı vermutların da kokteyllerde kullanıldığı olur. En ünlü iki vermut kokteyli şunlardır:</a:t>
            </a:r>
          </a:p>
          <a:p>
            <a:endParaRPr lang="tr-TR" dirty="0" smtClean="0"/>
          </a:p>
          <a:p>
            <a:r>
              <a:rPr lang="tr-TR" i="1" dirty="0" smtClean="0"/>
              <a:t>Martini</a:t>
            </a:r>
            <a:r>
              <a:rPr lang="tr-TR" dirty="0" smtClean="0"/>
              <a:t> : Beyaz vermutun kullanıldığı en ünlü kokteyl </a:t>
            </a:r>
            <a:r>
              <a:rPr lang="tr-TR" i="1" dirty="0" smtClean="0"/>
              <a:t>Martini'</a:t>
            </a:r>
            <a:r>
              <a:rPr lang="tr-TR" dirty="0" smtClean="0"/>
              <a:t>dir. Kokteylin ana bileşeni ise </a:t>
            </a:r>
            <a:r>
              <a:rPr lang="tr-TR" dirty="0" smtClean="0">
                <a:hlinkClick r:id="rId2" tooltip="Cin (içki)"/>
              </a:rPr>
              <a:t>cin</a:t>
            </a:r>
            <a:r>
              <a:rPr lang="tr-TR" dirty="0" smtClean="0"/>
              <a:t>'dir. Kısaca 5,5 </a:t>
            </a:r>
            <a:r>
              <a:rPr lang="tr-TR" dirty="0" err="1" smtClean="0"/>
              <a:t>cl</a:t>
            </a:r>
            <a:r>
              <a:rPr lang="tr-TR" dirty="0" smtClean="0"/>
              <a:t> cin + 1,5 </a:t>
            </a:r>
            <a:r>
              <a:rPr lang="tr-TR" dirty="0" err="1" smtClean="0"/>
              <a:t>cl</a:t>
            </a:r>
            <a:r>
              <a:rPr lang="tr-TR" dirty="0" smtClean="0"/>
              <a:t> sek vermut buzla çalkalanıp yeşil zeytinle servis edilir. (Ayrıca "Martini" adında bir İtalyan vermut markasının bulunduğu da unutulmamalıdır)</a:t>
            </a:r>
          </a:p>
          <a:p>
            <a:endParaRPr lang="tr-TR" dirty="0" smtClean="0"/>
          </a:p>
          <a:p>
            <a:r>
              <a:rPr lang="tr-TR" i="1" dirty="0" smtClean="0"/>
              <a:t>Manhattan</a:t>
            </a:r>
            <a:r>
              <a:rPr lang="tr-TR" dirty="0" smtClean="0"/>
              <a:t> : Bu kokteylde ise kırmızı tatlı vermut kullanılır. Ana bileşeni Kanada Viskisidir. Kirazla servis edilir.</a:t>
            </a:r>
          </a:p>
          <a:p>
            <a:endParaRPr lang="tr-TR" dirty="0" smtClean="0"/>
          </a:p>
          <a:p>
            <a:r>
              <a:rPr lang="tr-TR" b="1" dirty="0" smtClean="0"/>
              <a:t>Yemek pişirmede</a:t>
            </a:r>
            <a:r>
              <a:rPr lang="tr-TR" dirty="0" smtClean="0"/>
              <a:t> : Daha ziyade </a:t>
            </a:r>
            <a:r>
              <a:rPr lang="tr-TR" dirty="0" smtClean="0">
                <a:hlinkClick r:id="rId3" tooltip="Kokteyl"/>
              </a:rPr>
              <a:t>kokteyllerin</a:t>
            </a:r>
            <a:r>
              <a:rPr lang="tr-TR" dirty="0" smtClean="0"/>
              <a:t> vazgeçilmez malzemelerinden biri olarak kullanılmakla beraber vermut, yemek pişirmede beyaz şarabın yerine de sıklıkla kullanılmaktadır. Şarabın aksine, alkolle takviye edilmiş olduğu için çabucak ekşiyip bozulmaz. Raf ömrünün şaraba oranla çok daha uzun olması nedeniyle şarap alternatifi olarak </a:t>
            </a:r>
            <a:r>
              <a:rPr lang="tr-TR" dirty="0" smtClean="0">
                <a:hlinkClick r:id="rId4" tooltip="Gurme"/>
              </a:rPr>
              <a:t>gurme</a:t>
            </a:r>
            <a:r>
              <a:rPr lang="tr-TR" dirty="0" smtClean="0"/>
              <a:t> mutfaklarında sürekli olarak el altında bulundurulmaktadır.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8229600" cy="1704236"/>
          </a:xfrm>
        </p:spPr>
        <p:txBody>
          <a:bodyPr>
            <a:normAutofit/>
          </a:bodyPr>
          <a:lstStyle/>
          <a:p>
            <a:r>
              <a:rPr lang="tr-TR" dirty="0" smtClean="0"/>
              <a:t/>
            </a:r>
            <a:br>
              <a:rPr lang="tr-TR" dirty="0" smtClean="0"/>
            </a:br>
            <a:endParaRPr lang="tr-TR" dirty="0"/>
          </a:p>
        </p:txBody>
      </p:sp>
      <p:sp>
        <p:nvSpPr>
          <p:cNvPr id="4" name="3 Dikdörtgen"/>
          <p:cNvSpPr/>
          <p:nvPr/>
        </p:nvSpPr>
        <p:spPr>
          <a:xfrm>
            <a:off x="428596" y="571480"/>
            <a:ext cx="7858180" cy="923330"/>
          </a:xfrm>
          <a:prstGeom prst="rect">
            <a:avLst/>
          </a:prstGeom>
        </p:spPr>
        <p:txBody>
          <a:bodyPr wrap="square">
            <a:spAutoFit/>
          </a:bodyPr>
          <a:lstStyle/>
          <a:p>
            <a:r>
              <a:rPr lang="tr-TR" b="1" dirty="0" smtClean="0"/>
              <a:t>Bazı şaraplar</a:t>
            </a:r>
            <a:r>
              <a:rPr lang="tr-TR" dirty="0" smtClean="0"/>
              <a:t>; sıklıkla tüketiciler tarafından karıştırılarak yada satıcılar tarafından şişelenerek üretim sonrası tatlandırıcı maddeler eklenerek elde edilmektedir. </a:t>
            </a:r>
            <a:endParaRPr lang="tr-TR" dirty="0"/>
          </a:p>
        </p:txBody>
      </p:sp>
      <p:sp>
        <p:nvSpPr>
          <p:cNvPr id="6" name="5 İçerik Yer Tutucusu"/>
          <p:cNvSpPr>
            <a:spLocks noGrp="1"/>
          </p:cNvSpPr>
          <p:nvPr>
            <p:ph idx="1"/>
          </p:nvPr>
        </p:nvSpPr>
        <p:spPr>
          <a:xfrm>
            <a:off x="4500562" y="1935480"/>
            <a:ext cx="4186238" cy="4389120"/>
          </a:xfrm>
        </p:spPr>
        <p:txBody>
          <a:bodyPr>
            <a:normAutofit fontScale="85000" lnSpcReduction="10000"/>
          </a:bodyPr>
          <a:lstStyle/>
          <a:p>
            <a:r>
              <a:rPr lang="tr-TR" dirty="0" smtClean="0"/>
              <a:t>Alman kökenli </a:t>
            </a:r>
            <a:r>
              <a:rPr lang="tr-TR" b="1" dirty="0" smtClean="0"/>
              <a:t>May şarabı</a:t>
            </a:r>
            <a:r>
              <a:rPr lang="tr-TR" dirty="0" smtClean="0"/>
              <a:t>, Ren şarabı ve diğer hafif beyaz şarapların karışımı ve ince otu eklenerek tatlandırılan soğutulup çilek ve diğer meyvelerle servis edilen bir punç türüdür. İspanyolca konuşan ülkelerde içilen popüler bir punç olan </a:t>
            </a:r>
            <a:r>
              <a:rPr lang="tr-TR" b="1" i="1" dirty="0" err="1" smtClean="0"/>
              <a:t>Sangria</a:t>
            </a:r>
            <a:r>
              <a:rPr lang="tr-TR" dirty="0" smtClean="0"/>
              <a:t>, beyaz ve kırmızı şaraba şeker ve su yada soda eklenip turunçgiller ile tatlandırılarak elde edilir ve soğuk servis yapılır. </a:t>
            </a:r>
            <a:endParaRPr lang="tr-TR" dirty="0"/>
          </a:p>
        </p:txBody>
      </p:sp>
      <p:sp>
        <p:nvSpPr>
          <p:cNvPr id="8" name="7 Dikdörtgen"/>
          <p:cNvSpPr/>
          <p:nvPr/>
        </p:nvSpPr>
        <p:spPr>
          <a:xfrm>
            <a:off x="1500166" y="6215082"/>
            <a:ext cx="928459" cy="369332"/>
          </a:xfrm>
          <a:prstGeom prst="rect">
            <a:avLst/>
          </a:prstGeom>
        </p:spPr>
        <p:txBody>
          <a:bodyPr wrap="none">
            <a:spAutoFit/>
          </a:bodyPr>
          <a:lstStyle/>
          <a:p>
            <a:r>
              <a:rPr lang="tr-TR" dirty="0" err="1" smtClean="0"/>
              <a:t>Sangria</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3714744" y="1935480"/>
            <a:ext cx="4972056" cy="4389120"/>
          </a:xfrm>
        </p:spPr>
        <p:txBody>
          <a:bodyPr/>
          <a:lstStyle/>
          <a:p>
            <a:r>
              <a:rPr lang="tr-TR" b="1" i="1" dirty="0" err="1" smtClean="0"/>
              <a:t>Mullet</a:t>
            </a:r>
            <a:r>
              <a:rPr lang="tr-TR" b="1" i="1" dirty="0" smtClean="0"/>
              <a:t> şarabı</a:t>
            </a:r>
            <a:r>
              <a:rPr lang="tr-TR" dirty="0" smtClean="0"/>
              <a:t>; kırmızı şarabın suyla seyreltilmesi; şekerle tatlandırılması ve karanfil, tarçın gibi baharatlarla tatlandırılmasıyla elde edilen bir şaraptır ve sıcak olarak servis edilir.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TotalTime>
  <Words>716</Words>
  <Application>Microsoft Office PowerPoint</Application>
  <PresentationFormat>Ekran Gösterisi (4:3)</PresentationFormat>
  <Paragraphs>30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Aromatize Çerez Şarapları</vt:lpstr>
      <vt:lpstr>Slayt 2</vt:lpstr>
      <vt:lpstr>Slayt 3</vt:lpstr>
      <vt:lpstr>Şarabın Aromatize Edilmesi </vt:lpstr>
      <vt:lpstr>Slayt 5</vt:lpstr>
      <vt:lpstr>Slayt 6</vt:lpstr>
      <vt:lpstr>Slayt 7</vt:lpstr>
      <vt:lpstr> </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Aromatize Çerez Şarapları</dc:title>
  <dc:creator>bil_70</dc:creator>
  <cp:lastModifiedBy>Müdür_Yardımcısı</cp:lastModifiedBy>
  <cp:revision>6</cp:revision>
  <dcterms:created xsi:type="dcterms:W3CDTF">2013-04-26T09:44:13Z</dcterms:created>
  <dcterms:modified xsi:type="dcterms:W3CDTF">2020-01-24T12:44:38Z</dcterms:modified>
</cp:coreProperties>
</file>