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3"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085D22A-FD75-4854-8FFF-4DD6243238A9}"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2EC2AD-A6E9-409F-A354-F278F2E77AC5}" type="slidenum">
              <a:rPr lang="tr-TR" smtClean="0"/>
              <a:t>‹#›</a:t>
            </a:fld>
            <a:endParaRPr lang="tr-TR"/>
          </a:p>
        </p:txBody>
      </p:sp>
    </p:spTree>
    <p:extLst>
      <p:ext uri="{BB962C8B-B14F-4D97-AF65-F5344CB8AC3E}">
        <p14:creationId xmlns:p14="http://schemas.microsoft.com/office/powerpoint/2010/main" val="443850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85D22A-FD75-4854-8FFF-4DD6243238A9}"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2EC2AD-A6E9-409F-A354-F278F2E77AC5}" type="slidenum">
              <a:rPr lang="tr-TR" smtClean="0"/>
              <a:t>‹#›</a:t>
            </a:fld>
            <a:endParaRPr lang="tr-TR"/>
          </a:p>
        </p:txBody>
      </p:sp>
    </p:spTree>
    <p:extLst>
      <p:ext uri="{BB962C8B-B14F-4D97-AF65-F5344CB8AC3E}">
        <p14:creationId xmlns:p14="http://schemas.microsoft.com/office/powerpoint/2010/main" val="4071039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85D22A-FD75-4854-8FFF-4DD6243238A9}"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2EC2AD-A6E9-409F-A354-F278F2E77AC5}" type="slidenum">
              <a:rPr lang="tr-TR" smtClean="0"/>
              <a:t>‹#›</a:t>
            </a:fld>
            <a:endParaRPr lang="tr-TR"/>
          </a:p>
        </p:txBody>
      </p:sp>
    </p:spTree>
    <p:extLst>
      <p:ext uri="{BB962C8B-B14F-4D97-AF65-F5344CB8AC3E}">
        <p14:creationId xmlns:p14="http://schemas.microsoft.com/office/powerpoint/2010/main" val="2979831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085D22A-FD75-4854-8FFF-4DD6243238A9}"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2EC2AD-A6E9-409F-A354-F278F2E77AC5}" type="slidenum">
              <a:rPr lang="tr-TR" smtClean="0"/>
              <a:t>‹#›</a:t>
            </a:fld>
            <a:endParaRPr lang="tr-TR"/>
          </a:p>
        </p:txBody>
      </p:sp>
    </p:spTree>
    <p:extLst>
      <p:ext uri="{BB962C8B-B14F-4D97-AF65-F5344CB8AC3E}">
        <p14:creationId xmlns:p14="http://schemas.microsoft.com/office/powerpoint/2010/main" val="3410803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085D22A-FD75-4854-8FFF-4DD6243238A9}" type="datetimeFigureOut">
              <a:rPr lang="tr-TR" smtClean="0"/>
              <a:t>24.04.2020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22EC2AD-A6E9-409F-A354-F278F2E77AC5}" type="slidenum">
              <a:rPr lang="tr-TR" smtClean="0"/>
              <a:t>‹#›</a:t>
            </a:fld>
            <a:endParaRPr lang="tr-TR"/>
          </a:p>
        </p:txBody>
      </p:sp>
    </p:spTree>
    <p:extLst>
      <p:ext uri="{BB962C8B-B14F-4D97-AF65-F5344CB8AC3E}">
        <p14:creationId xmlns:p14="http://schemas.microsoft.com/office/powerpoint/2010/main" val="39409775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085D22A-FD75-4854-8FFF-4DD6243238A9}"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2EC2AD-A6E9-409F-A354-F278F2E77AC5}" type="slidenum">
              <a:rPr lang="tr-TR" smtClean="0"/>
              <a:t>‹#›</a:t>
            </a:fld>
            <a:endParaRPr lang="tr-TR"/>
          </a:p>
        </p:txBody>
      </p:sp>
    </p:spTree>
    <p:extLst>
      <p:ext uri="{BB962C8B-B14F-4D97-AF65-F5344CB8AC3E}">
        <p14:creationId xmlns:p14="http://schemas.microsoft.com/office/powerpoint/2010/main" val="3763404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085D22A-FD75-4854-8FFF-4DD6243238A9}" type="datetimeFigureOut">
              <a:rPr lang="tr-TR" smtClean="0"/>
              <a:t>24.04.2020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22EC2AD-A6E9-409F-A354-F278F2E77AC5}" type="slidenum">
              <a:rPr lang="tr-TR" smtClean="0"/>
              <a:t>‹#›</a:t>
            </a:fld>
            <a:endParaRPr lang="tr-TR"/>
          </a:p>
        </p:txBody>
      </p:sp>
    </p:spTree>
    <p:extLst>
      <p:ext uri="{BB962C8B-B14F-4D97-AF65-F5344CB8AC3E}">
        <p14:creationId xmlns:p14="http://schemas.microsoft.com/office/powerpoint/2010/main" val="29490963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085D22A-FD75-4854-8FFF-4DD6243238A9}" type="datetimeFigureOut">
              <a:rPr lang="tr-TR" smtClean="0"/>
              <a:t>24.04.2020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22EC2AD-A6E9-409F-A354-F278F2E77AC5}" type="slidenum">
              <a:rPr lang="tr-TR" smtClean="0"/>
              <a:t>‹#›</a:t>
            </a:fld>
            <a:endParaRPr lang="tr-TR"/>
          </a:p>
        </p:txBody>
      </p:sp>
    </p:spTree>
    <p:extLst>
      <p:ext uri="{BB962C8B-B14F-4D97-AF65-F5344CB8AC3E}">
        <p14:creationId xmlns:p14="http://schemas.microsoft.com/office/powerpoint/2010/main" val="693689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085D22A-FD75-4854-8FFF-4DD6243238A9}" type="datetimeFigureOut">
              <a:rPr lang="tr-TR" smtClean="0"/>
              <a:t>24.04.2020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22EC2AD-A6E9-409F-A354-F278F2E77AC5}" type="slidenum">
              <a:rPr lang="tr-TR" smtClean="0"/>
              <a:t>‹#›</a:t>
            </a:fld>
            <a:endParaRPr lang="tr-TR"/>
          </a:p>
        </p:txBody>
      </p:sp>
    </p:spTree>
    <p:extLst>
      <p:ext uri="{BB962C8B-B14F-4D97-AF65-F5344CB8AC3E}">
        <p14:creationId xmlns:p14="http://schemas.microsoft.com/office/powerpoint/2010/main" val="14094359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085D22A-FD75-4854-8FFF-4DD6243238A9}"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2EC2AD-A6E9-409F-A354-F278F2E77AC5}" type="slidenum">
              <a:rPr lang="tr-TR" smtClean="0"/>
              <a:t>‹#›</a:t>
            </a:fld>
            <a:endParaRPr lang="tr-TR"/>
          </a:p>
        </p:txBody>
      </p:sp>
    </p:spTree>
    <p:extLst>
      <p:ext uri="{BB962C8B-B14F-4D97-AF65-F5344CB8AC3E}">
        <p14:creationId xmlns:p14="http://schemas.microsoft.com/office/powerpoint/2010/main" val="3558018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085D22A-FD75-4854-8FFF-4DD6243238A9}" type="datetimeFigureOut">
              <a:rPr lang="tr-TR" smtClean="0"/>
              <a:t>24.04.2020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22EC2AD-A6E9-409F-A354-F278F2E77AC5}" type="slidenum">
              <a:rPr lang="tr-TR" smtClean="0"/>
              <a:t>‹#›</a:t>
            </a:fld>
            <a:endParaRPr lang="tr-TR"/>
          </a:p>
        </p:txBody>
      </p:sp>
    </p:spTree>
    <p:extLst>
      <p:ext uri="{BB962C8B-B14F-4D97-AF65-F5344CB8AC3E}">
        <p14:creationId xmlns:p14="http://schemas.microsoft.com/office/powerpoint/2010/main" val="2165745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85D22A-FD75-4854-8FFF-4DD6243238A9}" type="datetimeFigureOut">
              <a:rPr lang="tr-TR" smtClean="0"/>
              <a:t>24.04.2020</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2EC2AD-A6E9-409F-A354-F278F2E77AC5}" type="slidenum">
              <a:rPr lang="tr-TR" smtClean="0"/>
              <a:t>‹#›</a:t>
            </a:fld>
            <a:endParaRPr lang="tr-TR"/>
          </a:p>
        </p:txBody>
      </p:sp>
    </p:spTree>
    <p:extLst>
      <p:ext uri="{BB962C8B-B14F-4D97-AF65-F5344CB8AC3E}">
        <p14:creationId xmlns:p14="http://schemas.microsoft.com/office/powerpoint/2010/main" val="28209281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Turizm ve Çevre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0721245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274320" indent="-182880" algn="just">
              <a:spcBef>
                <a:spcPts val="100"/>
              </a:spcBef>
              <a:spcAft>
                <a:spcPts val="100"/>
              </a:spcAft>
            </a:pPr>
            <a:r>
              <a:rPr lang="tr-TR" dirty="0" err="1" smtClean="0">
                <a:latin typeface="Times New Roman" panose="02020603050405020304" pitchFamily="18" charset="0"/>
                <a:ea typeface="Times New Roman" panose="02020603050405020304" pitchFamily="18" charset="0"/>
                <a:cs typeface="Times New Roman" panose="02020603050405020304" pitchFamily="18" charset="0"/>
              </a:rPr>
              <a:t>Nüzhet</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Kahraman-Oğuz Türkay- Turizm Ve Çevre</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Çevirgen-Turizm ve Çevre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Cengiz Demir-Aydın Çevirgen-Eko Turizm Yönetimi</a:t>
            </a:r>
          </a:p>
          <a:p>
            <a:pPr marL="274320" indent="-182880" algn="just">
              <a:spcBef>
                <a:spcPts val="100"/>
              </a:spcBef>
              <a:spcAft>
                <a:spcPts val="1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Muammer Tuna- Turizm, Çevre ve Toplum</a:t>
            </a:r>
          </a:p>
          <a:p>
            <a:endParaRPr lang="tr-TR" dirty="0"/>
          </a:p>
        </p:txBody>
      </p:sp>
    </p:spTree>
    <p:extLst>
      <p:ext uri="{BB962C8B-B14F-4D97-AF65-F5344CB8AC3E}">
        <p14:creationId xmlns:p14="http://schemas.microsoft.com/office/powerpoint/2010/main" val="201080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b="1" dirty="0" smtClean="0">
                <a:latin typeface="Times New Roman" panose="02020603050405020304" pitchFamily="18" charset="0"/>
                <a:ea typeface="Calibri" panose="020F0502020204030204" pitchFamily="34" charset="0"/>
              </a:rPr>
              <a:t>Turizmin olumsuz etkileri:</a:t>
            </a:r>
            <a:endParaRPr lang="tr-TR" dirty="0" smtClean="0"/>
          </a:p>
          <a:p>
            <a:r>
              <a:rPr lang="tr-TR" dirty="0" smtClean="0">
                <a:latin typeface="Times New Roman" panose="02020603050405020304" pitchFamily="18" charset="0"/>
                <a:ea typeface="Calibri" panose="020F0502020204030204" pitchFamily="34" charset="0"/>
                <a:cs typeface="Times New Roman" panose="02020603050405020304" pitchFamily="18" charset="0"/>
              </a:rPr>
              <a:t>Şüphesiz iyi planlanmadığı takdirde turistik gelişmeler çevrede olumsuz etkiler yaratır. Bu etkiler geliştirilen turizm türüne bağlı olduğu gibi bu gelişmenin boyutuna ve gelişmenin olduğu alanın özelliklerine göre de değişiklik gösterir. Çevrenin </a:t>
            </a:r>
            <a:r>
              <a:rPr lang="tr-TR" b="1" dirty="0" smtClean="0">
                <a:solidFill>
                  <a:srgbClr val="FF0000"/>
                </a:solidFill>
                <a:latin typeface="Times New Roman" panose="02020603050405020304" pitchFamily="18" charset="0"/>
                <a:ea typeface="Calibri" panose="020F0502020204030204" pitchFamily="34" charset="0"/>
                <a:cs typeface="Times New Roman" panose="02020603050405020304" pitchFamily="18" charset="0"/>
              </a:rPr>
              <a:t>TAŞIMA KAPASİTESİNE </a:t>
            </a:r>
            <a:r>
              <a:rPr lang="tr-TR" dirty="0" smtClean="0">
                <a:latin typeface="Times New Roman" panose="02020603050405020304" pitchFamily="18" charset="0"/>
                <a:ea typeface="Calibri" panose="020F0502020204030204" pitchFamily="34" charset="0"/>
                <a:cs typeface="Times New Roman" panose="02020603050405020304" pitchFamily="18" charset="0"/>
              </a:rPr>
              <a:t>bağlı olan turizm gelişmesinin boyutu çevresel etkinin boyutunu önemli bir şekilde etkiler. </a:t>
            </a:r>
            <a:br>
              <a:rPr lang="tr-TR" dirty="0" smtClean="0">
                <a:latin typeface="Times New Roman" panose="02020603050405020304" pitchFamily="18" charset="0"/>
                <a:ea typeface="Calibri" panose="020F0502020204030204" pitchFamily="34" charset="0"/>
                <a:cs typeface="Times New Roman" panose="02020603050405020304" pitchFamily="18" charset="0"/>
              </a:rPr>
            </a:br>
            <a:r>
              <a:rPr lang="tr-TR" dirty="0" smtClean="0">
                <a:latin typeface="Times New Roman" panose="02020603050405020304" pitchFamily="18" charset="0"/>
                <a:ea typeface="Calibri" panose="020F0502020204030204" pitchFamily="34" charset="0"/>
                <a:cs typeface="Times New Roman" panose="02020603050405020304" pitchFamily="18" charset="0"/>
              </a:rPr>
              <a:t>Turizmin çevreye etkili olumsuz etkileri şöyle sıralanabilir;</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231340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b="1" dirty="0" smtClean="0">
                <a:latin typeface="Times New Roman" panose="02020603050405020304" pitchFamily="18" charset="0"/>
                <a:ea typeface="Calibri" panose="020F0502020204030204" pitchFamily="34" charset="0"/>
              </a:rPr>
              <a:t>Su kirliliği:</a:t>
            </a:r>
            <a:r>
              <a:rPr lang="tr-TR" dirty="0" smtClean="0">
                <a:latin typeface="Times New Roman" panose="02020603050405020304" pitchFamily="18" charset="0"/>
                <a:ea typeface="Calibri" panose="020F0502020204030204" pitchFamily="34" charset="0"/>
              </a:rPr>
              <a:t> Su insan yaşamı için gerekli olan unsurlardan en önemlisi sayılabilir. Suyun yapısında bulunan mineral oranındaki değişme, tat, koku, berraklık gibi özelliklerinin bozulması suyun kirliliğini ortaya koyar. Su kirliliğinin belirli nedenleri arasında ise tarımsal faaliyetlerden kaynaklanan etkiler (ilaçlama) , toprak erozyonundan kaynaklanan etkiler, bitkilerin çürümesinden kaynaklanan etkiler, hayvansal atıklar, tarımsal mücadele ilaçları, endüstriyel atıklar, kimyasal kirleticiler, fizyolojik kirleticiler, biyolojik kirleticiler, atmosfer kirliliğinin etkileri, tehlikeli atıkların doğaya bırakılması, yerleşim alanından gelen kirleticiler </a:t>
            </a:r>
            <a:endParaRPr lang="tr-TR" dirty="0" smtClean="0"/>
          </a:p>
          <a:p>
            <a:endParaRPr lang="tr-TR" dirty="0"/>
          </a:p>
        </p:txBody>
      </p:sp>
    </p:spTree>
    <p:extLst>
      <p:ext uri="{BB962C8B-B14F-4D97-AF65-F5344CB8AC3E}">
        <p14:creationId xmlns:p14="http://schemas.microsoft.com/office/powerpoint/2010/main" val="4136109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latin typeface="Times New Roman" panose="02020603050405020304" pitchFamily="18" charset="0"/>
                <a:ea typeface="Calibri" panose="020F0502020204030204" pitchFamily="34" charset="0"/>
              </a:rPr>
              <a:t>Turizm alanlarında özellikle tesislerin atık sularının ne şekilde yok edileceği konusu bir sorun oluşturmaktadır. Çünkü atık suyun çevredeki nehir, göl, deniz gibi doğal su kaynaklarına verilmesi su kirliliğini arttırmaktadır. Özellikle gezi amaçlı deniz araçları ve gemilerden bırakılan yağ, gaz, petrol ve petrol ürünleri deniz suyundaki oksijen miktarının azalmasına ve su kirliliğine yol açmaktadır. Su ortamlarına atılan Şişe ve kutu gibi  atıklar ve bu atıklardan süzülen ve özellikle zor çözülen deterjan gibi maddeler su kirliliğini yaratan nedenler arasında sayılabilir. </a:t>
            </a:r>
            <a:br>
              <a:rPr lang="tr-TR" dirty="0" smtClean="0">
                <a:latin typeface="Times New Roman" panose="02020603050405020304" pitchFamily="18" charset="0"/>
                <a:ea typeface="Calibri" panose="020F0502020204030204" pitchFamily="34" charset="0"/>
              </a:rPr>
            </a:br>
            <a:endParaRPr lang="tr-TR" dirty="0" smtClean="0"/>
          </a:p>
          <a:p>
            <a:endParaRPr lang="tr-TR" dirty="0"/>
          </a:p>
        </p:txBody>
      </p:sp>
    </p:spTree>
    <p:extLst>
      <p:ext uri="{BB962C8B-B14F-4D97-AF65-F5344CB8AC3E}">
        <p14:creationId xmlns:p14="http://schemas.microsoft.com/office/powerpoint/2010/main" val="10055901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pPr algn="ctr">
              <a:lnSpc>
                <a:spcPct val="105000"/>
              </a:lnSpc>
              <a:spcAft>
                <a:spcPts val="800"/>
              </a:spcAft>
            </a:pPr>
            <a:r>
              <a:rPr lang="tr-TR" b="1" dirty="0" smtClean="0">
                <a:latin typeface="Times New Roman" panose="02020603050405020304" pitchFamily="18" charset="0"/>
                <a:ea typeface="Calibri" panose="020F0502020204030204" pitchFamily="34" charset="0"/>
                <a:cs typeface="Times New Roman" panose="02020603050405020304" pitchFamily="18" charset="0"/>
              </a:rPr>
              <a:t>Hava Kirliliği: </a:t>
            </a:r>
            <a:r>
              <a:rPr lang="tr-TR" dirty="0" smtClean="0">
                <a:latin typeface="Times New Roman" panose="02020603050405020304" pitchFamily="18" charset="0"/>
                <a:ea typeface="Calibri" panose="020F0502020204030204" pitchFamily="34" charset="0"/>
                <a:cs typeface="Times New Roman" panose="02020603050405020304" pitchFamily="18" charset="0"/>
              </a:rPr>
              <a:t>Hava dinamik bir ortamdır ve devamlı </a:t>
            </a:r>
            <a:r>
              <a:rPr lang="tr-TR" dirty="0" err="1" smtClean="0">
                <a:latin typeface="Times New Roman" panose="02020603050405020304" pitchFamily="18" charset="0"/>
                <a:ea typeface="Calibri" panose="020F0502020204030204" pitchFamily="34" charset="0"/>
                <a:cs typeface="Times New Roman" panose="02020603050405020304" pitchFamily="18" charset="0"/>
              </a:rPr>
              <a:t>değişebilirliği</a:t>
            </a:r>
            <a:r>
              <a:rPr lang="tr-TR" dirty="0" smtClean="0">
                <a:latin typeface="Times New Roman" panose="02020603050405020304" pitchFamily="18" charset="0"/>
                <a:ea typeface="Calibri" panose="020F0502020204030204" pitchFamily="34" charset="0"/>
                <a:cs typeface="Times New Roman" panose="02020603050405020304" pitchFamily="18" charset="0"/>
              </a:rPr>
              <a:t> onun çevresel bir değer olarak canlı yaşamı üzerinde değişik etkiler ortaya çıkarmasına yol açmaktadır. Aslında saf bir havadan söz etmek mümkün değildir. Hava içerisindeki değişik gazlar zaman zaman farklı oranlarda olabilmektedir. Havanın dinamik yapısı onun kendini sürekli yenileyebileceğini ve asla kirlenmeyeceği düşüncesine neden olabilmektedir. </a:t>
            </a:r>
            <a:endParaRPr lang="tr-TR"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5000"/>
              </a:lnSpc>
              <a:spcAft>
                <a:spcPts val="800"/>
              </a:spcAft>
            </a:pPr>
            <a:r>
              <a:rPr lang="tr-TR" dirty="0" smtClean="0">
                <a:latin typeface="Times New Roman" panose="02020603050405020304" pitchFamily="18" charset="0"/>
                <a:ea typeface="Calibri" panose="020F0502020204030204" pitchFamily="34" charset="0"/>
                <a:cs typeface="Times New Roman" panose="02020603050405020304" pitchFamily="18" charset="0"/>
              </a:rPr>
              <a:t/>
            </a:r>
            <a:br>
              <a:rPr lang="tr-TR" dirty="0" smtClean="0">
                <a:latin typeface="Times New Roman" panose="02020603050405020304" pitchFamily="18" charset="0"/>
                <a:ea typeface="Calibri" panose="020F0502020204030204" pitchFamily="34" charset="0"/>
                <a:cs typeface="Times New Roman" panose="02020603050405020304" pitchFamily="18" charset="0"/>
              </a:rPr>
            </a:br>
            <a:endParaRPr lang="tr-TR" dirty="0"/>
          </a:p>
        </p:txBody>
      </p:sp>
    </p:spTree>
    <p:extLst>
      <p:ext uri="{BB962C8B-B14F-4D97-AF65-F5344CB8AC3E}">
        <p14:creationId xmlns:p14="http://schemas.microsoft.com/office/powerpoint/2010/main" val="23068929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smtClean="0">
                <a:latin typeface="Times New Roman" panose="02020603050405020304" pitchFamily="18" charset="0"/>
                <a:ea typeface="Calibri" panose="020F0502020204030204" pitchFamily="34" charset="0"/>
                <a:cs typeface="Times New Roman" panose="02020603050405020304" pitchFamily="18" charset="0"/>
              </a:rPr>
              <a:t>Oysa kirletici etkilerle hava içerisindeki gazların oranında insan yaşamını tehlikeye sokacak değişimler olabilmektedir. Bunun sonucunda ikamesi olmayan bir kaynak olarak havanın kirliliği canlı yaşamını tehlikeye sokmakta ve özellikle insanların sağlıkları üzerinde etkili olmaktadır. Hava kirliliğinin Kaynakları arasında ise; taşıtların yaydığı egzoz gazları sanayi tesislerinden atmosfere yayılan duman ve is görünümlü gazlar, artan nüfusu ile insanoğlunun artan oksijen tüketimi, sanayi üretiminde kullanılan gazlar gibi çok değişik unsurlar sayılabilir. </a:t>
            </a:r>
            <a:endParaRPr lang="tr-TR" dirty="0" smtClean="0">
              <a:effectLst/>
              <a:latin typeface="Calibri" panose="020F0502020204030204" pitchFamily="34" charset="0"/>
              <a:ea typeface="Calibri" panose="020F050202020403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26626710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latin typeface="Times New Roman" panose="02020603050405020304" pitchFamily="18" charset="0"/>
                <a:ea typeface="Calibri" panose="020F0502020204030204" pitchFamily="34" charset="0"/>
              </a:rPr>
              <a:t>Hava kirliliği kirliliğe neden olan eylemin yapıldığı alanla sınırlı kalmamaktadır. Atmosfere yayılan gazların sınırsız hareket etme niteliğine bağlı olarak kirlilik bütün yeryüzünü etkilemektedir. Bu nedenle de endüstriyel bölgelerde hava kirliliğine yol açan gaz salınımları kutup bölgelerindeki canlı yaşamını bile tehdit etkimektedir. Turizmde hava yolunun yaygın olarak kullanılmasının uçakların çevresel etkilerinin hissedilebilir hale gelmesine neden olmuştur. Uçaklar ve diğer turist transfer araçları turistik bölgelerde hava kirliliğinin nedenlerinden biri haline gelmiştir. </a:t>
            </a:r>
            <a:br>
              <a:rPr lang="tr-TR" dirty="0" smtClean="0">
                <a:latin typeface="Times New Roman" panose="02020603050405020304" pitchFamily="18" charset="0"/>
                <a:ea typeface="Calibri" panose="020F0502020204030204" pitchFamily="34" charset="0"/>
              </a:rPr>
            </a:br>
            <a:endParaRPr lang="tr-TR" dirty="0" smtClean="0"/>
          </a:p>
          <a:p>
            <a:endParaRPr lang="tr-TR" dirty="0"/>
          </a:p>
        </p:txBody>
      </p:sp>
    </p:spTree>
    <p:extLst>
      <p:ext uri="{BB962C8B-B14F-4D97-AF65-F5344CB8AC3E}">
        <p14:creationId xmlns:p14="http://schemas.microsoft.com/office/powerpoint/2010/main" val="3709823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smtClean="0">
                <a:latin typeface="Times New Roman" panose="02020603050405020304" pitchFamily="18" charset="0"/>
                <a:ea typeface="Calibri" panose="020F0502020204030204" pitchFamily="34" charset="0"/>
              </a:rPr>
              <a:t>Gürültü Kirliliği:</a:t>
            </a:r>
            <a:r>
              <a:rPr lang="tr-TR" dirty="0" smtClean="0">
                <a:latin typeface="Times New Roman" panose="02020603050405020304" pitchFamily="18" charset="0"/>
                <a:ea typeface="Calibri" panose="020F0502020204030204" pitchFamily="34" charset="0"/>
              </a:rPr>
              <a:t> Hoşa gitmeyen ve kulağı tırmalayıcı sese gürültü denir. Gürültünün insan yaşamı üzerinde etkileri bulunmaktadır. Özellikle gelişim çağındaki kişilerde kalıcı problemlere yol açtığı bilinmektedir bunun dışında gürültü insanlarda stres, devamlı bir sinirlilik hali, tedirginlik, kan basıncı ve kalp hastalıkları gibi sorunlara yol açmaktadır. </a:t>
            </a:r>
            <a:br>
              <a:rPr lang="tr-TR" dirty="0" smtClean="0">
                <a:latin typeface="Times New Roman" panose="02020603050405020304" pitchFamily="18" charset="0"/>
                <a:ea typeface="Calibri" panose="020F0502020204030204" pitchFamily="34" charset="0"/>
              </a:rPr>
            </a:br>
            <a:r>
              <a:rPr lang="tr-TR" dirty="0" smtClean="0">
                <a:latin typeface="Times New Roman" panose="02020603050405020304" pitchFamily="18" charset="0"/>
                <a:ea typeface="Calibri" panose="020F0502020204030204" pitchFamily="34" charset="0"/>
              </a:rPr>
              <a:t>İnsan dışındaki canlılar içinde önemli oranda tedirginlik kaynağı olan gürültü görüldüğü alanlardaki doğal dengeyi bozmakta hayvanların üreme ve rutin davranışlarının olumsuz etkilemektedir. Gürültü kaynaklarına göre doğal ve  yapay gürültü olarak ikiye ayrılır. Doğal gürültüler yanardağ patlamaları, yağmur, şimşek, rüzgar, yapay gürültüler eğlenceden kaynaklı gürültüler, mekanik gürültüler, uçak gürültüleri, bomba, top atışları, trafik gürültüsü, ve sanayiden kaynaklanan gürültü olarak ortaya çıkmaktadır. Turizm alanında ise en çok kaynaklanan Ulaştırma, eğlence ve trafik gürültüsüdür. </a:t>
            </a:r>
            <a:br>
              <a:rPr lang="tr-TR" dirty="0" smtClean="0">
                <a:latin typeface="Times New Roman" panose="02020603050405020304" pitchFamily="18" charset="0"/>
                <a:ea typeface="Calibri" panose="020F0502020204030204" pitchFamily="34" charset="0"/>
              </a:rPr>
            </a:br>
            <a:endParaRPr lang="tr-TR" dirty="0"/>
          </a:p>
        </p:txBody>
      </p:sp>
    </p:spTree>
    <p:extLst>
      <p:ext uri="{BB962C8B-B14F-4D97-AF65-F5344CB8AC3E}">
        <p14:creationId xmlns:p14="http://schemas.microsoft.com/office/powerpoint/2010/main" val="3689623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47500" lnSpcReduction="20000"/>
          </a:bodyPr>
          <a:lstStyle/>
          <a:p>
            <a:pPr algn="ctr">
              <a:lnSpc>
                <a:spcPct val="105000"/>
              </a:lnSpc>
              <a:spcAft>
                <a:spcPts val="800"/>
              </a:spcAft>
            </a:pPr>
            <a:r>
              <a:rPr lang="tr-TR" b="1" dirty="0" smtClean="0">
                <a:latin typeface="Times New Roman" panose="02020603050405020304" pitchFamily="18" charset="0"/>
                <a:ea typeface="Times New Roman" panose="02020603050405020304" pitchFamily="18" charset="0"/>
                <a:cs typeface="Times New Roman" panose="02020603050405020304" pitchFamily="18" charset="0"/>
              </a:rPr>
              <a:t>Toprak Kirliliği:</a:t>
            </a: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r-TR" dirty="0" smtClean="0">
                <a:latin typeface="Times New Roman" panose="02020603050405020304" pitchFamily="18" charset="0"/>
                <a:ea typeface="Times New Roman" panose="02020603050405020304" pitchFamily="18" charset="0"/>
                <a:cs typeface="Times New Roman" panose="02020603050405020304" pitchFamily="18" charset="0"/>
              </a:rPr>
            </a:b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Toprak çevresel değerler içerisinde bütün sanayi kolları ve endüstrilerce üzerinde yaşamsal faaliyetlerin yürütülmesi bakımında en vazgeçilmez olandır. Bu aynı zamanda her faaliyetin toprak örtüsü üzerinde doğrudan bir etkisi olduğunu da ortaya koymaktadır.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5000"/>
              </a:lnSpc>
              <a:spcAft>
                <a:spcPts val="800"/>
              </a:spcAft>
            </a:pP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
            </a:r>
            <a:br>
              <a:rPr lang="tr-TR" dirty="0" smtClean="0">
                <a:latin typeface="Times New Roman" panose="02020603050405020304" pitchFamily="18" charset="0"/>
                <a:ea typeface="Times New Roman" panose="02020603050405020304" pitchFamily="18" charset="0"/>
                <a:cs typeface="Times New Roman" panose="02020603050405020304" pitchFamily="18" charset="0"/>
              </a:rPr>
            </a:br>
            <a:r>
              <a:rPr lang="tr-TR" dirty="0" smtClean="0">
                <a:latin typeface="Times New Roman" panose="02020603050405020304" pitchFamily="18" charset="0"/>
                <a:ea typeface="Times New Roman" panose="02020603050405020304" pitchFamily="18" charset="0"/>
                <a:cs typeface="Times New Roman" panose="02020603050405020304" pitchFamily="18" charset="0"/>
              </a:rPr>
              <a:t>Toprak kirliliği ise temizlenmesi en zor bazen de olanaksız olan bir kirlenme şeklidir. Başta tarımsal faaliyetler olmak üzere hemen hemen her endüstrinin oluşturduğu baskı ,bitki örtüsünün kalkması, toprak kalitesinin bozulması, çölleşme, erozyon ve benzeri sonuçlar doğurmaktadır. Genel olarak yanlış saha kullanımları toprak kirliliğini doğurmaktadır. Bunun yanında tarımsal faaliyetler de bilinçsiz davranılması özellikle yanlış ilaçlama, yanlış ekim yapma ve sanayi alanındaki atıkların yol açtığı toprak kirliliği çevre kalitesini büyük oranda bozmaktadır.</a:t>
            </a:r>
            <a:endParaRPr lang="tr-TR" sz="2800" dirty="0" smtClean="0">
              <a:latin typeface="Calibri" panose="020F0502020204030204" pitchFamily="34" charset="0"/>
              <a:ea typeface="Calibri" panose="020F0502020204030204" pitchFamily="34" charset="0"/>
              <a:cs typeface="Times New Roman" panose="02020603050405020304" pitchFamily="18" charset="0"/>
            </a:endParaRPr>
          </a:p>
          <a:p>
            <a:pPr algn="ctr"/>
            <a:r>
              <a:rPr lang="tr-TR" dirty="0" smtClean="0">
                <a:latin typeface="Times New Roman" panose="02020603050405020304" pitchFamily="18" charset="0"/>
                <a:ea typeface="Times New Roman" panose="02020603050405020304" pitchFamily="18" charset="0"/>
              </a:rPr>
              <a:t/>
            </a:r>
            <a:br>
              <a:rPr lang="tr-TR" dirty="0" smtClean="0">
                <a:latin typeface="Times New Roman" panose="02020603050405020304" pitchFamily="18" charset="0"/>
                <a:ea typeface="Times New Roman" panose="02020603050405020304" pitchFamily="18" charset="0"/>
              </a:rPr>
            </a:br>
            <a:r>
              <a:rPr lang="tr-TR" dirty="0" smtClean="0">
                <a:latin typeface="Times New Roman" panose="02020603050405020304" pitchFamily="18" charset="0"/>
                <a:ea typeface="Times New Roman" panose="02020603050405020304" pitchFamily="18" charset="0"/>
              </a:rPr>
              <a:t>Turizm alanında saha kullanım modellerine bağlı olarak toprağın plansız ve bilimsel olmayan yöntemlerle kullanılmış, atıkların çevreye yayılması, ilaçlı ve kimyasal madde karışmış suların toprağa verilmesi gibi nedenler toprak kirliliğini arttırmaktadır. Turizmin yarattığı arazi talebi, verimli tarım alanlarını turistik alanlara dönüştürmekte, tarihi ve doğal sitleri, kamu mülkiyetinde ki ormanları dahi baskı altında bulundurmaktadır. Kaybolan tarım alanları bölgenin ekolojik yapısının bozulmasına neden olmaktadır.</a:t>
            </a:r>
            <a:br>
              <a:rPr lang="tr-TR" dirty="0" smtClean="0">
                <a:latin typeface="Times New Roman" panose="02020603050405020304" pitchFamily="18" charset="0"/>
                <a:ea typeface="Times New Roman" panose="02020603050405020304" pitchFamily="18" charset="0"/>
              </a:rPr>
            </a:br>
            <a:endParaRPr lang="tr-TR" dirty="0"/>
          </a:p>
        </p:txBody>
      </p:sp>
    </p:spTree>
    <p:extLst>
      <p:ext uri="{BB962C8B-B14F-4D97-AF65-F5344CB8AC3E}">
        <p14:creationId xmlns:p14="http://schemas.microsoft.com/office/powerpoint/2010/main" val="414162459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495</Words>
  <Application>Microsoft Office PowerPoint</Application>
  <PresentationFormat>Ekran Gösterisi (4:3)</PresentationFormat>
  <Paragraphs>17</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Turizm ve Çevre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EDA</dc:creator>
  <cp:lastModifiedBy>EDA</cp:lastModifiedBy>
  <cp:revision>5</cp:revision>
  <dcterms:created xsi:type="dcterms:W3CDTF">2020-04-24T13:42:58Z</dcterms:created>
  <dcterms:modified xsi:type="dcterms:W3CDTF">2020-04-24T13:46:27Z</dcterms:modified>
</cp:coreProperties>
</file>