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4" r:id="rId3"/>
  </p:sldMasterIdLst>
  <p:notesMasterIdLst>
    <p:notesMasterId r:id="rId34"/>
  </p:notesMasterIdLst>
  <p:sldIdLst>
    <p:sldId id="256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6858000" type="screen4x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400" b="0" strike="noStrike" spc="-1">
                <a:solidFill>
                  <a:srgbClr val="000000"/>
                </a:solidFill>
                <a:latin typeface="Times New Roman"/>
              </a:rPr>
              <a:t>Click to move the slide</a:t>
            </a: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2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2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2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23CCE119-E344-470D-A56A-B97FBCD34CCF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396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5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9831843-39E3-4050-8027-9E8F476E0C08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5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5803242-7730-4DBB-9629-4CDFB3116AB5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10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5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06D0F02-D5B5-43FF-B2FA-949FAF297490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11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6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56EDF15-3C32-423D-AD06-E23975E09647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12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6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5BB2046-DEEB-483B-BE33-08B957789FCB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13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lang="en-US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marL="457200">
              <a:lnSpc>
                <a:spcPct val="100000"/>
              </a:lnSpc>
            </a:pPr>
            <a:fld id="{EA740A76-0D04-4416-BD13-400B7D4823B5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‹#›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marL="457200">
              <a:lnSpc>
                <a:spcPct val="100000"/>
              </a:lnSpc>
            </a:pPr>
            <a:fld id="{D3A8D5B7-F79A-4534-AFBA-C878D0F0672E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‹#›</a:t>
            </a:fld>
            <a:endParaRPr lang="en-US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9CD71C4C-97BB-4233-A6A9-B913DDEAE50C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texas.edu/users/fussell/courses/cs354/handouts/Addison.Wesley.OpenGL.Programming.Guide.8th.Edition.Mar.2013.ISBN.0321773039.pdf" TargetMode="External"/><Relationship Id="rId2" Type="http://schemas.openxmlformats.org/officeDocument/2006/relationships/hyperlink" Target="http://www.opengl.org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glprogramming.com/blue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onos.org/webgl" TargetMode="External"/><Relationship Id="rId2" Type="http://schemas.openxmlformats.org/officeDocument/2006/relationships/hyperlink" Target="http://www.opengl.org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chromeexperiments.com/webg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685800" y="22860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COM337 Computer Graphics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685800" y="1981080"/>
            <a:ext cx="7543440" cy="17521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0000" lnSpcReduction="20000"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en-US" sz="3200" b="0" strike="noStrike" spc="-1" dirty="0">
                <a:solidFill>
                  <a:srgbClr val="8B8B8B"/>
                </a:solidFill>
                <a:latin typeface="Calibri"/>
                <a:ea typeface="ＭＳ Ｐゴシック"/>
              </a:rPr>
              <a:t>Introduction</a:t>
            </a:r>
            <a:endParaRPr lang="en-US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en-US" sz="3200" b="0" strike="noStrike" spc="-1" dirty="0" err="1">
                <a:solidFill>
                  <a:srgbClr val="8B8B8B"/>
                </a:solidFill>
                <a:latin typeface="Calibri"/>
                <a:ea typeface="ＭＳ Ｐゴシック"/>
              </a:rPr>
              <a:t>Kurtuluş</a:t>
            </a:r>
            <a:r>
              <a:rPr lang="en-US" sz="3200" b="0" strike="noStrike" spc="-1" dirty="0">
                <a:solidFill>
                  <a:srgbClr val="8B8B8B"/>
                </a:solidFill>
                <a:latin typeface="Calibri"/>
                <a:ea typeface="ＭＳ Ｐゴシック"/>
              </a:rPr>
              <a:t> KÜLLÜ</a:t>
            </a:r>
            <a:endParaRPr lang="en-US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en-US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en-US" sz="3200" b="0" strike="noStrike" spc="-1" dirty="0">
                <a:solidFill>
                  <a:srgbClr val="8B8B8B"/>
                </a:solidFill>
                <a:latin typeface="Calibri"/>
                <a:ea typeface="ＭＳ Ｐゴシック"/>
              </a:rPr>
              <a:t>Slides based on the slides by </a:t>
            </a:r>
            <a:endParaRPr lang="en-US" sz="3200" b="0" strike="noStrike" spc="-1" dirty="0" smtClean="0">
              <a:solidFill>
                <a:srgbClr val="8B8B8B"/>
              </a:solidFill>
              <a:latin typeface="Calibri"/>
              <a:ea typeface="ＭＳ Ｐゴシック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en-US" sz="3200" b="0" strike="noStrike" spc="-1" dirty="0" smtClean="0">
                <a:solidFill>
                  <a:srgbClr val="8B8B8B"/>
                </a:solidFill>
                <a:latin typeface="Calibri"/>
                <a:ea typeface="ＭＳ Ｐゴシック"/>
              </a:rPr>
              <a:t>Prof</a:t>
            </a:r>
            <a:r>
              <a:rPr lang="en-US" sz="3200" b="0" strike="noStrike" spc="-1" dirty="0">
                <a:solidFill>
                  <a:srgbClr val="8B8B8B"/>
                </a:solidFill>
                <a:latin typeface="Calibri"/>
                <a:ea typeface="ＭＳ Ｐゴシック"/>
              </a:rPr>
              <a:t>. Ed Angel (author of the textbook)</a:t>
            </a:r>
            <a:endParaRPr lang="en-US" sz="3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457200" y="9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Basic Graphics System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998280" y="3553920"/>
            <a:ext cx="18180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Input devices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71" name="CustomShape 4"/>
          <p:cNvSpPr/>
          <p:nvPr/>
        </p:nvSpPr>
        <p:spPr>
          <a:xfrm>
            <a:off x="457200" y="4019400"/>
            <a:ext cx="8503920" cy="25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Systems used to have a single processor (CPU) which carried out graphical tasks as well as others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The primary task is to take graphical descriptions (line, circle, etc.) and assign pixel values in the framebuffer to display them (</a:t>
            </a:r>
            <a:r>
              <a:rPr lang="en-US" sz="2000" b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rasterization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 or </a:t>
            </a:r>
            <a:r>
              <a:rPr lang="en-US" sz="2000" b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scan conversion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Most systems today have separate graphical processors (GPUs) that are specialized in carrying out graphical tasks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GPUs make use of parallelism (more than current CPUs)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172" name="Picture 10"/>
          <p:cNvPicPr/>
          <p:nvPr/>
        </p:nvPicPr>
        <p:blipFill>
          <a:blip r:embed="rId3"/>
          <a:stretch/>
        </p:blipFill>
        <p:spPr>
          <a:xfrm>
            <a:off x="1143000" y="1191600"/>
            <a:ext cx="7135560" cy="2426760"/>
          </a:xfrm>
          <a:prstGeom prst="rect">
            <a:avLst/>
          </a:prstGeom>
          <a:ln>
            <a:noFill/>
          </a:ln>
        </p:spPr>
      </p:pic>
      <p:sp>
        <p:nvSpPr>
          <p:cNvPr id="173" name="CustomShape 5"/>
          <p:cNvSpPr/>
          <p:nvPr/>
        </p:nvSpPr>
        <p:spPr>
          <a:xfrm>
            <a:off x="6817680" y="2941920"/>
            <a:ext cx="189972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Output device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Output Devices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5" name="TextShape 2"/>
          <p:cNvSpPr txBox="1"/>
          <p:nvPr/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TextShape 3"/>
          <p:cNvSpPr txBox="1"/>
          <p:nvPr/>
        </p:nvSpPr>
        <p:spPr>
          <a:xfrm>
            <a:off x="534600" y="1600560"/>
            <a:ext cx="4015800" cy="452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5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Until the last 10-20 years, the dominant type of display was the cathode-ray tube (CRT)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In the early systems, the beam traced the shapes to draw (</a:t>
            </a:r>
            <a:r>
              <a:rPr lang="en-US" sz="3200" b="1" strike="noStrike" spc="-1" dirty="0">
                <a:solidFill>
                  <a:srgbClr val="000000"/>
                </a:solidFill>
                <a:latin typeface="Calibri"/>
              </a:rPr>
              <a:t>random- scan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3200" b="1" strike="noStrike" spc="-1" dirty="0">
                <a:solidFill>
                  <a:srgbClr val="000000"/>
                </a:solidFill>
                <a:latin typeface="Calibri"/>
              </a:rPr>
              <a:t>calligraphic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, or </a:t>
            </a:r>
            <a:r>
              <a:rPr lang="en-US" sz="3200" b="1" strike="noStrike" spc="-1" dirty="0">
                <a:solidFill>
                  <a:srgbClr val="000000"/>
                </a:solidFill>
                <a:latin typeface="Calibri"/>
              </a:rPr>
              <a:t>vector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 CRT)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When electron hits the surface, light is emitted for a short time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To have a steady, flicker-free image, the same path must be retraced (</a:t>
            </a:r>
            <a:r>
              <a:rPr lang="en-US" sz="3200" b="1" strike="noStrike" spc="-1" dirty="0">
                <a:solidFill>
                  <a:srgbClr val="000000"/>
                </a:solidFill>
                <a:latin typeface="Calibri"/>
              </a:rPr>
              <a:t>refreshed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) at a sufficient rate (</a:t>
            </a:r>
            <a:r>
              <a:rPr lang="en-US" sz="3200" b="1" strike="noStrike" spc="-1" dirty="0">
                <a:solidFill>
                  <a:srgbClr val="000000"/>
                </a:solidFill>
                <a:latin typeface="Calibri"/>
              </a:rPr>
              <a:t>refresh rate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1" strike="noStrike" spc="-1" dirty="0">
                <a:solidFill>
                  <a:srgbClr val="000000"/>
                </a:solidFill>
                <a:latin typeface="Calibri"/>
              </a:rPr>
              <a:t>Raster-scan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 systems trace row by row to transfer pixels from the framebuffer to screen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>
                <a:solidFill>
                  <a:srgbClr val="000000"/>
                </a:solidFill>
                <a:latin typeface="Calibri"/>
              </a:rPr>
              <a:t>Interlaced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means odd and even rows are 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Calibri"/>
              </a:rPr>
              <a:t>refreshed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alternately</a:t>
            </a:r>
          </a:p>
        </p:txBody>
      </p:sp>
      <p:pic>
        <p:nvPicPr>
          <p:cNvPr id="177" name="Picture 176"/>
          <p:cNvPicPr/>
          <p:nvPr/>
        </p:nvPicPr>
        <p:blipFill>
          <a:blip r:embed="rId3"/>
          <a:srcRect l="55597" t="30719" r="8303" b="34793"/>
          <a:stretch/>
        </p:blipFill>
        <p:spPr>
          <a:xfrm>
            <a:off x="4938120" y="1417320"/>
            <a:ext cx="3840120" cy="2062080"/>
          </a:xfrm>
          <a:prstGeom prst="rect">
            <a:avLst/>
          </a:prstGeom>
          <a:ln>
            <a:noFill/>
          </a:ln>
        </p:spPr>
      </p:pic>
      <p:pic>
        <p:nvPicPr>
          <p:cNvPr id="178" name="Picture 177"/>
          <p:cNvPicPr/>
          <p:nvPr/>
        </p:nvPicPr>
        <p:blipFill>
          <a:blip r:embed="rId4"/>
          <a:srcRect l="55603" t="46383" r="14313" b="20320"/>
          <a:stretch/>
        </p:blipFill>
        <p:spPr>
          <a:xfrm>
            <a:off x="5212080" y="3895200"/>
            <a:ext cx="3291840" cy="204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Output Devices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TextShape 3"/>
          <p:cNvSpPr txBox="1"/>
          <p:nvPr/>
        </p:nvSpPr>
        <p:spPr>
          <a:xfrm>
            <a:off x="534600" y="1600560"/>
            <a:ext cx="4015800" cy="452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CRTs are now mostly replaced by flat-screen technologies 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Light-emitting diodes (LEDs)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Liquid-crystal displays (LCDs) 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Plasma panels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All use a 2D grid to address individual light-emitting elements</a:t>
            </a:r>
          </a:p>
        </p:txBody>
      </p:sp>
      <p:pic>
        <p:nvPicPr>
          <p:cNvPr id="182" name="Content Placeholder 4" descr="an01f05.eps"/>
          <p:cNvPicPr/>
          <p:nvPr/>
        </p:nvPicPr>
        <p:blipFill>
          <a:blip r:embed="rId3"/>
          <a:srcRect t="-13422" b="-13422"/>
          <a:stretch/>
        </p:blipFill>
        <p:spPr>
          <a:xfrm>
            <a:off x="4647240" y="1523880"/>
            <a:ext cx="3810960" cy="2316600"/>
          </a:xfrm>
          <a:prstGeom prst="rect">
            <a:avLst/>
          </a:prstGeom>
          <a:ln>
            <a:noFill/>
          </a:ln>
        </p:spPr>
      </p:pic>
      <p:sp>
        <p:nvSpPr>
          <p:cNvPr id="183" name="TextShape 4"/>
          <p:cNvSpPr txBox="1"/>
          <p:nvPr/>
        </p:nvSpPr>
        <p:spPr>
          <a:xfrm>
            <a:off x="4539240" y="4200480"/>
            <a:ext cx="3948120" cy="1978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520" b="0" strike="noStrike" spc="-1">
                <a:latin typeface="Calibri"/>
              </a:rPr>
              <a:t>3D TV displays or movie projectors are based on sending separate images for the left and right eye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Input Devices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5" name="TextShape 2"/>
          <p:cNvSpPr txBox="1"/>
          <p:nvPr/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TextShape 3"/>
          <p:cNvSpPr txBox="1"/>
          <p:nvPr/>
        </p:nvSpPr>
        <p:spPr>
          <a:xfrm>
            <a:off x="534600" y="1600560"/>
            <a:ext cx="3821376" cy="452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In addition to a keyboard, most systems have at least one other, more graphical device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Mouse 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Joystick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Graphics tablet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… </a:t>
            </a:r>
          </a:p>
        </p:txBody>
      </p:sp>
      <p:pic>
        <p:nvPicPr>
          <p:cNvPr id="187" name="Picture 186"/>
          <p:cNvPicPr/>
          <p:nvPr/>
        </p:nvPicPr>
        <p:blipFill>
          <a:blip r:embed="rId3"/>
          <a:stretch/>
        </p:blipFill>
        <p:spPr>
          <a:xfrm>
            <a:off x="4073400" y="1188720"/>
            <a:ext cx="3429360" cy="2286000"/>
          </a:xfrm>
          <a:prstGeom prst="rect">
            <a:avLst/>
          </a:prstGeom>
          <a:ln>
            <a:noFill/>
          </a:ln>
        </p:spPr>
      </p:pic>
      <p:pic>
        <p:nvPicPr>
          <p:cNvPr id="188" name="Picture 187"/>
          <p:cNvPicPr/>
          <p:nvPr/>
        </p:nvPicPr>
        <p:blipFill>
          <a:blip r:embed="rId4"/>
          <a:stretch/>
        </p:blipFill>
        <p:spPr>
          <a:xfrm>
            <a:off x="6023880" y="2717640"/>
            <a:ext cx="3040200" cy="1710360"/>
          </a:xfrm>
          <a:prstGeom prst="rect">
            <a:avLst/>
          </a:prstGeom>
          <a:ln>
            <a:noFill/>
          </a:ln>
        </p:spPr>
      </p:pic>
      <p:pic>
        <p:nvPicPr>
          <p:cNvPr id="189" name="Picture 188"/>
          <p:cNvPicPr/>
          <p:nvPr/>
        </p:nvPicPr>
        <p:blipFill>
          <a:blip r:embed="rId5"/>
          <a:stretch/>
        </p:blipFill>
        <p:spPr>
          <a:xfrm>
            <a:off x="3749040" y="4354920"/>
            <a:ext cx="2926080" cy="1950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Image Formation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In computer graphics, we form images which are generally two dimensional using a process analogous to how images are formed by physical imaging systems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Cameras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Microscopes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Telescopes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Human visual system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221760" y="228600"/>
            <a:ext cx="8777880" cy="10663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Elements of Image Formation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3" name="TextShape 2"/>
          <p:cNvSpPr txBox="1"/>
          <p:nvPr/>
        </p:nvSpPr>
        <p:spPr>
          <a:xfrm>
            <a:off x="457200" y="1523880"/>
            <a:ext cx="7772040" cy="4723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Objects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Viewer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Light source(s)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In CG, we form synthetic objects by specifying positions in space (</a:t>
            </a:r>
            <a:r>
              <a:rPr lang="en-US" sz="3200" b="1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vertices</a:t>
            </a: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) of geometric primitives such as points, lines, and polygons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4" name="Picture 5"/>
          <p:cNvPicPr/>
          <p:nvPr/>
        </p:nvPicPr>
        <p:blipFill>
          <a:blip/>
          <a:stretch/>
        </p:blipFill>
        <p:spPr>
          <a:xfrm>
            <a:off x="5148360" y="1143000"/>
            <a:ext cx="2471400" cy="2406240"/>
          </a:xfrm>
          <a:prstGeom prst="rect">
            <a:avLst/>
          </a:prstGeom>
          <a:ln>
            <a:noFill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43000"/>
            <a:ext cx="2471737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296640" y="228600"/>
            <a:ext cx="8595000" cy="10663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Elements of Image Formation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232560" y="1295280"/>
            <a:ext cx="8675280" cy="51051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Objects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Viewer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Light source(s)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Both the object(s) and the viewer(s) exist in a 3D world, but the image is 2D.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7" name="Picture 2"/>
          <p:cNvPicPr/>
          <p:nvPr/>
        </p:nvPicPr>
        <p:blipFill>
          <a:blip r:embed="rId2"/>
          <a:stretch/>
        </p:blipFill>
        <p:spPr>
          <a:xfrm>
            <a:off x="3749040" y="1102680"/>
            <a:ext cx="5158800" cy="269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Light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457200" y="1219320"/>
            <a:ext cx="8229240" cy="31237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i="1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Light</a:t>
            </a: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 is a form of electromagnetic radiation.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It is the part of the electromagnetic spectrum that causes a reaction in our visual systems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Generally these are wavelengths in the range of about 350-750 nm (nanometers)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Long wavelengths appear as reds and short wavelengths as blues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0" name="Picture 2"/>
          <p:cNvPicPr/>
          <p:nvPr/>
        </p:nvPicPr>
        <p:blipFill>
          <a:blip r:embed="rId2"/>
          <a:stretch/>
        </p:blipFill>
        <p:spPr>
          <a:xfrm>
            <a:off x="2362320" y="4419720"/>
            <a:ext cx="4876560" cy="2199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5"/>
          <p:cNvPicPr/>
          <p:nvPr/>
        </p:nvPicPr>
        <p:blipFill>
          <a:blip r:embed="rId2"/>
          <a:stretch/>
        </p:blipFill>
        <p:spPr>
          <a:xfrm>
            <a:off x="5715000" y="1890720"/>
            <a:ext cx="2947680" cy="3076200"/>
          </a:xfrm>
          <a:prstGeom prst="rect">
            <a:avLst/>
          </a:prstGeom>
          <a:ln>
            <a:noFill/>
          </a:ln>
        </p:spPr>
      </p:pic>
      <p:sp>
        <p:nvSpPr>
          <p:cNvPr id="202" name="TextShape 1"/>
          <p:cNvSpPr txBox="1"/>
          <p:nvPr/>
        </p:nvSpPr>
        <p:spPr>
          <a:xfrm>
            <a:off x="1981080" y="228600"/>
            <a:ext cx="4495320" cy="10663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Ray Tracing and Geometric Optics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3" name="TextShape 2"/>
          <p:cNvSpPr txBox="1"/>
          <p:nvPr/>
        </p:nvSpPr>
        <p:spPr>
          <a:xfrm>
            <a:off x="457200" y="1600200"/>
            <a:ext cx="52574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One way to form an image is to follow rays of light from a point source finding which rays enter the lens of the camera.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However, each ray of light may have multiple interactions with objects before being absorbed or going to infinity.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The Pinhole Camera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05" name="Picture 5"/>
          <p:cNvPicPr/>
          <p:nvPr/>
        </p:nvPicPr>
        <p:blipFill>
          <a:blip r:embed="rId2"/>
          <a:stretch/>
        </p:blipFill>
        <p:spPr>
          <a:xfrm>
            <a:off x="2514600" y="1600200"/>
            <a:ext cx="4053960" cy="2131560"/>
          </a:xfrm>
          <a:prstGeom prst="rect">
            <a:avLst/>
          </a:prstGeom>
          <a:ln>
            <a:noFill/>
          </a:ln>
        </p:spPr>
      </p:pic>
      <p:sp>
        <p:nvSpPr>
          <p:cNvPr id="206" name="CustomShape 2"/>
          <p:cNvSpPr/>
          <p:nvPr/>
        </p:nvSpPr>
        <p:spPr>
          <a:xfrm>
            <a:off x="1530000" y="4648320"/>
            <a:ext cx="1366920" cy="50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400" b="0" i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sz="2400" b="0" i="1" strike="noStrike" spc="-1" baseline="-25000">
                <a:solidFill>
                  <a:srgbClr val="000000"/>
                </a:solidFill>
                <a:latin typeface="Times New Roman"/>
                <a:ea typeface="ＭＳ Ｐゴシック"/>
              </a:rPr>
              <a:t>p</a:t>
            </a:r>
            <a:r>
              <a:rPr lang="en-US" sz="2400" b="0" i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= -x/z/d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07" name="CustomShape 3"/>
          <p:cNvSpPr/>
          <p:nvPr/>
        </p:nvSpPr>
        <p:spPr>
          <a:xfrm>
            <a:off x="3358800" y="4648320"/>
            <a:ext cx="1366920" cy="50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400" b="0" i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y</a:t>
            </a:r>
            <a:r>
              <a:rPr lang="en-US" sz="2400" b="0" i="1" strike="noStrike" spc="-1" baseline="-25000">
                <a:solidFill>
                  <a:srgbClr val="000000"/>
                </a:solidFill>
                <a:latin typeface="Times New Roman"/>
                <a:ea typeface="ＭＳ Ｐゴシック"/>
              </a:rPr>
              <a:t>p</a:t>
            </a:r>
            <a:r>
              <a:rPr lang="en-US" sz="2400" b="0" i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= -y/z/d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08" name="CustomShape 4"/>
          <p:cNvSpPr/>
          <p:nvPr/>
        </p:nvSpPr>
        <p:spPr>
          <a:xfrm>
            <a:off x="838800" y="4038480"/>
            <a:ext cx="67100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Use trigonometry to find projection of point at (x,y,z)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09" name="CustomShape 5"/>
          <p:cNvSpPr/>
          <p:nvPr/>
        </p:nvSpPr>
        <p:spPr>
          <a:xfrm>
            <a:off x="1060200" y="5486400"/>
            <a:ext cx="52941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These are equations of simple perspective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10" name="CustomShape 6"/>
          <p:cNvSpPr/>
          <p:nvPr/>
        </p:nvSpPr>
        <p:spPr>
          <a:xfrm>
            <a:off x="5216040" y="4648320"/>
            <a:ext cx="923400" cy="50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400" b="0" i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z</a:t>
            </a:r>
            <a:r>
              <a:rPr lang="en-US" sz="2400" b="0" i="1" strike="noStrike" spc="-1" baseline="-25000">
                <a:solidFill>
                  <a:srgbClr val="000000"/>
                </a:solidFill>
                <a:latin typeface="Times New Roman"/>
                <a:ea typeface="ＭＳ Ｐゴシック"/>
              </a:rPr>
              <a:t>p</a:t>
            </a:r>
            <a:r>
              <a:rPr lang="en-US" sz="2400" b="0" i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= -d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Overview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5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700" b="0" strike="noStrike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Textbook</a:t>
            </a:r>
            <a:endParaRPr lang="en-US" sz="27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3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Angel and </a:t>
            </a:r>
            <a:r>
              <a:rPr lang="en-US" sz="2300" b="0" strike="noStrike" spc="-1" dirty="0" err="1">
                <a:solidFill>
                  <a:srgbClr val="000000"/>
                </a:solidFill>
                <a:latin typeface="Calibri"/>
                <a:ea typeface="ＭＳ Ｐゴシック"/>
              </a:rPr>
              <a:t>Shreiner</a:t>
            </a:r>
            <a:r>
              <a:rPr lang="en-US" sz="23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, </a:t>
            </a:r>
            <a:r>
              <a:rPr lang="en-US" sz="2300" b="0" i="1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Interactive Computer Graphics, A Top-down Approach with </a:t>
            </a:r>
            <a:r>
              <a:rPr lang="en-US" sz="2300" b="0" i="1" strike="noStrike" spc="-1" dirty="0" err="1">
                <a:solidFill>
                  <a:srgbClr val="000000"/>
                </a:solidFill>
                <a:latin typeface="Calibri"/>
                <a:ea typeface="ＭＳ Ｐゴシック"/>
              </a:rPr>
              <a:t>WebGL</a:t>
            </a:r>
            <a:r>
              <a:rPr lang="en-US" sz="2300" b="0" i="1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, </a:t>
            </a:r>
            <a:r>
              <a:rPr lang="en-US" sz="23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Seventh Edition, Addison-Wesley</a:t>
            </a:r>
            <a:endParaRPr lang="en-US" sz="23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7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Our </a:t>
            </a:r>
            <a:r>
              <a:rPr lang="en-US" sz="2700" b="0" strike="noStrike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topic </a:t>
            </a:r>
            <a:r>
              <a:rPr lang="en-US" sz="27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is </a:t>
            </a:r>
            <a:r>
              <a:rPr lang="en-US" sz="2700" b="0" u="sng" strike="noStrike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fundamentals </a:t>
            </a:r>
            <a:r>
              <a:rPr lang="en-US" sz="2700" b="0" u="sng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of computer graphics</a:t>
            </a:r>
            <a:endParaRPr lang="en-US" sz="2700" b="0" u="sng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700" b="0" strike="noStrike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We will </a:t>
            </a:r>
            <a:r>
              <a:rPr lang="en-US" sz="2700" b="0" u="sng" strike="noStrike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NOT</a:t>
            </a:r>
            <a:r>
              <a:rPr lang="en-US" sz="2700" b="0" strike="noStrike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 be learning popular tools such as 3D Studio Max, Unity3D, or Unreal SDK </a:t>
            </a:r>
          </a:p>
          <a:p>
            <a:pPr marL="343080" indent="-342720">
              <a:lnSpc>
                <a:spcPct val="100000"/>
              </a:lnSpc>
              <a:spcBef>
                <a:spcPts val="5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700" b="0" strike="noStrike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BUT</a:t>
            </a:r>
            <a:r>
              <a:rPr lang="en-US" sz="27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, </a:t>
            </a:r>
            <a:r>
              <a:rPr lang="en-US" sz="2700" b="0" strike="noStrike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you will practice graphics programmi</a:t>
            </a:r>
            <a:r>
              <a:rPr lang="en-US" sz="2700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ng </a:t>
            </a:r>
            <a:r>
              <a:rPr lang="en-US" sz="2700" b="0" strike="noStrike" spc="-1" dirty="0" smtClean="0">
                <a:solidFill>
                  <a:srgbClr val="000000"/>
                </a:solidFill>
                <a:latin typeface="Calibri"/>
              </a:rPr>
              <a:t>through</a:t>
            </a:r>
            <a:r>
              <a:rPr lang="en-US" sz="2300" b="0" strike="noStrike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en-US" sz="2300" b="0" strike="noStrike" spc="-1" dirty="0" err="1" smtClean="0">
                <a:solidFill>
                  <a:srgbClr val="000000"/>
                </a:solidFill>
                <a:latin typeface="Calibri"/>
                <a:ea typeface="ＭＳ Ｐゴシック"/>
              </a:rPr>
              <a:t>WebGL</a:t>
            </a:r>
            <a:r>
              <a:rPr lang="en-US" sz="2300" b="0" strike="noStrike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, which is very like OpenGL. </a:t>
            </a:r>
          </a:p>
          <a:p>
            <a:pPr marL="343080" indent="-342720">
              <a:lnSpc>
                <a:spcPct val="100000"/>
              </a:lnSpc>
              <a:spcBef>
                <a:spcPts val="5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300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This will allow you to understand </a:t>
            </a:r>
            <a:r>
              <a:rPr lang="en-US" sz="2300" b="0" strike="noStrike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and experience </a:t>
            </a:r>
            <a:r>
              <a:rPr lang="en-US" sz="2300" b="0" strike="noStrike" spc="-1" dirty="0" err="1" smtClean="0">
                <a:solidFill>
                  <a:srgbClr val="000000"/>
                </a:solidFill>
                <a:latin typeface="Calibri"/>
                <a:ea typeface="ＭＳ Ｐゴシック"/>
              </a:rPr>
              <a:t>shader</a:t>
            </a:r>
            <a:r>
              <a:rPr lang="en-US" sz="2300" b="0" strike="noStrike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-based </a:t>
            </a:r>
            <a:r>
              <a:rPr lang="en-US" sz="2300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graphics programming which is what those tools named above are all using today.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The Synthetic Camera Model</a:t>
            </a:r>
          </a:p>
        </p:txBody>
      </p:sp>
      <p:sp>
        <p:nvSpPr>
          <p:cNvPr id="212" name="TextShape 2"/>
          <p:cNvSpPr txBox="1"/>
          <p:nvPr/>
        </p:nvSpPr>
        <p:spPr>
          <a:xfrm>
            <a:off x="457200" y="1600200"/>
            <a:ext cx="4723920" cy="28191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Pinhole camera is a simple imaging model 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Human vision is a complex imaging system but essentially based on same principles 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In computer graphics a synthetic camera model is often used </a:t>
            </a:r>
          </a:p>
        </p:txBody>
      </p:sp>
      <p:pic>
        <p:nvPicPr>
          <p:cNvPr id="213" name="Picture 2"/>
          <p:cNvPicPr/>
          <p:nvPr/>
        </p:nvPicPr>
        <p:blipFill>
          <a:blip r:embed="rId2"/>
          <a:stretch/>
        </p:blipFill>
        <p:spPr>
          <a:xfrm>
            <a:off x="2395080" y="4112640"/>
            <a:ext cx="5986440" cy="2287800"/>
          </a:xfrm>
          <a:prstGeom prst="rect">
            <a:avLst/>
          </a:prstGeom>
          <a:ln>
            <a:noFill/>
          </a:ln>
        </p:spPr>
      </p:pic>
      <p:pic>
        <p:nvPicPr>
          <p:cNvPr id="214" name="Picture 3"/>
          <p:cNvPicPr/>
          <p:nvPr/>
        </p:nvPicPr>
        <p:blipFill>
          <a:blip r:embed="rId3"/>
          <a:stretch/>
        </p:blipFill>
        <p:spPr>
          <a:xfrm>
            <a:off x="5388480" y="1219320"/>
            <a:ext cx="3297960" cy="2675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The Synthetic Camera Model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6" name="Picture 5"/>
          <p:cNvPicPr/>
          <p:nvPr/>
        </p:nvPicPr>
        <p:blipFill>
          <a:blip r:embed="rId2"/>
          <a:stretch/>
        </p:blipFill>
        <p:spPr>
          <a:xfrm>
            <a:off x="2286000" y="1676520"/>
            <a:ext cx="4466880" cy="3474720"/>
          </a:xfrm>
          <a:prstGeom prst="rect">
            <a:avLst/>
          </a:prstGeom>
          <a:ln>
            <a:noFill/>
          </a:ln>
        </p:spPr>
      </p:pic>
      <p:sp>
        <p:nvSpPr>
          <p:cNvPr id="217" name="CustomShape 2"/>
          <p:cNvSpPr/>
          <p:nvPr/>
        </p:nvSpPr>
        <p:spPr>
          <a:xfrm>
            <a:off x="3502800" y="4419720"/>
            <a:ext cx="25722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center of projection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4654080" y="3805920"/>
            <a:ext cx="3309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image or projection plane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19" name="CustomShape 4"/>
          <p:cNvSpPr/>
          <p:nvPr/>
        </p:nvSpPr>
        <p:spPr>
          <a:xfrm>
            <a:off x="1752120" y="1905120"/>
            <a:ext cx="12830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projector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20" name="Line 5"/>
          <p:cNvSpPr/>
          <p:nvPr/>
        </p:nvSpPr>
        <p:spPr>
          <a:xfrm>
            <a:off x="2666880" y="2361960"/>
            <a:ext cx="609480" cy="1067040"/>
          </a:xfrm>
          <a:prstGeom prst="line">
            <a:avLst/>
          </a:prstGeom>
          <a:ln w="12600">
            <a:solidFill>
              <a:srgbClr val="FF0066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Line 6"/>
          <p:cNvSpPr/>
          <p:nvPr/>
        </p:nvSpPr>
        <p:spPr>
          <a:xfrm flipH="1" flipV="1">
            <a:off x="4190760" y="3352680"/>
            <a:ext cx="838440" cy="609480"/>
          </a:xfrm>
          <a:prstGeom prst="line">
            <a:avLst/>
          </a:prstGeom>
          <a:ln w="12600">
            <a:solidFill>
              <a:srgbClr val="FF0066"/>
            </a:solidFill>
            <a:round/>
            <a:tailEnd type="triangle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Line 7"/>
          <p:cNvSpPr/>
          <p:nvPr/>
        </p:nvSpPr>
        <p:spPr>
          <a:xfrm flipH="1" flipV="1">
            <a:off x="3200400" y="4190760"/>
            <a:ext cx="380880" cy="457200"/>
          </a:xfrm>
          <a:prstGeom prst="line">
            <a:avLst/>
          </a:prstGeom>
          <a:ln w="12600">
            <a:solidFill>
              <a:srgbClr val="FF0066"/>
            </a:solidFill>
            <a:round/>
            <a:tailEnd type="triangle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8"/>
          <p:cNvSpPr/>
          <p:nvPr/>
        </p:nvSpPr>
        <p:spPr>
          <a:xfrm>
            <a:off x="5487840" y="3429000"/>
            <a:ext cx="3502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p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24" name="Line 9"/>
          <p:cNvSpPr/>
          <p:nvPr/>
        </p:nvSpPr>
        <p:spPr>
          <a:xfrm flipH="1" flipV="1">
            <a:off x="5181480" y="3276360"/>
            <a:ext cx="380880" cy="381240"/>
          </a:xfrm>
          <a:prstGeom prst="line">
            <a:avLst/>
          </a:prstGeom>
          <a:ln w="12600">
            <a:solidFill>
              <a:srgbClr val="FF0066"/>
            </a:solidFill>
            <a:round/>
            <a:tailEnd type="triangle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10"/>
          <p:cNvSpPr/>
          <p:nvPr/>
        </p:nvSpPr>
        <p:spPr>
          <a:xfrm>
            <a:off x="4808160" y="4114800"/>
            <a:ext cx="19947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projection of </a:t>
            </a:r>
            <a:r>
              <a:rPr lang="en-US" sz="2400" b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p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26" name="Line 11"/>
          <p:cNvSpPr/>
          <p:nvPr/>
        </p:nvSpPr>
        <p:spPr>
          <a:xfrm flipH="1" flipV="1">
            <a:off x="4038480" y="3581280"/>
            <a:ext cx="685800" cy="762120"/>
          </a:xfrm>
          <a:prstGeom prst="line">
            <a:avLst/>
          </a:prstGeom>
          <a:ln w="12600">
            <a:solidFill>
              <a:srgbClr val="FF0066"/>
            </a:solidFill>
            <a:round/>
            <a:tailEnd type="triangle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The Clipping Window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2"/>
          <p:cNvPicPr/>
          <p:nvPr/>
        </p:nvPicPr>
        <p:blipFill>
          <a:blip r:embed="rId2"/>
          <a:stretch/>
        </p:blipFill>
        <p:spPr>
          <a:xfrm>
            <a:off x="880920" y="1295280"/>
            <a:ext cx="7381440" cy="4266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The Programmer’s Interface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TextShape 2"/>
          <p:cNvSpPr txBox="1"/>
          <p:nvPr/>
        </p:nvSpPr>
        <p:spPr>
          <a:xfrm>
            <a:off x="488160" y="1226160"/>
            <a:ext cx="8229240" cy="3434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0000" lnSpcReduction="2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A user of a graphical program (a painting or a 3D design program) interacts with input devices to use menus, icons, etc. 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This is possible because someone wrote the code for these applications 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You may need to write your own graphics application (and actually enjoy doing so) 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A graphical application programmer interacts with the graphics system through function specifications in a graphics library 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These specifications are called the application programming interface (API) </a:t>
            </a:r>
          </a:p>
        </p:txBody>
      </p:sp>
      <p:pic>
        <p:nvPicPr>
          <p:cNvPr id="231" name="Picture 3"/>
          <p:cNvPicPr/>
          <p:nvPr/>
        </p:nvPicPr>
        <p:blipFill>
          <a:blip r:embed="rId2"/>
          <a:stretch/>
        </p:blipFill>
        <p:spPr>
          <a:xfrm>
            <a:off x="1432800" y="4293096"/>
            <a:ext cx="6339960" cy="2182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3D APIs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APIs like OpenGL and Direct3D use the synthetic camera model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A programmer needs API functions to specify 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Objects (geometry and other properties)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A viewer 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Light sources 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Object geometries are defined by sets of vertices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Most APIs provide similar sets of primitive objects that can be displayed rapidly on the hardware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Points, line segments, triangles, 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In Javascript for WebGL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>
                <a:solidFill>
                  <a:srgbClr val="0000FF"/>
                </a:solidFill>
                <a:latin typeface="Consolas"/>
              </a:rPr>
              <a:t>var</a:t>
            </a:r>
            <a:r>
              <a:rPr lang="en-US" sz="2000" b="0" strike="noStrike" spc="-1">
                <a:solidFill>
                  <a:srgbClr val="000000"/>
                </a:solidFill>
                <a:latin typeface="Consolas"/>
              </a:rPr>
              <a:t> vetrices = [];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>
                <a:solidFill>
                  <a:srgbClr val="000000"/>
                </a:solidFill>
                <a:latin typeface="Consolas"/>
              </a:rPr>
              <a:t>vertices[0] = [0.0, 0.0, 0.0]; </a:t>
            </a:r>
            <a:r>
              <a:rPr lang="en-US" sz="2000" b="0" strike="noStrike" spc="-1">
                <a:solidFill>
                  <a:srgbClr val="008000"/>
                </a:solidFill>
                <a:latin typeface="Consolas"/>
              </a:rPr>
              <a:t>// Vertex A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>
                <a:solidFill>
                  <a:srgbClr val="000000"/>
                </a:solidFill>
                <a:latin typeface="Consolas"/>
              </a:rPr>
              <a:t>vertices[1] = [0.0, 1.0, 0.0]; </a:t>
            </a:r>
            <a:r>
              <a:rPr lang="en-US" sz="2000" b="0" strike="noStrike" spc="-1">
                <a:solidFill>
                  <a:srgbClr val="008000"/>
                </a:solidFill>
                <a:latin typeface="Consolas"/>
              </a:rPr>
              <a:t>// Vertex B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>
                <a:solidFill>
                  <a:srgbClr val="000000"/>
                </a:solidFill>
                <a:latin typeface="Consolas"/>
              </a:rPr>
              <a:t>vertices[2] = [0.0, 0.0, 1.0]; </a:t>
            </a:r>
            <a:r>
              <a:rPr lang="en-US" sz="2000" b="0" strike="noStrike" spc="-1">
                <a:solidFill>
                  <a:srgbClr val="008000"/>
                </a:solidFill>
                <a:latin typeface="Consolas"/>
              </a:rPr>
              <a:t>// Vertex C 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or </a:t>
            </a:r>
          </a:p>
          <a:p>
            <a:pPr>
              <a:lnSpc>
                <a:spcPct val="100000"/>
              </a:lnSpc>
              <a:spcBef>
                <a:spcPts val="380"/>
              </a:spcBef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>
                <a:solidFill>
                  <a:srgbClr val="0000FF"/>
                </a:solidFill>
                <a:latin typeface="Consolas"/>
              </a:rPr>
              <a:t>var</a:t>
            </a:r>
            <a:r>
              <a:rPr lang="en-US" sz="2000" b="0" strike="noStrike" spc="-1">
                <a:solidFill>
                  <a:srgbClr val="000000"/>
                </a:solidFill>
                <a:latin typeface="Consolas"/>
              </a:rPr>
              <a:t> vertices = [];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>
                <a:solidFill>
                  <a:srgbClr val="000000"/>
                </a:solidFill>
                <a:latin typeface="Consolas"/>
              </a:rPr>
              <a:t>vertices.push([0.0, 0.0, 0.0]); </a:t>
            </a:r>
            <a:r>
              <a:rPr lang="en-US" sz="2000" b="0" strike="noStrike" spc="-1">
                <a:solidFill>
                  <a:srgbClr val="008000"/>
                </a:solidFill>
                <a:latin typeface="Consolas"/>
              </a:rPr>
              <a:t>// Vertex A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>
                <a:solidFill>
                  <a:srgbClr val="000000"/>
                </a:solidFill>
                <a:latin typeface="Consolas"/>
              </a:rPr>
              <a:t>vertices.push([0.0, 1.0, 0.0]); </a:t>
            </a:r>
            <a:r>
              <a:rPr lang="en-US" sz="2000" b="0" strike="noStrike" spc="-1">
                <a:solidFill>
                  <a:srgbClr val="008000"/>
                </a:solidFill>
                <a:latin typeface="Consolas"/>
              </a:rPr>
              <a:t>// Vertex B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>
                <a:solidFill>
                  <a:srgbClr val="000000"/>
                </a:solidFill>
                <a:latin typeface="Consolas"/>
              </a:rPr>
              <a:t>vertices.push([0.0, 0.0, 1.0]); </a:t>
            </a:r>
            <a:r>
              <a:rPr lang="en-US" sz="2000" b="0" strike="noStrike" spc="-1">
                <a:solidFill>
                  <a:srgbClr val="008000"/>
                </a:solidFill>
                <a:latin typeface="Consolas"/>
              </a:rPr>
              <a:t>// Vertex C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specifies 3 vertices. </a:t>
            </a: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This array can be sent to the GPU every time the vertices will be displayed or it can be stored on the GPU to be displayed when needed.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Specifying Primitives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>
                <a:solidFill>
                  <a:srgbClr val="0000FF"/>
                </a:solidFill>
                <a:latin typeface="Consolas"/>
              </a:rPr>
              <a:t>var</a:t>
            </a:r>
            <a:r>
              <a:rPr lang="en-US" sz="2000" b="0" strike="noStrike" spc="-1">
                <a:solidFill>
                  <a:srgbClr val="000000"/>
                </a:solidFill>
                <a:latin typeface="Consolas"/>
              </a:rPr>
              <a:t> vetrices = [];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>
                <a:solidFill>
                  <a:srgbClr val="000000"/>
                </a:solidFill>
                <a:latin typeface="Consolas"/>
              </a:rPr>
              <a:t>vertices[0] = [0.0, 0.0, 0.0]; </a:t>
            </a:r>
            <a:r>
              <a:rPr lang="en-US" sz="2000" b="0" strike="noStrike" spc="-1">
                <a:solidFill>
                  <a:srgbClr val="008000"/>
                </a:solidFill>
                <a:latin typeface="Consolas"/>
              </a:rPr>
              <a:t>// Vertex A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>
                <a:solidFill>
                  <a:srgbClr val="000000"/>
                </a:solidFill>
                <a:latin typeface="Consolas"/>
              </a:rPr>
              <a:t>vertices[1] = [0.0, 1.0, 0.0]; </a:t>
            </a:r>
            <a:r>
              <a:rPr lang="en-US" sz="2000" b="0" strike="noStrike" spc="-1">
                <a:solidFill>
                  <a:srgbClr val="008000"/>
                </a:solidFill>
                <a:latin typeface="Consolas"/>
              </a:rPr>
              <a:t>// Vertex B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>
                <a:solidFill>
                  <a:srgbClr val="000000"/>
                </a:solidFill>
                <a:latin typeface="Consolas"/>
              </a:rPr>
              <a:t>vertices[2] = [0.0, 0.0, 1.0]; </a:t>
            </a:r>
            <a:r>
              <a:rPr lang="en-US" sz="2000" b="0" strike="noStrike" spc="-1">
                <a:solidFill>
                  <a:srgbClr val="008000"/>
                </a:solidFill>
                <a:latin typeface="Consolas"/>
              </a:rPr>
              <a:t>// Vertex C 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These are only 3 locations. 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What they define (a triangle, 2 line segments, 3 separate points, …) is not specified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This choice is made by setting a parameter </a:t>
            </a:r>
          </a:p>
          <a:p>
            <a:pPr marL="743040" lvl="1" indent="-2854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gl.TRIANGLES, gl.LINE_STRIP, gl_POINTS, …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Regardless of the geometric entity, we specify it and leave it to the library and graphics system to determine which pixels to color in the framebuffer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The Modeling-Rendering Paradigm</a:t>
            </a:r>
          </a:p>
        </p:txBody>
      </p:sp>
      <p:sp>
        <p:nvSpPr>
          <p:cNvPr id="239" name="TextShape 2"/>
          <p:cNvSpPr txBox="1"/>
          <p:nvPr/>
        </p:nvSpPr>
        <p:spPr>
          <a:xfrm>
            <a:off x="457200" y="1600200"/>
            <a:ext cx="4038120" cy="1828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It is often helpful to separate modelling of a scene from the image production (rendering)</a:t>
            </a:r>
          </a:p>
        </p:txBody>
      </p:sp>
      <p:pic>
        <p:nvPicPr>
          <p:cNvPr id="240" name="Picture 2"/>
          <p:cNvPicPr/>
          <p:nvPr/>
        </p:nvPicPr>
        <p:blipFill>
          <a:blip r:embed="rId2"/>
          <a:stretch/>
        </p:blipFill>
        <p:spPr>
          <a:xfrm>
            <a:off x="4724280" y="1841040"/>
            <a:ext cx="4038120" cy="1434960"/>
          </a:xfrm>
          <a:prstGeom prst="rect">
            <a:avLst/>
          </a:prstGeom>
          <a:ln>
            <a:noFill/>
          </a:ln>
        </p:spPr>
      </p:pic>
      <p:sp>
        <p:nvSpPr>
          <p:cNvPr id="241" name="CustomShape 3"/>
          <p:cNvSpPr/>
          <p:nvPr/>
        </p:nvSpPr>
        <p:spPr>
          <a:xfrm>
            <a:off x="587880" y="3401280"/>
            <a:ext cx="8152920" cy="310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5000" lnSpcReduction="20000"/>
          </a:bodyPr>
          <a:lstStyle/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For example, for a frame in an animation, first, objects need to be designed and positioned. </a:t>
            </a:r>
            <a:endParaRPr lang="en-US" sz="28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This needs interaction and all object and scene details (reflections, shadows, etc.) are not required</a:t>
            </a:r>
            <a:endParaRPr lang="en-US" sz="28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Design can be done interactively with standard hardware</a:t>
            </a:r>
            <a:endParaRPr lang="en-US" sz="28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Once designed, rendering can be done after adding lights, specifying material properties, etc. </a:t>
            </a:r>
            <a:endParaRPr lang="en-US" sz="28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Rendering will likely need a great amount of computation (</a:t>
            </a:r>
            <a:r>
              <a:rPr lang="en-US" sz="2800" b="1" strike="noStrike" spc="-1">
                <a:solidFill>
                  <a:srgbClr val="000000"/>
                </a:solidFill>
                <a:latin typeface="Calibri"/>
              </a:rPr>
              <a:t>render farm:</a:t>
            </a: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 a cluster of computers configured for numerical computing) 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The Graphics Pipeline</a:t>
            </a:r>
          </a:p>
        </p:txBody>
      </p:sp>
      <p:sp>
        <p:nvSpPr>
          <p:cNvPr id="243" name="TextShape 2"/>
          <p:cNvSpPr txBox="1"/>
          <p:nvPr/>
        </p:nvSpPr>
        <p:spPr>
          <a:xfrm>
            <a:off x="457200" y="1600200"/>
            <a:ext cx="8229240" cy="3733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1" strike="noStrike" spc="-1">
                <a:solidFill>
                  <a:srgbClr val="000000"/>
                </a:solidFill>
                <a:latin typeface="Calibri"/>
              </a:rPr>
              <a:t>Pipelining</a:t>
            </a: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 increases system </a:t>
            </a:r>
            <a:r>
              <a:rPr lang="en-US" sz="2800" b="1" strike="noStrike" spc="-1">
                <a:solidFill>
                  <a:srgbClr val="000000"/>
                </a:solidFill>
                <a:latin typeface="Calibri"/>
              </a:rPr>
              <a:t>throughput</a:t>
            </a: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 if same computation stages are carried out on different data again and again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Graphics involves such stages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Vertex processor carries out coordinate transformations and does color computations on each vertex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Clipping determines parts of objects that will be in the view 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It must be done at a primitive level, not vertex level so we must also assemble vertices into primitives</a:t>
            </a: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4" name="Content Placeholder 4"/>
          <p:cNvPicPr/>
          <p:nvPr/>
        </p:nvPicPr>
        <p:blipFill>
          <a:blip r:embed="rId2"/>
          <a:stretch/>
        </p:blipFill>
        <p:spPr>
          <a:xfrm>
            <a:off x="380880" y="5574600"/>
            <a:ext cx="8428320" cy="59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The Graphics Pipeline</a:t>
            </a:r>
          </a:p>
        </p:txBody>
      </p:sp>
      <p:sp>
        <p:nvSpPr>
          <p:cNvPr id="246" name="TextShape 2"/>
          <p:cNvSpPr txBox="1"/>
          <p:nvPr/>
        </p:nvSpPr>
        <p:spPr>
          <a:xfrm>
            <a:off x="457200" y="1600200"/>
            <a:ext cx="8229240" cy="373356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Primitives from the 2</a:t>
            </a:r>
            <a:r>
              <a:rPr lang="en-US" sz="2800" b="0" strike="noStrike" spc="-1" baseline="30000">
                <a:solidFill>
                  <a:srgbClr val="000000"/>
                </a:solidFill>
                <a:latin typeface="Calibri"/>
              </a:rPr>
              <a:t>nd</a:t>
            </a: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 stage are still represented with vertices but we need to convert them to pixels in the framebuffer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Rasterization (scan conversion) does this task and outputs </a:t>
            </a:r>
            <a:r>
              <a:rPr lang="en-US" sz="2400" b="1" strike="noStrike" spc="-1">
                <a:solidFill>
                  <a:srgbClr val="000000"/>
                </a:solidFill>
                <a:latin typeface="Calibri"/>
              </a:rPr>
              <a:t>fragments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Fragment is a potential pixel with additional information </a:t>
            </a: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Fragment processor takes fragments as input and updates the pixels in the framebuffer 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Visibility checks, texture/bump mapping, etc.</a:t>
            </a:r>
          </a:p>
        </p:txBody>
      </p:sp>
      <p:pic>
        <p:nvPicPr>
          <p:cNvPr id="247" name="Content Placeholder 4"/>
          <p:cNvPicPr/>
          <p:nvPr/>
        </p:nvPicPr>
        <p:blipFill>
          <a:blip r:embed="rId2"/>
          <a:stretch/>
        </p:blipFill>
        <p:spPr>
          <a:xfrm>
            <a:off x="380880" y="5574600"/>
            <a:ext cx="8428320" cy="59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Other Books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0000" lnSpcReduction="2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Other useful textbooks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Hearn and Baker, </a:t>
            </a:r>
            <a:r>
              <a:rPr lang="en-US" sz="2800" b="0" i="1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Computer Graphics with OpenGL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, Pearson / Prentice Hall. 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Foley, van Dam,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  <a:ea typeface="ＭＳ Ｐゴシック"/>
              </a:rPr>
              <a:t>Feiner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 and Hughes, </a:t>
            </a:r>
            <a:r>
              <a:rPr lang="en-US" sz="2800" b="0" i="1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Computer Graphics - Principles and Practice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, Addison-Wesley. 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OpenGL </a:t>
            </a:r>
            <a:r>
              <a:rPr lang="en-US" sz="3200" b="0" u="sng" strike="noStrike" spc="-1" dirty="0">
                <a:solidFill>
                  <a:srgbClr val="0000FF"/>
                </a:solidFill>
                <a:uFillTx/>
                <a:latin typeface="Calibri"/>
                <a:ea typeface="ＭＳ Ｐゴシック"/>
                <a:hlinkClick r:id="rId2"/>
              </a:rPr>
              <a:t>www.opengl.org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The Red Book 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  <a:ea typeface="ＭＳ Ｐゴシック"/>
              </a:rPr>
              <a:t>Sheriner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, Sellers, Kessenich, and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  <a:ea typeface="ＭＳ Ｐゴシック"/>
              </a:rPr>
              <a:t>Licea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-Kane, </a:t>
            </a:r>
            <a:r>
              <a:rPr lang="en-US" sz="2400" b="0" i="1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OpenGL Programming Guide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, Eighth Edition,</a:t>
            </a:r>
            <a:r>
              <a:rPr lang="en-US" sz="2400" b="0" i="1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 Addison-Wesley. </a:t>
            </a:r>
            <a:r>
              <a:rPr lang="en-US" sz="2400" b="0" u="sng" strike="noStrike" spc="-1" dirty="0">
                <a:solidFill>
                  <a:srgbClr val="0000FF"/>
                </a:solidFill>
                <a:uFillTx/>
                <a:latin typeface="Calibri"/>
                <a:ea typeface="ＭＳ Ｐゴシック"/>
                <a:hlinkClick r:id="rId3"/>
              </a:rPr>
              <a:t>https://www.cs.utexas.edu/users/fussell/courses/cs354/handouts/Addison.Wesley.OpenGL.Programming.Guide.8th.Edition.Mar.2013.ISBN.0321773039.pdf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The Blue Book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The OpenGL Reference Manual: The Official Reference Document to OpenGL, Version 1.4 (4th Edition), Addison-Wesley. </a:t>
            </a:r>
            <a:r>
              <a:rPr lang="en-US" sz="2400" b="0" u="sng" strike="noStrike" spc="-1" dirty="0">
                <a:solidFill>
                  <a:srgbClr val="0000FF"/>
                </a:solidFill>
                <a:uFillTx/>
                <a:latin typeface="Calibri"/>
                <a:ea typeface="ＭＳ Ｐゴシック"/>
                <a:hlinkClick r:id="rId4"/>
              </a:rPr>
              <a:t>http://www.glprogramming.com/blue/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Programmable Pipelines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0000" lnSpcReduction="2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Other approaches (ray tracing, radiosity, photon mapping) cannot achieve the performance of the pipeline architecture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So, graphics cards mostly have pipelines built into the GPU 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For years, the pipeline had fixed functionality 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Recently, the vertex and fragment processors became programmable 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Some techniques, that were not possible in real time are now possible (e.g., bump mapping) 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Even mobile devices include programmable pipeline GPUs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OpenGL is keeping up with those changes (GLSL, OpenGL ES, WebGL) 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Compared to the fixed-function pipeline, producing first programs may be a bit more complicated but rewards are significant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Web Resources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www.cs.unm.edu/~angel/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www.cs.unm.edu/~angel/WebGL/7E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sng" strike="noStrike" spc="-1">
                <a:solidFill>
                  <a:srgbClr val="0000FF"/>
                </a:solidFill>
                <a:uFillTx/>
                <a:latin typeface="Calibri"/>
                <a:ea typeface="ＭＳ Ｐゴシック"/>
                <a:hlinkClick r:id="rId2"/>
              </a:rPr>
              <a:t>www.opengl.org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get.webgl.org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sng" strike="noStrike" spc="-1">
                <a:solidFill>
                  <a:srgbClr val="0000FF"/>
                </a:solidFill>
                <a:uFillTx/>
                <a:latin typeface="Calibri"/>
                <a:ea typeface="ＭＳ Ｐゴシック"/>
                <a:hlinkClick r:id="rId3"/>
              </a:rPr>
              <a:t>www.kronos.org/webgl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sng" strike="noStrike" spc="-1">
                <a:solidFill>
                  <a:srgbClr val="0000FF"/>
                </a:solidFill>
                <a:uFillTx/>
                <a:latin typeface="Calibri"/>
                <a:ea typeface="ＭＳ Ｐゴシック"/>
                <a:hlinkClick r:id="rId4"/>
              </a:rPr>
              <a:t>www.chromeexperiments.com/webgl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learningwebgl.com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Prerequisites</a:t>
            </a:r>
            <a:endParaRPr lang="en-US" sz="3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1" name="TextShape 2"/>
          <p:cNvSpPr txBox="1"/>
          <p:nvPr/>
        </p:nvSpPr>
        <p:spPr>
          <a:xfrm>
            <a:off x="685800" y="1447920"/>
            <a:ext cx="8152920" cy="4723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Programming Knowledge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Basic Data Structures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Linked lists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Arrays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Geometry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Simple Linear Algebra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1371600" y="228600"/>
            <a:ext cx="7162560" cy="10663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Fixed-function vs. </a:t>
            </a:r>
            <a:r>
              <a:rPr lang="en-US" sz="4400" b="0" strike="noStrike" spc="-1" dirty="0" err="1" smtClean="0">
                <a:solidFill>
                  <a:srgbClr val="000000"/>
                </a:solidFill>
                <a:latin typeface="Calibri"/>
                <a:ea typeface="ＭＳ Ｐゴシック"/>
              </a:rPr>
              <a:t>Shader</a:t>
            </a:r>
            <a:r>
              <a:rPr lang="en-US" sz="4400" b="0" strike="noStrike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-based Graphics Programming</a:t>
            </a:r>
            <a:endParaRPr lang="en-US" sz="4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685800" y="1523880"/>
            <a:ext cx="8076960" cy="47239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We </a:t>
            </a:r>
            <a:r>
              <a:rPr lang="en-US" sz="3200" b="0" strike="noStrike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used to program with 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OpenGL </a:t>
            </a:r>
            <a:r>
              <a:rPr lang="en-US" sz="3200" spc="-1" dirty="0" smtClean="0">
                <a:solidFill>
                  <a:srgbClr val="000000"/>
                </a:solidFill>
                <a:latin typeface="Calibri"/>
                <a:ea typeface="ＭＳ Ｐゴシック"/>
              </a:rPr>
              <a:t>in a different way (now called fixed-function)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The fixed-function approach is being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Calibri"/>
                <a:ea typeface="ＭＳ Ｐゴシック"/>
              </a:rPr>
              <a:t>abondened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 and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Calibri"/>
                <a:ea typeface="ＭＳ Ｐゴシック"/>
              </a:rPr>
              <a:t>shader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-based approach is now more popular 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because it 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makes better use of the capabilities of the graphics processing units (GPUs)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 err="1">
                <a:solidFill>
                  <a:srgbClr val="000000"/>
                </a:solidFill>
                <a:latin typeface="Calibri"/>
                <a:ea typeface="ＭＳ Ｐゴシック"/>
              </a:rPr>
              <a:t>WebGL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 is based on OpenGL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With HTML5,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  <a:ea typeface="ＭＳ Ｐゴシック"/>
              </a:rPr>
              <a:t>WebGL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 runs in the latest browsers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makes use of local hardware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no system dependencies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1371600" y="228600"/>
            <a:ext cx="7162560" cy="10663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Applications of CG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467544" y="1523880"/>
            <a:ext cx="3886200" cy="4723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In the early days of computers, all they could do was in text (including numbers)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CG covers anything on computer that is not text (in fact, also includes some issues about text)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Today, this includes too much (almost everything is done through graphics)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Many fields of today emerged from CG such as computer vision and computer animation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6" name="Picture 145"/>
          <p:cNvPicPr/>
          <p:nvPr/>
        </p:nvPicPr>
        <p:blipFill>
          <a:blip r:embed="rId2"/>
          <a:srcRect l="17401" t="11708" r="35800" b="2682"/>
          <a:stretch/>
        </p:blipFill>
        <p:spPr>
          <a:xfrm>
            <a:off x="4306680" y="989640"/>
            <a:ext cx="2133000" cy="2194200"/>
          </a:xfrm>
          <a:prstGeom prst="rect">
            <a:avLst/>
          </a:prstGeom>
          <a:ln>
            <a:noFill/>
          </a:ln>
        </p:spPr>
      </p:pic>
      <p:pic>
        <p:nvPicPr>
          <p:cNvPr id="147" name="Picture 146"/>
          <p:cNvPicPr/>
          <p:nvPr/>
        </p:nvPicPr>
        <p:blipFill>
          <a:blip r:embed="rId3"/>
          <a:srcRect l="35753" t="22717" r="10099" b="5940"/>
          <a:stretch/>
        </p:blipFill>
        <p:spPr>
          <a:xfrm>
            <a:off x="4432320" y="3014640"/>
            <a:ext cx="2225520" cy="1648800"/>
          </a:xfrm>
          <a:prstGeom prst="rect">
            <a:avLst/>
          </a:prstGeom>
          <a:ln>
            <a:noFill/>
          </a:ln>
        </p:spPr>
      </p:pic>
      <p:pic>
        <p:nvPicPr>
          <p:cNvPr id="148" name="Picture 147"/>
          <p:cNvPicPr/>
          <p:nvPr/>
        </p:nvPicPr>
        <p:blipFill>
          <a:blip r:embed="rId4"/>
          <a:stretch/>
        </p:blipFill>
        <p:spPr>
          <a:xfrm>
            <a:off x="4443120" y="4653000"/>
            <a:ext cx="2214720" cy="1655640"/>
          </a:xfrm>
          <a:prstGeom prst="rect">
            <a:avLst/>
          </a:prstGeom>
          <a:ln>
            <a:noFill/>
          </a:ln>
        </p:spPr>
      </p:pic>
      <p:pic>
        <p:nvPicPr>
          <p:cNvPr id="149" name="Picture 148"/>
          <p:cNvPicPr/>
          <p:nvPr/>
        </p:nvPicPr>
        <p:blipFill>
          <a:blip r:embed="rId5"/>
          <a:srcRect l="14471" t="16772" r="32718" b="13076"/>
          <a:stretch/>
        </p:blipFill>
        <p:spPr>
          <a:xfrm>
            <a:off x="6343560" y="1051920"/>
            <a:ext cx="2754360" cy="2057040"/>
          </a:xfrm>
          <a:prstGeom prst="rect">
            <a:avLst/>
          </a:prstGeom>
          <a:ln>
            <a:noFill/>
          </a:ln>
        </p:spPr>
      </p:pic>
      <p:pic>
        <p:nvPicPr>
          <p:cNvPr id="150" name="Picture 149"/>
          <p:cNvPicPr/>
          <p:nvPr/>
        </p:nvPicPr>
        <p:blipFill>
          <a:blip r:embed="rId6"/>
          <a:srcRect l="42543" t="10827" r="10661" b="5940"/>
          <a:stretch/>
        </p:blipFill>
        <p:spPr>
          <a:xfrm>
            <a:off x="6617880" y="3294720"/>
            <a:ext cx="2470320" cy="2648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1371600" y="228600"/>
            <a:ext cx="7162560" cy="10663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Applications of CG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323528" y="1523880"/>
            <a:ext cx="3974152" cy="472392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Information visualization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Graphical User Interfaces (GUIs)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Medical imaging (CT, MRI, PET, …) 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Computer- aided design (CAD) 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Simulators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Games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Educational software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Animation (TV, movies, advertisements)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Virtual, Augmented, and Mixed (Computer-Mediated) Reality (VR, AR, MR)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Sound?..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3" name="Picture 152"/>
          <p:cNvPicPr/>
          <p:nvPr/>
        </p:nvPicPr>
        <p:blipFill>
          <a:blip r:embed="rId2"/>
          <a:srcRect l="17401" t="11708" r="35800" b="2682"/>
          <a:stretch/>
        </p:blipFill>
        <p:spPr>
          <a:xfrm>
            <a:off x="4306680" y="989640"/>
            <a:ext cx="2133000" cy="2194200"/>
          </a:xfrm>
          <a:prstGeom prst="rect">
            <a:avLst/>
          </a:prstGeom>
          <a:ln>
            <a:noFill/>
          </a:ln>
        </p:spPr>
      </p:pic>
      <p:pic>
        <p:nvPicPr>
          <p:cNvPr id="154" name="Picture 153"/>
          <p:cNvPicPr/>
          <p:nvPr/>
        </p:nvPicPr>
        <p:blipFill>
          <a:blip r:embed="rId3"/>
          <a:srcRect l="35753" t="22717" r="10099" b="5940"/>
          <a:stretch/>
        </p:blipFill>
        <p:spPr>
          <a:xfrm>
            <a:off x="4432320" y="3014640"/>
            <a:ext cx="2225520" cy="1648800"/>
          </a:xfrm>
          <a:prstGeom prst="rect">
            <a:avLst/>
          </a:prstGeom>
          <a:ln>
            <a:noFill/>
          </a:ln>
        </p:spPr>
      </p:pic>
      <p:pic>
        <p:nvPicPr>
          <p:cNvPr id="155" name="Picture 154"/>
          <p:cNvPicPr/>
          <p:nvPr/>
        </p:nvPicPr>
        <p:blipFill>
          <a:blip r:embed="rId4"/>
          <a:stretch/>
        </p:blipFill>
        <p:spPr>
          <a:xfrm>
            <a:off x="4443120" y="4653000"/>
            <a:ext cx="2214720" cy="1655640"/>
          </a:xfrm>
          <a:prstGeom prst="rect">
            <a:avLst/>
          </a:prstGeom>
          <a:ln>
            <a:noFill/>
          </a:ln>
        </p:spPr>
      </p:pic>
      <p:pic>
        <p:nvPicPr>
          <p:cNvPr id="156" name="Picture 155"/>
          <p:cNvPicPr/>
          <p:nvPr/>
        </p:nvPicPr>
        <p:blipFill>
          <a:blip r:embed="rId5"/>
          <a:srcRect l="14471" t="16772" r="32718" b="13076"/>
          <a:stretch/>
        </p:blipFill>
        <p:spPr>
          <a:xfrm>
            <a:off x="6343560" y="1051920"/>
            <a:ext cx="2754360" cy="2057040"/>
          </a:xfrm>
          <a:prstGeom prst="rect">
            <a:avLst/>
          </a:prstGeom>
          <a:ln>
            <a:noFill/>
          </a:ln>
        </p:spPr>
      </p:pic>
      <p:pic>
        <p:nvPicPr>
          <p:cNvPr id="157" name="Picture 156"/>
          <p:cNvPicPr/>
          <p:nvPr/>
        </p:nvPicPr>
        <p:blipFill>
          <a:blip r:embed="rId6"/>
          <a:srcRect l="42543" t="10827" r="10661" b="5940"/>
          <a:stretch/>
        </p:blipFill>
        <p:spPr>
          <a:xfrm>
            <a:off x="6617880" y="3294720"/>
            <a:ext cx="2470320" cy="2648880"/>
          </a:xfrm>
          <a:prstGeom prst="rect">
            <a:avLst/>
          </a:prstGeom>
          <a:ln>
            <a:noFill/>
          </a:ln>
        </p:spPr>
      </p:pic>
      <p:pic>
        <p:nvPicPr>
          <p:cNvPr id="158" name="Picture 157"/>
          <p:cNvPicPr/>
          <p:nvPr/>
        </p:nvPicPr>
        <p:blipFill>
          <a:blip r:embed="rId7"/>
          <a:stretch/>
        </p:blipFill>
        <p:spPr>
          <a:xfrm>
            <a:off x="4114800" y="1230120"/>
            <a:ext cx="4940640" cy="2701800"/>
          </a:xfrm>
          <a:prstGeom prst="rect">
            <a:avLst/>
          </a:prstGeom>
          <a:ln>
            <a:noFill/>
          </a:ln>
        </p:spPr>
      </p:pic>
      <p:pic>
        <p:nvPicPr>
          <p:cNvPr id="159" name="Picture 158"/>
          <p:cNvPicPr/>
          <p:nvPr/>
        </p:nvPicPr>
        <p:blipFill>
          <a:blip r:embed="rId8"/>
          <a:stretch/>
        </p:blipFill>
        <p:spPr>
          <a:xfrm>
            <a:off x="4572000" y="2427480"/>
            <a:ext cx="4300560" cy="2418840"/>
          </a:xfrm>
          <a:prstGeom prst="rect">
            <a:avLst/>
          </a:prstGeom>
          <a:ln>
            <a:noFill/>
          </a:ln>
        </p:spPr>
      </p:pic>
      <p:pic>
        <p:nvPicPr>
          <p:cNvPr id="160" name="Picture 159"/>
          <p:cNvPicPr/>
          <p:nvPr/>
        </p:nvPicPr>
        <p:blipFill>
          <a:blip r:embed="rId9"/>
          <a:stretch/>
        </p:blipFill>
        <p:spPr>
          <a:xfrm>
            <a:off x="3937680" y="2468880"/>
            <a:ext cx="2480760" cy="3702960"/>
          </a:xfrm>
          <a:prstGeom prst="rect">
            <a:avLst/>
          </a:prstGeom>
          <a:ln>
            <a:noFill/>
          </a:ln>
        </p:spPr>
      </p:pic>
      <p:pic>
        <p:nvPicPr>
          <p:cNvPr id="161" name="Picture 160"/>
          <p:cNvPicPr/>
          <p:nvPr/>
        </p:nvPicPr>
        <p:blipFill>
          <a:blip r:embed="rId10"/>
          <a:stretch/>
        </p:blipFill>
        <p:spPr>
          <a:xfrm>
            <a:off x="4816800" y="3749040"/>
            <a:ext cx="4252320" cy="283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457200" y="9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Basic Graphics System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457200" y="142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CustomShape 3"/>
          <p:cNvSpPr/>
          <p:nvPr/>
        </p:nvSpPr>
        <p:spPr>
          <a:xfrm>
            <a:off x="998280" y="3553920"/>
            <a:ext cx="18180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Input devices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65" name="CustomShape 4"/>
          <p:cNvSpPr/>
          <p:nvPr/>
        </p:nvSpPr>
        <p:spPr>
          <a:xfrm>
            <a:off x="1093680" y="4163400"/>
            <a:ext cx="7287840" cy="21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The image we see on the output device is an array (</a:t>
            </a:r>
            <a:r>
              <a:rPr lang="en-US" sz="2000" b="0" i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raster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) of </a:t>
            </a:r>
            <a:r>
              <a:rPr lang="en-US" sz="2000" b="0" i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pixels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 stored in a part of memory called </a:t>
            </a:r>
            <a:r>
              <a:rPr lang="en-US" sz="2000" b="0" i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framebuffer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i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	</a:t>
            </a:r>
            <a:r>
              <a:rPr lang="en-US" sz="1800" b="0" i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resolution</a:t>
            </a: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 is the number of pixels in the framebuffer, and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	depth </a:t>
            </a: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sz="1800" b="0" i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precision</a:t>
            </a: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) is the number of bits per pixel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In most systems, framebuffer holds more than only colors (3D depth, etc.), so we speak about multiple buffers (color buffer, depth buffer, etc.) that all together form the framebuffer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166" name="Picture 10"/>
          <p:cNvPicPr/>
          <p:nvPr/>
        </p:nvPicPr>
        <p:blipFill>
          <a:blip r:embed="rId3"/>
          <a:stretch/>
        </p:blipFill>
        <p:spPr>
          <a:xfrm>
            <a:off x="1143000" y="1191600"/>
            <a:ext cx="7135560" cy="2426760"/>
          </a:xfrm>
          <a:prstGeom prst="rect">
            <a:avLst/>
          </a:prstGeom>
          <a:ln>
            <a:noFill/>
          </a:ln>
        </p:spPr>
      </p:pic>
      <p:sp>
        <p:nvSpPr>
          <p:cNvPr id="167" name="CustomShape 5"/>
          <p:cNvSpPr/>
          <p:nvPr/>
        </p:nvSpPr>
        <p:spPr>
          <a:xfrm>
            <a:off x="6817680" y="2941920"/>
            <a:ext cx="189972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Output device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7246</TotalTime>
  <Words>1731</Words>
  <Application>Microsoft Office PowerPoint</Application>
  <PresentationFormat>On-screen Show (4:3)</PresentationFormat>
  <Paragraphs>219</Paragraphs>
  <Slides>30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Graphics with WebGL</dc:title>
  <dc:subject/>
  <dc:creator/>
  <dc:description/>
  <cp:lastModifiedBy>kk</cp:lastModifiedBy>
  <cp:revision>117</cp:revision>
  <cp:lastPrinted>2019-09-17T06:24:19Z</cp:lastPrinted>
  <dcterms:created xsi:type="dcterms:W3CDTF">2013-12-29T19:57:33Z</dcterms:created>
  <dcterms:modified xsi:type="dcterms:W3CDTF">2020-05-11T13:02:55Z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11</vt:i4>
  </property>
</Properties>
</file>