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57" r:id="rId3"/>
    <p:sldId id="258" r:id="rId4"/>
    <p:sldId id="259" r:id="rId5"/>
    <p:sldId id="268" r:id="rId6"/>
    <p:sldId id="269" r:id="rId7"/>
    <p:sldId id="260" r:id="rId8"/>
    <p:sldId id="270" r:id="rId9"/>
    <p:sldId id="261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13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21.09.19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dirty="0" smtClean="0">
                <a:solidFill>
                  <a:srgbClr val="660066"/>
                </a:solidFill>
              </a:rPr>
              <a:t/>
            </a:r>
            <a:br>
              <a:rPr lang="en-US" sz="4000" dirty="0" smtClean="0">
                <a:solidFill>
                  <a:srgbClr val="660066"/>
                </a:solidFill>
              </a:rPr>
            </a:br>
            <a:r>
              <a:rPr lang="en-US" sz="4000" dirty="0" smtClean="0">
                <a:solidFill>
                  <a:srgbClr val="660066"/>
                </a:solidFill>
              </a:rPr>
              <a:t>TÜRK DIŞ POLİTİKASI I (</a:t>
            </a:r>
            <a:r>
              <a:rPr lang="en-US" sz="4000" dirty="0" err="1" smtClean="0">
                <a:solidFill>
                  <a:srgbClr val="660066"/>
                </a:solidFill>
              </a:rPr>
              <a:t>Güz</a:t>
            </a:r>
            <a:r>
              <a:rPr lang="en-US" sz="4000" smtClean="0">
                <a:solidFill>
                  <a:srgbClr val="660066"/>
                </a:solidFill>
              </a:rPr>
              <a:t> </a:t>
            </a:r>
            <a:r>
              <a:rPr lang="en-US" sz="4000" smtClean="0">
                <a:solidFill>
                  <a:srgbClr val="660066"/>
                </a:solidFill>
              </a:rPr>
              <a:t>2019-2020)</a:t>
            </a:r>
            <a:endParaRPr lang="en-US" sz="4000" dirty="0">
              <a:solidFill>
                <a:srgbClr val="6600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ctr"/>
            <a:endParaRPr lang="en-US" sz="2400" dirty="0" smtClean="0">
              <a:solidFill>
                <a:srgbClr val="660066"/>
              </a:solidFill>
            </a:endParaRPr>
          </a:p>
          <a:p>
            <a:pPr algn="ctr"/>
            <a:endParaRPr lang="en-US" sz="2400" dirty="0">
              <a:solidFill>
                <a:srgbClr val="660066"/>
              </a:solidFill>
            </a:endParaRPr>
          </a:p>
          <a:p>
            <a:pPr algn="ctr"/>
            <a:endParaRPr lang="en-US" sz="2800" dirty="0" smtClean="0">
              <a:solidFill>
                <a:srgbClr val="660066"/>
              </a:solidFill>
            </a:endParaRPr>
          </a:p>
          <a:p>
            <a:pPr algn="ctr"/>
            <a:r>
              <a:rPr lang="en-US" sz="2800" dirty="0" smtClean="0">
                <a:solidFill>
                  <a:srgbClr val="660066"/>
                </a:solidFill>
              </a:rPr>
              <a:t>2</a:t>
            </a:r>
            <a:r>
              <a:rPr lang="en-US" sz="2800" dirty="0">
                <a:solidFill>
                  <a:srgbClr val="660066"/>
                </a:solidFill>
              </a:rPr>
              <a:t>. </a:t>
            </a:r>
            <a:r>
              <a:rPr lang="en-US" sz="2800" dirty="0" err="1">
                <a:solidFill>
                  <a:srgbClr val="660066"/>
                </a:solidFill>
              </a:rPr>
              <a:t>Hafta</a:t>
            </a:r>
            <a:r>
              <a:rPr lang="en-US" sz="2800" dirty="0">
                <a:solidFill>
                  <a:srgbClr val="660066"/>
                </a:solidFill>
              </a:rPr>
              <a:t>: </a:t>
            </a:r>
            <a:r>
              <a:rPr lang="en-US" sz="2800" dirty="0" err="1">
                <a:solidFill>
                  <a:srgbClr val="660066"/>
                </a:solidFill>
              </a:rPr>
              <a:t>Kurtuluş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Yılları</a:t>
            </a:r>
            <a:r>
              <a:rPr lang="en-US" sz="2800" dirty="0">
                <a:solidFill>
                  <a:srgbClr val="660066"/>
                </a:solidFill>
              </a:rPr>
              <a:t> I (1919-1923)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444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Dönemin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Bilançosu</a:t>
            </a:r>
            <a:r>
              <a:rPr lang="en-US" sz="2800" dirty="0" smtClean="0">
                <a:solidFill>
                  <a:srgbClr val="660066"/>
                </a:solidFill>
              </a:rPr>
              <a:t> (1919-1923)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Ortam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Dinamikler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Birinci</a:t>
            </a:r>
            <a:r>
              <a:rPr lang="en-US" dirty="0" smtClean="0"/>
              <a:t> </a:t>
            </a:r>
            <a:r>
              <a:rPr lang="en-US" dirty="0" err="1" smtClean="0"/>
              <a:t>Dünya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sonrası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 smtClean="0"/>
              <a:t>Güçler</a:t>
            </a:r>
            <a:r>
              <a:rPr lang="en-US" dirty="0" smtClean="0"/>
              <a:t> </a:t>
            </a:r>
            <a:r>
              <a:rPr lang="en-US" dirty="0" err="1" smtClean="0"/>
              <a:t>arası</a:t>
            </a:r>
            <a:r>
              <a:rPr lang="en-US" dirty="0"/>
              <a:t> </a:t>
            </a:r>
            <a:r>
              <a:rPr lang="en-US" dirty="0" err="1" smtClean="0"/>
              <a:t>rekabet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İç</a:t>
            </a:r>
            <a:r>
              <a:rPr lang="en-US" dirty="0" smtClean="0"/>
              <a:t> </a:t>
            </a:r>
            <a:r>
              <a:rPr lang="en-US" dirty="0" err="1" smtClean="0"/>
              <a:t>Ortam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Dinamikler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Ekonomik</a:t>
            </a:r>
            <a:r>
              <a:rPr lang="en-US" dirty="0" smtClean="0"/>
              <a:t> durum</a:t>
            </a:r>
          </a:p>
          <a:p>
            <a:pPr marL="82296" indent="0">
              <a:buNone/>
            </a:pPr>
            <a:r>
              <a:rPr lang="en-US" dirty="0" err="1" smtClean="0"/>
              <a:t>İşgal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Milli</a:t>
            </a:r>
            <a:r>
              <a:rPr lang="en-US" dirty="0" smtClean="0"/>
              <a:t> </a:t>
            </a:r>
            <a:r>
              <a:rPr lang="en-US" dirty="0" err="1" smtClean="0"/>
              <a:t>Mücadele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61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Dönemin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Bilançosu</a:t>
            </a:r>
            <a:r>
              <a:rPr lang="en-US" sz="3200" dirty="0">
                <a:solidFill>
                  <a:srgbClr val="660066"/>
                </a:solidFill>
              </a:rPr>
              <a:t> (1919-1923)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Dönemin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Politikası</a:t>
            </a:r>
            <a:endParaRPr lang="en-US" dirty="0" smtClean="0"/>
          </a:p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err="1" smtClean="0"/>
              <a:t>Realizm</a:t>
            </a:r>
            <a:r>
              <a:rPr lang="en-US" dirty="0" smtClean="0"/>
              <a:t> </a:t>
            </a:r>
            <a:r>
              <a:rPr lang="en-US" dirty="0" err="1" smtClean="0"/>
              <a:t>temelinde</a:t>
            </a:r>
            <a:r>
              <a:rPr lang="en-US" dirty="0" smtClean="0"/>
              <a:t> </a:t>
            </a:r>
            <a:r>
              <a:rPr lang="en-US" dirty="0" err="1" smtClean="0"/>
              <a:t>bağımsızlık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Misak-ı</a:t>
            </a:r>
            <a:r>
              <a:rPr lang="en-US" dirty="0" smtClean="0"/>
              <a:t> </a:t>
            </a:r>
            <a:r>
              <a:rPr lang="en-US" dirty="0" err="1" smtClean="0"/>
              <a:t>Milli</a:t>
            </a:r>
            <a:r>
              <a:rPr lang="en-US" dirty="0" smtClean="0"/>
              <a:t>, </a:t>
            </a:r>
            <a:r>
              <a:rPr lang="en-US" dirty="0" err="1" smtClean="0"/>
              <a:t>Revizyonizm</a:t>
            </a:r>
            <a:r>
              <a:rPr lang="en-US" dirty="0" smtClean="0"/>
              <a:t>, </a:t>
            </a:r>
            <a:r>
              <a:rPr lang="en-US" dirty="0" err="1" smtClean="0"/>
              <a:t>Statükoculuk</a:t>
            </a:r>
            <a:endParaRPr lang="en-US" dirty="0" smtClean="0"/>
          </a:p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err="1" smtClean="0"/>
              <a:t>Dengecilik</a:t>
            </a:r>
            <a:r>
              <a:rPr lang="en-US" dirty="0" smtClean="0"/>
              <a:t> </a:t>
            </a:r>
            <a:r>
              <a:rPr lang="en-US" dirty="0" err="1" smtClean="0"/>
              <a:t>Temelinde</a:t>
            </a:r>
            <a:r>
              <a:rPr lang="en-US" dirty="0" smtClean="0"/>
              <a:t> </a:t>
            </a:r>
            <a:r>
              <a:rPr lang="en-US" dirty="0" err="1" smtClean="0"/>
              <a:t>Batıcılık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Batı’ya</a:t>
            </a:r>
            <a:r>
              <a:rPr lang="en-US" dirty="0" smtClean="0"/>
              <a:t> </a:t>
            </a:r>
            <a:r>
              <a:rPr lang="en-US" dirty="0" err="1" smtClean="0"/>
              <a:t>karşı</a:t>
            </a:r>
            <a:r>
              <a:rPr lang="en-US" dirty="0" smtClean="0"/>
              <a:t> </a:t>
            </a:r>
            <a:r>
              <a:rPr lang="en-US" dirty="0" err="1" smtClean="0"/>
              <a:t>Batı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Batı’ya</a:t>
            </a:r>
            <a:r>
              <a:rPr lang="en-US" dirty="0" smtClean="0"/>
              <a:t> </a:t>
            </a:r>
            <a:r>
              <a:rPr lang="en-US" dirty="0" err="1" smtClean="0"/>
              <a:t>karşı</a:t>
            </a:r>
            <a:r>
              <a:rPr lang="en-US" dirty="0" smtClean="0"/>
              <a:t> SSCB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454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Dönemin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Önemli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Gelişmeleri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Mondros</a:t>
            </a:r>
            <a:r>
              <a:rPr lang="en-US" dirty="0" smtClean="0"/>
              <a:t> </a:t>
            </a:r>
            <a:r>
              <a:rPr lang="en-US" dirty="0" err="1" smtClean="0"/>
              <a:t>Silah</a:t>
            </a:r>
            <a:r>
              <a:rPr lang="en-US" dirty="0" smtClean="0"/>
              <a:t> </a:t>
            </a:r>
            <a:r>
              <a:rPr lang="en-US" dirty="0" err="1" smtClean="0"/>
              <a:t>Bırakışması</a:t>
            </a:r>
            <a:r>
              <a:rPr lang="en-US" dirty="0" smtClean="0"/>
              <a:t>, 30 </a:t>
            </a:r>
            <a:r>
              <a:rPr lang="en-US" dirty="0" err="1" smtClean="0"/>
              <a:t>Ekim</a:t>
            </a:r>
            <a:r>
              <a:rPr lang="en-US" dirty="0" smtClean="0"/>
              <a:t> 1918</a:t>
            </a:r>
          </a:p>
          <a:p>
            <a:pPr marL="82296" indent="0">
              <a:buNone/>
            </a:pPr>
            <a:r>
              <a:rPr lang="en-US" dirty="0" smtClean="0"/>
              <a:t>25 </a:t>
            </a:r>
            <a:r>
              <a:rPr lang="en-US" dirty="0" err="1" smtClean="0"/>
              <a:t>maddeden</a:t>
            </a:r>
            <a:r>
              <a:rPr lang="en-US" dirty="0" smtClean="0"/>
              <a:t> </a:t>
            </a:r>
            <a:r>
              <a:rPr lang="en-US" dirty="0" err="1" smtClean="0"/>
              <a:t>oluşan</a:t>
            </a:r>
            <a:r>
              <a:rPr lang="en-US" dirty="0" smtClean="0"/>
              <a:t> </a:t>
            </a:r>
            <a:r>
              <a:rPr lang="en-US" dirty="0" err="1" smtClean="0"/>
              <a:t>Mondros</a:t>
            </a:r>
            <a:r>
              <a:rPr lang="en-US" dirty="0" smtClean="0"/>
              <a:t> </a:t>
            </a:r>
            <a:r>
              <a:rPr lang="en-US" dirty="0" err="1" smtClean="0"/>
              <a:t>hükümleri</a:t>
            </a:r>
            <a:r>
              <a:rPr lang="en-US" dirty="0" smtClean="0"/>
              <a:t> </a:t>
            </a:r>
            <a:r>
              <a:rPr lang="en-US" dirty="0" err="1" smtClean="0"/>
              <a:t>şu</a:t>
            </a:r>
            <a:r>
              <a:rPr lang="en-US" dirty="0" smtClean="0"/>
              <a:t> </a:t>
            </a:r>
            <a:r>
              <a:rPr lang="en-US" dirty="0" err="1" smtClean="0"/>
              <a:t>başlıklar</a:t>
            </a:r>
            <a:r>
              <a:rPr lang="en-US" dirty="0" smtClean="0"/>
              <a:t> </a:t>
            </a:r>
            <a:r>
              <a:rPr lang="en-US" dirty="0" err="1" smtClean="0"/>
              <a:t>altında</a:t>
            </a:r>
            <a:r>
              <a:rPr lang="en-US" dirty="0" smtClean="0"/>
              <a:t> </a:t>
            </a:r>
            <a:r>
              <a:rPr lang="en-US" dirty="0" err="1" smtClean="0"/>
              <a:t>incelenebilir</a:t>
            </a:r>
            <a:r>
              <a:rPr lang="en-US" dirty="0" smtClean="0"/>
              <a:t>:</a:t>
            </a:r>
          </a:p>
          <a:p>
            <a:pPr marL="596646" indent="-514350">
              <a:buAutoNum type="alphaLcPeriod"/>
            </a:pPr>
            <a:r>
              <a:rPr lang="en-US" dirty="0" err="1" smtClean="0"/>
              <a:t>Ordunun</a:t>
            </a:r>
            <a:r>
              <a:rPr lang="en-US" dirty="0" smtClean="0"/>
              <a:t> </a:t>
            </a:r>
            <a:r>
              <a:rPr lang="en-US" dirty="0" err="1" smtClean="0"/>
              <a:t>teslimiyle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çekilmesiyle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 smtClean="0"/>
              <a:t>konular</a:t>
            </a:r>
            <a:endParaRPr lang="en-US" dirty="0" smtClean="0"/>
          </a:p>
          <a:p>
            <a:pPr marL="596646" indent="-514350">
              <a:buAutoNum type="alphaLcPeriod"/>
            </a:pPr>
            <a:r>
              <a:rPr lang="en-US" dirty="0" err="1" smtClean="0"/>
              <a:t>Müttefiklere</a:t>
            </a:r>
            <a:r>
              <a:rPr lang="en-US" dirty="0" smtClean="0"/>
              <a:t> </a:t>
            </a:r>
            <a:r>
              <a:rPr lang="en-US" dirty="0" err="1" smtClean="0"/>
              <a:t>sağlanacak</a:t>
            </a:r>
            <a:r>
              <a:rPr lang="en-US" dirty="0" smtClean="0"/>
              <a:t> </a:t>
            </a:r>
            <a:r>
              <a:rPr lang="en-US" dirty="0" err="1" smtClean="0"/>
              <a:t>kolaylıklar</a:t>
            </a:r>
            <a:endParaRPr lang="en-US" dirty="0" smtClean="0"/>
          </a:p>
          <a:p>
            <a:pPr marL="596646" indent="-514350">
              <a:buAutoNum type="alphaLcPeriod"/>
            </a:pPr>
            <a:r>
              <a:rPr lang="en-US" dirty="0" err="1" smtClean="0"/>
              <a:t>Diplomatik</a:t>
            </a:r>
            <a:r>
              <a:rPr lang="en-US" dirty="0" smtClean="0"/>
              <a:t> </a:t>
            </a:r>
            <a:r>
              <a:rPr lang="en-US" dirty="0" err="1" smtClean="0"/>
              <a:t>konular</a:t>
            </a:r>
            <a:endParaRPr lang="en-US" dirty="0" smtClean="0"/>
          </a:p>
          <a:p>
            <a:pPr marL="596646" indent="-514350">
              <a:buAutoNum type="alphaLcPeriod"/>
            </a:pPr>
            <a:r>
              <a:rPr lang="en-US" dirty="0" err="1" smtClean="0"/>
              <a:t>Müttefiklerin</a:t>
            </a:r>
            <a:r>
              <a:rPr lang="en-US" dirty="0" smtClean="0"/>
              <a:t> </a:t>
            </a:r>
            <a:r>
              <a:rPr lang="en-US" dirty="0" err="1" smtClean="0"/>
              <a:t>işgal</a:t>
            </a:r>
            <a:r>
              <a:rPr lang="en-US" dirty="0" smtClean="0"/>
              <a:t> </a:t>
            </a:r>
            <a:r>
              <a:rPr lang="en-US" dirty="0" err="1" smtClean="0"/>
              <a:t>edecekleri</a:t>
            </a:r>
            <a:r>
              <a:rPr lang="en-US" dirty="0" smtClean="0"/>
              <a:t> </a:t>
            </a:r>
            <a:r>
              <a:rPr lang="en-US" dirty="0" err="1" smtClean="0"/>
              <a:t>yerler</a:t>
            </a:r>
            <a:endParaRPr lang="en-US" dirty="0" smtClean="0"/>
          </a:p>
          <a:p>
            <a:pPr marL="596646" indent="-514350">
              <a:buAutoNum type="alphaLcPeriod"/>
            </a:pPr>
            <a:r>
              <a:rPr lang="en-US" dirty="0" err="1" smtClean="0"/>
              <a:t>İşgal</a:t>
            </a:r>
            <a:r>
              <a:rPr lang="en-US" dirty="0" smtClean="0"/>
              <a:t> </a:t>
            </a:r>
            <a:r>
              <a:rPr lang="en-US" dirty="0" err="1" smtClean="0"/>
              <a:t>edilebileceği</a:t>
            </a:r>
            <a:r>
              <a:rPr lang="en-US" dirty="0" smtClean="0"/>
              <a:t> </a:t>
            </a:r>
            <a:r>
              <a:rPr lang="en-US" dirty="0" err="1" smtClean="0"/>
              <a:t>ilan</a:t>
            </a:r>
            <a:r>
              <a:rPr lang="en-US" dirty="0" smtClean="0"/>
              <a:t> </a:t>
            </a:r>
            <a:r>
              <a:rPr lang="en-US" dirty="0" err="1" smtClean="0"/>
              <a:t>edilen</a:t>
            </a:r>
            <a:r>
              <a:rPr lang="en-US" dirty="0" smtClean="0"/>
              <a:t> </a:t>
            </a:r>
            <a:r>
              <a:rPr lang="en-US" dirty="0" err="1" smtClean="0"/>
              <a:t>yerler</a:t>
            </a:r>
            <a:endParaRPr lang="en-US" dirty="0" smtClean="0"/>
          </a:p>
          <a:p>
            <a:pPr marL="82296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30897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Dönemin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Önemli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Gelişmeleri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Sevr</a:t>
            </a:r>
            <a:r>
              <a:rPr lang="en-US" dirty="0" smtClean="0"/>
              <a:t> </a:t>
            </a:r>
            <a:r>
              <a:rPr lang="en-US" dirty="0" err="1" smtClean="0"/>
              <a:t>Barış</a:t>
            </a:r>
            <a:r>
              <a:rPr lang="en-US" dirty="0" smtClean="0"/>
              <a:t> </a:t>
            </a:r>
            <a:r>
              <a:rPr lang="en-US" dirty="0" err="1" smtClean="0"/>
              <a:t>Antlaşması</a:t>
            </a:r>
            <a:r>
              <a:rPr lang="en-US" dirty="0" smtClean="0"/>
              <a:t>, 10 </a:t>
            </a:r>
            <a:r>
              <a:rPr lang="en-US" dirty="0" err="1" smtClean="0"/>
              <a:t>Ağustos</a:t>
            </a:r>
            <a:r>
              <a:rPr lang="en-US" dirty="0" smtClean="0"/>
              <a:t> 1920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Sevr’in</a:t>
            </a:r>
            <a:r>
              <a:rPr lang="en-US" dirty="0" smtClean="0"/>
              <a:t> </a:t>
            </a:r>
            <a:r>
              <a:rPr lang="en-US" dirty="0" err="1" smtClean="0"/>
              <a:t>imzalanmasının</a:t>
            </a:r>
            <a:r>
              <a:rPr lang="en-US" dirty="0" smtClean="0"/>
              <a:t> </a:t>
            </a:r>
            <a:r>
              <a:rPr lang="en-US" dirty="0" err="1" smtClean="0"/>
              <a:t>öyküsü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Osmanlı</a:t>
            </a:r>
            <a:r>
              <a:rPr lang="en-US" dirty="0" smtClean="0"/>
              <a:t> </a:t>
            </a:r>
            <a:r>
              <a:rPr lang="en-US" dirty="0" err="1" smtClean="0"/>
              <a:t>Hükümetinin</a:t>
            </a:r>
            <a:r>
              <a:rPr lang="en-US" dirty="0" smtClean="0"/>
              <a:t> </a:t>
            </a:r>
            <a:r>
              <a:rPr lang="en-US" dirty="0" err="1" smtClean="0"/>
              <a:t>Barış</a:t>
            </a:r>
            <a:r>
              <a:rPr lang="en-US" dirty="0" smtClean="0"/>
              <a:t> </a:t>
            </a:r>
            <a:r>
              <a:rPr lang="en-US" dirty="0" err="1" smtClean="0"/>
              <a:t>Antlaşması</a:t>
            </a:r>
            <a:r>
              <a:rPr lang="en-US" dirty="0" smtClean="0"/>
              <a:t> </a:t>
            </a:r>
            <a:r>
              <a:rPr lang="en-US" dirty="0" err="1" smtClean="0"/>
              <a:t>tasarısına</a:t>
            </a:r>
            <a:r>
              <a:rPr lang="en-US" dirty="0" smtClean="0"/>
              <a:t> </a:t>
            </a:r>
            <a:r>
              <a:rPr lang="en-US" dirty="0" err="1" smtClean="0"/>
              <a:t>yanıtı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Müttefiklerin</a:t>
            </a:r>
            <a:r>
              <a:rPr lang="en-US" dirty="0" smtClean="0"/>
              <a:t> </a:t>
            </a:r>
            <a:r>
              <a:rPr lang="en-US" dirty="0" err="1" smtClean="0"/>
              <a:t>Yanıtı</a:t>
            </a:r>
            <a:r>
              <a:rPr lang="en-US" dirty="0" smtClean="0"/>
              <a:t>: </a:t>
            </a:r>
            <a:r>
              <a:rPr lang="en-US" dirty="0" err="1" smtClean="0"/>
              <a:t>Ultimatom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Osmanlı’nın</a:t>
            </a:r>
            <a:r>
              <a:rPr lang="en-US" dirty="0" smtClean="0"/>
              <a:t> </a:t>
            </a:r>
            <a:r>
              <a:rPr lang="en-US" dirty="0" err="1" smtClean="0"/>
              <a:t>imzaya</a:t>
            </a:r>
            <a:r>
              <a:rPr lang="en-US" dirty="0" smtClean="0"/>
              <a:t> </a:t>
            </a:r>
            <a:r>
              <a:rPr lang="en-US" dirty="0" err="1" smtClean="0"/>
              <a:t>karar</a:t>
            </a:r>
            <a:r>
              <a:rPr lang="en-US" dirty="0" smtClean="0"/>
              <a:t> </a:t>
            </a:r>
            <a:r>
              <a:rPr lang="en-US" dirty="0" err="1" smtClean="0"/>
              <a:t>vermesi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424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/>
              <a:t>Dönemin</a:t>
            </a:r>
            <a:r>
              <a:rPr lang="en-US" sz="2800" dirty="0" smtClean="0"/>
              <a:t> </a:t>
            </a:r>
            <a:r>
              <a:rPr lang="en-US" sz="2800" dirty="0" err="1" smtClean="0"/>
              <a:t>Önemli</a:t>
            </a:r>
            <a:r>
              <a:rPr lang="en-US" sz="2800" dirty="0" smtClean="0"/>
              <a:t> </a:t>
            </a:r>
            <a:r>
              <a:rPr lang="en-US" sz="2800" dirty="0" err="1" smtClean="0"/>
              <a:t>Gelişmeleri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Sevr</a:t>
            </a:r>
            <a:r>
              <a:rPr lang="en-US" dirty="0" smtClean="0"/>
              <a:t> </a:t>
            </a:r>
            <a:r>
              <a:rPr lang="en-US" dirty="0" err="1" smtClean="0"/>
              <a:t>Barış</a:t>
            </a:r>
            <a:r>
              <a:rPr lang="en-US" dirty="0" smtClean="0"/>
              <a:t> </a:t>
            </a:r>
            <a:r>
              <a:rPr lang="en-US" dirty="0" err="1" smtClean="0"/>
              <a:t>Antlaşması’nın</a:t>
            </a:r>
            <a:r>
              <a:rPr lang="en-US" dirty="0" smtClean="0"/>
              <a:t> </a:t>
            </a:r>
            <a:r>
              <a:rPr lang="en-US" dirty="0" err="1" smtClean="0"/>
              <a:t>İncelenmesi</a:t>
            </a:r>
            <a:endParaRPr lang="en-US" dirty="0" smtClean="0"/>
          </a:p>
          <a:p>
            <a:pPr marL="596646" indent="-514350">
              <a:buAutoNum type="alphaLcPeriod"/>
            </a:pPr>
            <a:r>
              <a:rPr lang="en-US" dirty="0" err="1" smtClean="0"/>
              <a:t>Sınırlar</a:t>
            </a:r>
            <a:r>
              <a:rPr lang="en-US" dirty="0" smtClean="0"/>
              <a:t>: </a:t>
            </a:r>
            <a:r>
              <a:rPr lang="en-US" dirty="0" err="1" smtClean="0"/>
              <a:t>Avrupa</a:t>
            </a:r>
            <a:r>
              <a:rPr lang="en-US" dirty="0" smtClean="0"/>
              <a:t> </a:t>
            </a:r>
            <a:r>
              <a:rPr lang="en-US" dirty="0" err="1" smtClean="0"/>
              <a:t>sınırı</a:t>
            </a:r>
            <a:r>
              <a:rPr lang="en-US" dirty="0" smtClean="0"/>
              <a:t>, </a:t>
            </a:r>
            <a:r>
              <a:rPr lang="en-US" dirty="0" err="1" smtClean="0"/>
              <a:t>Asya</a:t>
            </a:r>
            <a:r>
              <a:rPr lang="en-US" dirty="0" smtClean="0"/>
              <a:t> </a:t>
            </a:r>
            <a:r>
              <a:rPr lang="en-US" dirty="0" err="1" smtClean="0"/>
              <a:t>sınırı</a:t>
            </a:r>
            <a:endParaRPr lang="en-US" dirty="0" smtClean="0"/>
          </a:p>
          <a:p>
            <a:pPr marL="596646" indent="-514350">
              <a:buAutoNum type="alphaLcPeriod"/>
            </a:pP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Hükümler</a:t>
            </a:r>
            <a:r>
              <a:rPr lang="en-US" dirty="0" smtClean="0"/>
              <a:t>: İstanbul, </a:t>
            </a:r>
            <a:r>
              <a:rPr lang="en-US" dirty="0" err="1" smtClean="0"/>
              <a:t>Boğazlar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Komisyonu</a:t>
            </a:r>
            <a:r>
              <a:rPr lang="en-US" dirty="0" smtClean="0"/>
              <a:t>, </a:t>
            </a:r>
            <a:r>
              <a:rPr lang="en-US" dirty="0" err="1" smtClean="0"/>
              <a:t>Kürdistan</a:t>
            </a:r>
            <a:r>
              <a:rPr lang="en-US" dirty="0" smtClean="0"/>
              <a:t>, İzmir, </a:t>
            </a:r>
            <a:r>
              <a:rPr lang="en-US" dirty="0" err="1" smtClean="0"/>
              <a:t>Ermenistan</a:t>
            </a:r>
            <a:endParaRPr lang="en-US" dirty="0" smtClean="0"/>
          </a:p>
          <a:p>
            <a:pPr marL="596646" indent="-514350">
              <a:buAutoNum type="alphaLcPeriod"/>
            </a:pPr>
            <a:r>
              <a:rPr lang="en-US" dirty="0" err="1"/>
              <a:t>A</a:t>
            </a:r>
            <a:r>
              <a:rPr lang="en-US" dirty="0" err="1" smtClean="0"/>
              <a:t>zınlıkların</a:t>
            </a:r>
            <a:r>
              <a:rPr lang="en-US" dirty="0" smtClean="0"/>
              <a:t> </a:t>
            </a:r>
            <a:r>
              <a:rPr lang="en-US" dirty="0" err="1" smtClean="0"/>
              <a:t>Korunması</a:t>
            </a:r>
            <a:endParaRPr lang="en-US" dirty="0" smtClean="0"/>
          </a:p>
          <a:p>
            <a:pPr marL="596646" indent="-514350">
              <a:buAutoNum type="alphaLcPeriod"/>
            </a:pPr>
            <a:r>
              <a:rPr lang="en-US" dirty="0" err="1"/>
              <a:t>A</a:t>
            </a:r>
            <a:r>
              <a:rPr lang="en-US" dirty="0" err="1" smtClean="0"/>
              <a:t>skeri</a:t>
            </a:r>
            <a:r>
              <a:rPr lang="en-US" dirty="0" smtClean="0"/>
              <a:t> </a:t>
            </a:r>
            <a:r>
              <a:rPr lang="en-US" dirty="0" err="1" smtClean="0"/>
              <a:t>Hükümler</a:t>
            </a:r>
            <a:endParaRPr lang="en-US" dirty="0"/>
          </a:p>
          <a:p>
            <a:pPr marL="596646" indent="-514350">
              <a:buAutoNum type="alphaLcPeriod"/>
            </a:pPr>
            <a:r>
              <a:rPr lang="en-US" dirty="0" smtClean="0"/>
              <a:t>Mali </a:t>
            </a:r>
            <a:r>
              <a:rPr lang="en-US" dirty="0" err="1" smtClean="0"/>
              <a:t>Hükümler</a:t>
            </a:r>
            <a:endParaRPr lang="en-US" dirty="0" smtClean="0"/>
          </a:p>
          <a:p>
            <a:pPr marL="596646" indent="-514350">
              <a:buAutoNum type="alphaLcPeriod"/>
            </a:pPr>
            <a:r>
              <a:rPr lang="en-US" dirty="0" err="1" smtClean="0"/>
              <a:t>İktisadi</a:t>
            </a:r>
            <a:r>
              <a:rPr lang="en-US" dirty="0" smtClean="0"/>
              <a:t> </a:t>
            </a:r>
            <a:r>
              <a:rPr lang="en-US" dirty="0" err="1" smtClean="0"/>
              <a:t>Hükümler</a:t>
            </a:r>
            <a:endParaRPr lang="en-US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1886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Milli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Mücadele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Döneminde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Batı’yla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İlişkiler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İngiltere’yle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Meclis</a:t>
            </a:r>
            <a:r>
              <a:rPr lang="en-US" dirty="0" smtClean="0"/>
              <a:t>-I </a:t>
            </a:r>
            <a:r>
              <a:rPr lang="en-US" dirty="0" err="1" smtClean="0"/>
              <a:t>Mebusan’ın</a:t>
            </a:r>
            <a:r>
              <a:rPr lang="en-US" dirty="0" smtClean="0"/>
              <a:t> </a:t>
            </a:r>
            <a:r>
              <a:rPr lang="en-US" dirty="0" err="1" smtClean="0"/>
              <a:t>İşgali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Londra</a:t>
            </a:r>
            <a:r>
              <a:rPr lang="en-US" dirty="0" smtClean="0"/>
              <a:t> </a:t>
            </a:r>
            <a:r>
              <a:rPr lang="en-US" dirty="0" err="1" smtClean="0"/>
              <a:t>konferansı</a:t>
            </a:r>
            <a:r>
              <a:rPr lang="en-US" dirty="0" smtClean="0"/>
              <a:t> (</a:t>
            </a:r>
            <a:r>
              <a:rPr lang="en-US" dirty="0" err="1" smtClean="0"/>
              <a:t>Şubat</a:t>
            </a:r>
            <a:r>
              <a:rPr lang="en-US" dirty="0" smtClean="0"/>
              <a:t> 1921)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Türk-Fransız</a:t>
            </a:r>
            <a:r>
              <a:rPr lang="en-US" dirty="0" smtClean="0"/>
              <a:t> </a:t>
            </a:r>
            <a:r>
              <a:rPr lang="en-US" dirty="0" err="1" smtClean="0"/>
              <a:t>Alaşmasının</a:t>
            </a:r>
            <a:r>
              <a:rPr lang="en-US" dirty="0" smtClean="0"/>
              <a:t> </a:t>
            </a:r>
            <a:r>
              <a:rPr lang="en-US" dirty="0" err="1" smtClean="0"/>
              <a:t>İngiltere’yle</a:t>
            </a:r>
            <a:r>
              <a:rPr lang="en-US" dirty="0" smtClean="0"/>
              <a:t> </a:t>
            </a:r>
            <a:r>
              <a:rPr lang="en-US" dirty="0" err="1" smtClean="0"/>
              <a:t>İlişkilere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Çanakkale</a:t>
            </a:r>
            <a:r>
              <a:rPr lang="en-US" dirty="0" smtClean="0"/>
              <a:t> </a:t>
            </a:r>
            <a:r>
              <a:rPr lang="en-US" dirty="0" err="1" smtClean="0"/>
              <a:t>Bunalımından</a:t>
            </a:r>
            <a:r>
              <a:rPr lang="en-US" dirty="0" smtClean="0"/>
              <a:t> </a:t>
            </a:r>
            <a:r>
              <a:rPr lang="en-US" dirty="0" err="1" smtClean="0"/>
              <a:t>Mudanya’y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82732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Milli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Mücadele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Döneminde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Batı’yla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İlişkiler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Fransa’yla</a:t>
            </a:r>
            <a:r>
              <a:rPr lang="en-US" dirty="0" smtClean="0"/>
              <a:t> </a:t>
            </a:r>
            <a:r>
              <a:rPr lang="en-US" dirty="0" err="1"/>
              <a:t>İlişkiler</a:t>
            </a:r>
            <a:endParaRPr lang="en-US" dirty="0"/>
          </a:p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err="1"/>
              <a:t>Bekir</a:t>
            </a:r>
            <a:r>
              <a:rPr lang="en-US" dirty="0"/>
              <a:t> Sami-Briand </a:t>
            </a:r>
            <a:r>
              <a:rPr lang="en-US" dirty="0" err="1"/>
              <a:t>Antlaşması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reddi</a:t>
            </a:r>
            <a:endParaRPr lang="en-US" dirty="0"/>
          </a:p>
          <a:p>
            <a:pPr marL="82296" indent="0">
              <a:buNone/>
            </a:pPr>
            <a:r>
              <a:rPr lang="en-US" dirty="0"/>
              <a:t>-1921 </a:t>
            </a:r>
            <a:r>
              <a:rPr lang="en-US" dirty="0" err="1"/>
              <a:t>Türk-Fransız</a:t>
            </a:r>
            <a:r>
              <a:rPr lang="en-US" dirty="0"/>
              <a:t> (</a:t>
            </a:r>
            <a:r>
              <a:rPr lang="en-US" dirty="0" err="1"/>
              <a:t>Ön</a:t>
            </a:r>
            <a:r>
              <a:rPr lang="en-US" dirty="0"/>
              <a:t> </a:t>
            </a:r>
            <a:r>
              <a:rPr lang="en-US" dirty="0" err="1"/>
              <a:t>Barış</a:t>
            </a:r>
            <a:r>
              <a:rPr lang="en-US" dirty="0"/>
              <a:t>) </a:t>
            </a:r>
            <a:r>
              <a:rPr lang="en-US" dirty="0" err="1"/>
              <a:t>Antlaşması</a:t>
            </a:r>
            <a:endParaRPr lang="en-US" dirty="0"/>
          </a:p>
          <a:p>
            <a:pPr>
              <a:buFont typeface="Wingdings" charset="2"/>
              <a:buChar char="u"/>
            </a:pPr>
            <a:r>
              <a:rPr lang="en-US" dirty="0" err="1"/>
              <a:t>İtalya’yla</a:t>
            </a:r>
            <a:r>
              <a:rPr lang="en-US" dirty="0"/>
              <a:t> </a:t>
            </a:r>
            <a:r>
              <a:rPr lang="en-US" dirty="0" err="1"/>
              <a:t>İlişkiler</a:t>
            </a:r>
            <a:endParaRPr lang="en-US" dirty="0"/>
          </a:p>
          <a:p>
            <a:pPr>
              <a:buFont typeface="Wingdings" charset="2"/>
              <a:buChar char="u"/>
            </a:pPr>
            <a:r>
              <a:rPr lang="en-US" dirty="0" err="1"/>
              <a:t>Almanya’yla</a:t>
            </a:r>
            <a:r>
              <a:rPr lang="en-US" dirty="0"/>
              <a:t> </a:t>
            </a:r>
            <a:r>
              <a:rPr lang="en-US" dirty="0" err="1"/>
              <a:t>İlişkiler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8962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Milli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Mücadele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Döneminde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SSCB’yle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İlişkiler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Bolşevik</a:t>
            </a:r>
            <a:r>
              <a:rPr lang="en-US" dirty="0" smtClean="0"/>
              <a:t> </a:t>
            </a:r>
            <a:r>
              <a:rPr lang="en-US" dirty="0" err="1"/>
              <a:t>H</a:t>
            </a:r>
            <a:r>
              <a:rPr lang="en-US" dirty="0" err="1" smtClean="0"/>
              <a:t>ükümetinin</a:t>
            </a:r>
            <a:r>
              <a:rPr lang="en-US" dirty="0" smtClean="0"/>
              <a:t> </a:t>
            </a:r>
            <a:r>
              <a:rPr lang="en-US" dirty="0" err="1"/>
              <a:t>D</a:t>
            </a:r>
            <a:r>
              <a:rPr lang="en-US" dirty="0" err="1" smtClean="0"/>
              <a:t>ış</a:t>
            </a:r>
            <a:r>
              <a:rPr lang="en-US" dirty="0" smtClean="0"/>
              <a:t> </a:t>
            </a:r>
            <a:r>
              <a:rPr lang="en-US" dirty="0" err="1" smtClean="0"/>
              <a:t>Politikası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smtClean="0"/>
              <a:t>Ankara </a:t>
            </a:r>
            <a:r>
              <a:rPr lang="en-US" dirty="0" err="1" smtClean="0"/>
              <a:t>ile</a:t>
            </a:r>
            <a:r>
              <a:rPr lang="en-US" dirty="0" smtClean="0"/>
              <a:t> SSCB </a:t>
            </a:r>
            <a:r>
              <a:rPr lang="en-US" dirty="0" err="1"/>
              <a:t>A</a:t>
            </a:r>
            <a:r>
              <a:rPr lang="en-US" dirty="0" err="1" smtClean="0"/>
              <a:t>rasında</a:t>
            </a:r>
            <a:r>
              <a:rPr lang="en-US" dirty="0" smtClean="0"/>
              <a:t> </a:t>
            </a:r>
            <a:r>
              <a:rPr lang="en-US" dirty="0" err="1"/>
              <a:t>İ</a:t>
            </a:r>
            <a:r>
              <a:rPr lang="en-US" dirty="0" err="1" smtClean="0"/>
              <a:t>şbirliği</a:t>
            </a:r>
            <a:r>
              <a:rPr lang="en-US" dirty="0" smtClean="0"/>
              <a:t>: </a:t>
            </a:r>
            <a:r>
              <a:rPr lang="en-US" dirty="0" err="1" smtClean="0"/>
              <a:t>Nedenler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E</a:t>
            </a:r>
            <a:r>
              <a:rPr lang="en-US" dirty="0" err="1" smtClean="0"/>
              <a:t>tkenler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İlişkilerin</a:t>
            </a:r>
            <a:r>
              <a:rPr lang="en-US" dirty="0" smtClean="0"/>
              <a:t> </a:t>
            </a:r>
            <a:r>
              <a:rPr lang="en-US" dirty="0" err="1" smtClean="0"/>
              <a:t>Gelişimi</a:t>
            </a:r>
            <a:endParaRPr lang="en-US" dirty="0" smtClean="0"/>
          </a:p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err="1" smtClean="0"/>
              <a:t>İlişkilerin</a:t>
            </a:r>
            <a:r>
              <a:rPr lang="en-US" dirty="0" smtClean="0"/>
              <a:t> </a:t>
            </a:r>
            <a:r>
              <a:rPr lang="en-US" dirty="0" err="1" smtClean="0"/>
              <a:t>Başlaması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ilk TBMM </a:t>
            </a:r>
            <a:r>
              <a:rPr lang="en-US" dirty="0" err="1" smtClean="0"/>
              <a:t>Heyeti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Ermeni</a:t>
            </a:r>
            <a:r>
              <a:rPr lang="en-US" dirty="0" smtClean="0"/>
              <a:t> </a:t>
            </a:r>
            <a:r>
              <a:rPr lang="en-US" dirty="0" err="1" smtClean="0"/>
              <a:t>Sorununa</a:t>
            </a:r>
            <a:r>
              <a:rPr lang="en-US" dirty="0" smtClean="0"/>
              <a:t> </a:t>
            </a:r>
            <a:r>
              <a:rPr lang="en-US" dirty="0" err="1" smtClean="0"/>
              <a:t>Geçici</a:t>
            </a:r>
            <a:r>
              <a:rPr lang="en-US" dirty="0" smtClean="0"/>
              <a:t> </a:t>
            </a:r>
            <a:r>
              <a:rPr lang="en-US" dirty="0" err="1" smtClean="0"/>
              <a:t>Çözüm</a:t>
            </a:r>
            <a:r>
              <a:rPr lang="en-US" dirty="0" smtClean="0"/>
              <a:t>: </a:t>
            </a:r>
            <a:r>
              <a:rPr lang="en-US" dirty="0" err="1" smtClean="0"/>
              <a:t>Gümrü</a:t>
            </a:r>
            <a:r>
              <a:rPr lang="en-US" dirty="0" smtClean="0"/>
              <a:t> </a:t>
            </a:r>
            <a:r>
              <a:rPr lang="en-US" dirty="0" err="1" smtClean="0"/>
              <a:t>Anlaşması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İkinci</a:t>
            </a:r>
            <a:r>
              <a:rPr lang="en-US" dirty="0" smtClean="0"/>
              <a:t> TBMM </a:t>
            </a:r>
            <a:r>
              <a:rPr lang="en-US" dirty="0" err="1" smtClean="0"/>
              <a:t>Heyeti</a:t>
            </a:r>
            <a:endParaRPr lang="en-US" dirty="0"/>
          </a:p>
          <a:p>
            <a:pPr marL="82296" indent="0">
              <a:buNone/>
            </a:pPr>
            <a:r>
              <a:rPr lang="en-US" dirty="0" smtClean="0"/>
              <a:t>-1921 </a:t>
            </a:r>
            <a:r>
              <a:rPr lang="en-US" dirty="0" err="1" smtClean="0"/>
              <a:t>Moskova</a:t>
            </a:r>
            <a:r>
              <a:rPr lang="en-US" dirty="0" smtClean="0"/>
              <a:t> </a:t>
            </a:r>
            <a:r>
              <a:rPr lang="en-US" dirty="0" err="1" smtClean="0"/>
              <a:t>Antlaşması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-Kars </a:t>
            </a:r>
            <a:r>
              <a:rPr lang="en-US" dirty="0" err="1" smtClean="0"/>
              <a:t>ve</a:t>
            </a:r>
            <a:r>
              <a:rPr lang="en-US" dirty="0" smtClean="0"/>
              <a:t> Ankara </a:t>
            </a:r>
            <a:r>
              <a:rPr lang="en-US" dirty="0" err="1" smtClean="0"/>
              <a:t>Antlaşmaları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Lozan’da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r>
              <a:rPr lang="en-US" dirty="0" smtClean="0"/>
              <a:t>: </a:t>
            </a:r>
            <a:r>
              <a:rPr lang="en-US" dirty="0" err="1" smtClean="0"/>
              <a:t>Boğazlar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4709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75</TotalTime>
  <Words>296</Words>
  <Application>Microsoft Macintosh PowerPoint</Application>
  <PresentationFormat>On-screen Show (4:3)</PresentationFormat>
  <Paragraphs>67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Solstice</vt:lpstr>
      <vt:lpstr> TÜRK DIŞ POLİTİKASI I (Güz 2019-2020)</vt:lpstr>
      <vt:lpstr>Dönemin Bilançosu (1919-1923)</vt:lpstr>
      <vt:lpstr>Dönemin Bilançosu (1919-1923)</vt:lpstr>
      <vt:lpstr>Dönemin Önemli Gelişmeleri</vt:lpstr>
      <vt:lpstr>Dönemin Önemli Gelişmeleri</vt:lpstr>
      <vt:lpstr>Dönemin Önemli Gelişmeleri</vt:lpstr>
      <vt:lpstr>Milli Mücadele Döneminde Batı’yla İlişkiler </vt:lpstr>
      <vt:lpstr>Milli Mücadele Döneminde Batı’yla İlişkiler</vt:lpstr>
      <vt:lpstr>Milli Mücadele Döneminde SSCB’yle İlişkiler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DIŞ POLİTİKASI (Güz 2018)</dc:title>
  <dc:creator>Ozge</dc:creator>
  <cp:lastModifiedBy>Ozge</cp:lastModifiedBy>
  <cp:revision>13</cp:revision>
  <dcterms:created xsi:type="dcterms:W3CDTF">2019-01-06T15:26:19Z</dcterms:created>
  <dcterms:modified xsi:type="dcterms:W3CDTF">2019-09-21T09:38:51Z</dcterms:modified>
</cp:coreProperties>
</file>