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7" r:id="rId3"/>
    <p:sldId id="258" r:id="rId4"/>
    <p:sldId id="259" r:id="rId5"/>
    <p:sldId id="268" r:id="rId6"/>
    <p:sldId id="269" r:id="rId7"/>
    <p:sldId id="260" r:id="rId8"/>
    <p:sldId id="27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21.09.19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/>
            </a:r>
            <a:br>
              <a:rPr lang="en-US" sz="4000" dirty="0" smtClean="0">
                <a:solidFill>
                  <a:srgbClr val="660066"/>
                </a:solidFill>
              </a:rPr>
            </a:br>
            <a:r>
              <a:rPr lang="en-US" sz="4000" dirty="0" smtClean="0">
                <a:solidFill>
                  <a:srgbClr val="660066"/>
                </a:solidFill>
              </a:rPr>
              <a:t>TÜRK DIŞ POLİTİKASI I (</a:t>
            </a:r>
            <a:r>
              <a:rPr lang="en-US" sz="4000" dirty="0" err="1" smtClean="0">
                <a:solidFill>
                  <a:srgbClr val="660066"/>
                </a:solidFill>
              </a:rPr>
              <a:t>Güz</a:t>
            </a:r>
            <a:r>
              <a:rPr lang="en-US" sz="4000" smtClean="0">
                <a:solidFill>
                  <a:srgbClr val="660066"/>
                </a:solidFill>
              </a:rPr>
              <a:t> </a:t>
            </a:r>
            <a:r>
              <a:rPr lang="en-US" sz="4000" smtClean="0">
                <a:solidFill>
                  <a:srgbClr val="660066"/>
                </a:solidFill>
              </a:rPr>
              <a:t>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en-US" sz="2400" dirty="0" smtClean="0">
              <a:solidFill>
                <a:srgbClr val="660066"/>
              </a:solidFill>
            </a:endParaRPr>
          </a:p>
          <a:p>
            <a:pPr algn="ctr"/>
            <a:endParaRPr lang="en-US" sz="2400" dirty="0">
              <a:solidFill>
                <a:srgbClr val="660066"/>
              </a:solidFill>
            </a:endParaRPr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2</a:t>
            </a:r>
            <a:r>
              <a:rPr lang="en-US" sz="2800" dirty="0">
                <a:solidFill>
                  <a:srgbClr val="660066"/>
                </a:solidFill>
              </a:rPr>
              <a:t>. </a:t>
            </a:r>
            <a:r>
              <a:rPr lang="en-US" sz="2800" dirty="0" err="1">
                <a:solidFill>
                  <a:srgbClr val="660066"/>
                </a:solidFill>
              </a:rPr>
              <a:t>Hafta</a:t>
            </a:r>
            <a:r>
              <a:rPr lang="en-US" sz="2800" dirty="0">
                <a:solidFill>
                  <a:srgbClr val="660066"/>
                </a:solidFill>
              </a:rPr>
              <a:t>: </a:t>
            </a:r>
            <a:r>
              <a:rPr lang="en-US" sz="2800" dirty="0" err="1">
                <a:solidFill>
                  <a:srgbClr val="660066"/>
                </a:solidFill>
              </a:rPr>
              <a:t>Kurtuluş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Yılları</a:t>
            </a:r>
            <a:r>
              <a:rPr lang="en-US" sz="2800" dirty="0">
                <a:solidFill>
                  <a:srgbClr val="660066"/>
                </a:solidFill>
              </a:rPr>
              <a:t> I (1919-1923)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444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Dönemin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Bilançosu</a:t>
            </a:r>
            <a:r>
              <a:rPr lang="en-US" sz="2800" dirty="0" smtClean="0">
                <a:solidFill>
                  <a:srgbClr val="660066"/>
                </a:solidFill>
              </a:rPr>
              <a:t> (1919-1923)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Birinci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Güçler</a:t>
            </a:r>
            <a:r>
              <a:rPr lang="en-US" dirty="0" smtClean="0"/>
              <a:t> </a:t>
            </a:r>
            <a:r>
              <a:rPr lang="en-US" dirty="0" err="1" smtClean="0"/>
              <a:t>arası</a:t>
            </a:r>
            <a:r>
              <a:rPr lang="en-US" dirty="0"/>
              <a:t> </a:t>
            </a:r>
            <a:r>
              <a:rPr lang="en-US" dirty="0" err="1" smtClean="0"/>
              <a:t>rekabet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Ekonomik</a:t>
            </a:r>
            <a:r>
              <a:rPr lang="en-US" dirty="0" smtClean="0"/>
              <a:t> durum</a:t>
            </a:r>
          </a:p>
          <a:p>
            <a:pPr marL="82296" indent="0">
              <a:buNone/>
            </a:pPr>
            <a:r>
              <a:rPr lang="en-US" dirty="0" err="1" smtClean="0"/>
              <a:t>İşgal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Mücadele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61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r>
              <a:rPr lang="en-US" sz="3200" dirty="0">
                <a:solidFill>
                  <a:srgbClr val="660066"/>
                </a:solidFill>
              </a:rPr>
              <a:t> (1919-1923)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Realizm</a:t>
            </a:r>
            <a:r>
              <a:rPr lang="en-US" dirty="0" smtClean="0"/>
              <a:t> </a:t>
            </a:r>
            <a:r>
              <a:rPr lang="en-US" dirty="0" err="1" smtClean="0"/>
              <a:t>temelinde</a:t>
            </a:r>
            <a:r>
              <a:rPr lang="en-US" dirty="0" smtClean="0"/>
              <a:t> </a:t>
            </a:r>
            <a:r>
              <a:rPr lang="en-US" dirty="0" err="1" smtClean="0"/>
              <a:t>bağımsızlık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Misak-ı</a:t>
            </a:r>
            <a:r>
              <a:rPr lang="en-US" dirty="0" smtClean="0"/>
              <a:t> </a:t>
            </a:r>
            <a:r>
              <a:rPr lang="en-US" dirty="0" err="1" smtClean="0"/>
              <a:t>Milli</a:t>
            </a:r>
            <a:r>
              <a:rPr lang="en-US" dirty="0" smtClean="0"/>
              <a:t>, </a:t>
            </a:r>
            <a:r>
              <a:rPr lang="en-US" dirty="0" err="1" smtClean="0"/>
              <a:t>Revizyonizm</a:t>
            </a:r>
            <a:r>
              <a:rPr lang="en-US" dirty="0" smtClean="0"/>
              <a:t>, </a:t>
            </a:r>
            <a:r>
              <a:rPr lang="en-US" dirty="0" err="1" smtClean="0"/>
              <a:t>Statükoculuk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Dengecilik</a:t>
            </a:r>
            <a:r>
              <a:rPr lang="en-US" dirty="0" smtClean="0"/>
              <a:t> </a:t>
            </a:r>
            <a:r>
              <a:rPr lang="en-US" dirty="0" err="1" smtClean="0"/>
              <a:t>Temelinde</a:t>
            </a:r>
            <a:r>
              <a:rPr lang="en-US" dirty="0" smtClean="0"/>
              <a:t> </a:t>
            </a:r>
            <a:r>
              <a:rPr lang="en-US" dirty="0" err="1" smtClean="0"/>
              <a:t>Batıcılık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Batı’ya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Batı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Batı’ya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SSCB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454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Önemli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Gelişmeleri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Mondros</a:t>
            </a:r>
            <a:r>
              <a:rPr lang="en-US" dirty="0" smtClean="0"/>
              <a:t> </a:t>
            </a:r>
            <a:r>
              <a:rPr lang="en-US" dirty="0" err="1" smtClean="0"/>
              <a:t>Silah</a:t>
            </a:r>
            <a:r>
              <a:rPr lang="en-US" dirty="0" smtClean="0"/>
              <a:t> </a:t>
            </a:r>
            <a:r>
              <a:rPr lang="en-US" dirty="0" err="1" smtClean="0"/>
              <a:t>Bırakışması</a:t>
            </a:r>
            <a:r>
              <a:rPr lang="en-US" dirty="0" smtClean="0"/>
              <a:t>, 30 </a:t>
            </a:r>
            <a:r>
              <a:rPr lang="en-US" dirty="0" err="1" smtClean="0"/>
              <a:t>Ekim</a:t>
            </a:r>
            <a:r>
              <a:rPr lang="en-US" dirty="0" smtClean="0"/>
              <a:t> 1918</a:t>
            </a:r>
          </a:p>
          <a:p>
            <a:pPr marL="82296" indent="0">
              <a:buNone/>
            </a:pPr>
            <a:r>
              <a:rPr lang="en-US" dirty="0" smtClean="0"/>
              <a:t>25 </a:t>
            </a:r>
            <a:r>
              <a:rPr lang="en-US" dirty="0" err="1" smtClean="0"/>
              <a:t>maddeden</a:t>
            </a:r>
            <a:r>
              <a:rPr lang="en-US" dirty="0" smtClean="0"/>
              <a:t> </a:t>
            </a:r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Mondros</a:t>
            </a:r>
            <a:r>
              <a:rPr lang="en-US" dirty="0" smtClean="0"/>
              <a:t> </a:t>
            </a:r>
            <a:r>
              <a:rPr lang="en-US" dirty="0" err="1" smtClean="0"/>
              <a:t>hükümleri</a:t>
            </a:r>
            <a:r>
              <a:rPr lang="en-US" dirty="0" smtClean="0"/>
              <a:t> </a:t>
            </a:r>
            <a:r>
              <a:rPr lang="en-US" dirty="0" err="1" smtClean="0"/>
              <a:t>şu</a:t>
            </a:r>
            <a:r>
              <a:rPr lang="en-US" dirty="0" smtClean="0"/>
              <a:t> </a:t>
            </a:r>
            <a:r>
              <a:rPr lang="en-US" dirty="0" err="1" smtClean="0"/>
              <a:t>başlıklar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incelenebilir</a:t>
            </a:r>
            <a:r>
              <a:rPr lang="en-US" dirty="0" smtClean="0"/>
              <a:t>:</a:t>
            </a:r>
          </a:p>
          <a:p>
            <a:pPr marL="596646" indent="-514350">
              <a:buAutoNum type="alphaLcPeriod"/>
            </a:pPr>
            <a:r>
              <a:rPr lang="en-US" dirty="0" err="1" smtClean="0"/>
              <a:t>Ordunun</a:t>
            </a:r>
            <a:r>
              <a:rPr lang="en-US" dirty="0" smtClean="0"/>
              <a:t> </a:t>
            </a:r>
            <a:r>
              <a:rPr lang="en-US" dirty="0" err="1" smtClean="0"/>
              <a:t>teslimiyle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çekilmesiyle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konular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Müttefiklere</a:t>
            </a:r>
            <a:r>
              <a:rPr lang="en-US" dirty="0" smtClean="0"/>
              <a:t> </a:t>
            </a:r>
            <a:r>
              <a:rPr lang="en-US" dirty="0" err="1" smtClean="0"/>
              <a:t>sağlanacak</a:t>
            </a:r>
            <a:r>
              <a:rPr lang="en-US" dirty="0" smtClean="0"/>
              <a:t> </a:t>
            </a:r>
            <a:r>
              <a:rPr lang="en-US" dirty="0" err="1" smtClean="0"/>
              <a:t>kolaylıklar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Diplomatik</a:t>
            </a:r>
            <a:r>
              <a:rPr lang="en-US" dirty="0" smtClean="0"/>
              <a:t> </a:t>
            </a:r>
            <a:r>
              <a:rPr lang="en-US" dirty="0" err="1" smtClean="0"/>
              <a:t>konular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Müttefiklerin</a:t>
            </a:r>
            <a:r>
              <a:rPr lang="en-US" dirty="0" smtClean="0"/>
              <a:t> </a:t>
            </a:r>
            <a:r>
              <a:rPr lang="en-US" dirty="0" err="1" smtClean="0"/>
              <a:t>işgal</a:t>
            </a:r>
            <a:r>
              <a:rPr lang="en-US" dirty="0" smtClean="0"/>
              <a:t> </a:t>
            </a:r>
            <a:r>
              <a:rPr lang="en-US" dirty="0" err="1" smtClean="0"/>
              <a:t>edecekleri</a:t>
            </a:r>
            <a:r>
              <a:rPr lang="en-US" dirty="0" smtClean="0"/>
              <a:t> </a:t>
            </a:r>
            <a:r>
              <a:rPr lang="en-US" dirty="0" err="1" smtClean="0"/>
              <a:t>yerler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İşgal</a:t>
            </a:r>
            <a:r>
              <a:rPr lang="en-US" dirty="0" smtClean="0"/>
              <a:t> </a:t>
            </a:r>
            <a:r>
              <a:rPr lang="en-US" dirty="0" err="1" smtClean="0"/>
              <a:t>edilebileceği</a:t>
            </a:r>
            <a:r>
              <a:rPr lang="en-US" dirty="0" smtClean="0"/>
              <a:t> </a:t>
            </a:r>
            <a:r>
              <a:rPr lang="en-US" dirty="0" err="1" smtClean="0"/>
              <a:t>ilan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yerler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0897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Dönemin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Önemli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Gelişmeleri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Sevr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r>
              <a:rPr lang="en-US" dirty="0" smtClean="0"/>
              <a:t>, 10 </a:t>
            </a:r>
            <a:r>
              <a:rPr lang="en-US" dirty="0" err="1" smtClean="0"/>
              <a:t>Ağustos</a:t>
            </a:r>
            <a:r>
              <a:rPr lang="en-US" dirty="0" smtClean="0"/>
              <a:t> 1920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Sevr’in</a:t>
            </a:r>
            <a:r>
              <a:rPr lang="en-US" dirty="0" smtClean="0"/>
              <a:t> </a:t>
            </a:r>
            <a:r>
              <a:rPr lang="en-US" dirty="0" err="1" smtClean="0"/>
              <a:t>imzalanmasının</a:t>
            </a:r>
            <a:r>
              <a:rPr lang="en-US" dirty="0" smtClean="0"/>
              <a:t> </a:t>
            </a:r>
            <a:r>
              <a:rPr lang="en-US" dirty="0" err="1" smtClean="0"/>
              <a:t>öyküsü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Hükümetinin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r>
              <a:rPr lang="en-US" dirty="0" smtClean="0"/>
              <a:t> </a:t>
            </a:r>
            <a:r>
              <a:rPr lang="en-US" dirty="0" err="1" smtClean="0"/>
              <a:t>tasarısına</a:t>
            </a:r>
            <a:r>
              <a:rPr lang="en-US" dirty="0" smtClean="0"/>
              <a:t> </a:t>
            </a:r>
            <a:r>
              <a:rPr lang="en-US" dirty="0" err="1" smtClean="0"/>
              <a:t>yanıtı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Müttefiklerin</a:t>
            </a:r>
            <a:r>
              <a:rPr lang="en-US" dirty="0" smtClean="0"/>
              <a:t> </a:t>
            </a:r>
            <a:r>
              <a:rPr lang="en-US" dirty="0" err="1" smtClean="0"/>
              <a:t>Yanıtı</a:t>
            </a:r>
            <a:r>
              <a:rPr lang="en-US" dirty="0" smtClean="0"/>
              <a:t>: </a:t>
            </a:r>
            <a:r>
              <a:rPr lang="en-US" dirty="0" err="1" smtClean="0"/>
              <a:t>Ultimatom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Osmanlı’nın</a:t>
            </a:r>
            <a:r>
              <a:rPr lang="en-US" dirty="0" smtClean="0"/>
              <a:t> </a:t>
            </a:r>
            <a:r>
              <a:rPr lang="en-US" dirty="0" err="1" smtClean="0"/>
              <a:t>imzaya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vermesi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424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/>
              <a:t>Dönemin</a:t>
            </a:r>
            <a:r>
              <a:rPr lang="en-US" sz="2800" dirty="0" smtClean="0"/>
              <a:t> </a:t>
            </a:r>
            <a:r>
              <a:rPr lang="en-US" sz="2800" dirty="0" err="1" smtClean="0"/>
              <a:t>Önemli</a:t>
            </a:r>
            <a:r>
              <a:rPr lang="en-US" sz="2800" dirty="0" smtClean="0"/>
              <a:t> </a:t>
            </a:r>
            <a:r>
              <a:rPr lang="en-US" sz="2800" dirty="0" err="1" smtClean="0"/>
              <a:t>Gelişmeleri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Sevr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Antlaşması’nın</a:t>
            </a:r>
            <a:r>
              <a:rPr lang="en-US" dirty="0" smtClean="0"/>
              <a:t> </a:t>
            </a:r>
            <a:r>
              <a:rPr lang="en-US" dirty="0" err="1" smtClean="0"/>
              <a:t>İncelenmesi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Sınırlar</a:t>
            </a:r>
            <a:r>
              <a:rPr lang="en-US" dirty="0" smtClean="0"/>
              <a:t>: </a:t>
            </a:r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, </a:t>
            </a:r>
            <a:r>
              <a:rPr lang="en-US" dirty="0" err="1" smtClean="0"/>
              <a:t>Asya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Hükümler</a:t>
            </a:r>
            <a:r>
              <a:rPr lang="en-US" dirty="0" smtClean="0"/>
              <a:t>: İstanbul, </a:t>
            </a: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Komisyonu</a:t>
            </a:r>
            <a:r>
              <a:rPr lang="en-US" dirty="0" smtClean="0"/>
              <a:t>, </a:t>
            </a:r>
            <a:r>
              <a:rPr lang="en-US" dirty="0" err="1" smtClean="0"/>
              <a:t>Kürdistan</a:t>
            </a:r>
            <a:r>
              <a:rPr lang="en-US" dirty="0" smtClean="0"/>
              <a:t>, İzmir, </a:t>
            </a:r>
            <a:r>
              <a:rPr lang="en-US" dirty="0" err="1" smtClean="0"/>
              <a:t>Ermenistan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/>
              <a:t>A</a:t>
            </a:r>
            <a:r>
              <a:rPr lang="en-US" dirty="0" err="1" smtClean="0"/>
              <a:t>zınlıkların</a:t>
            </a:r>
            <a:r>
              <a:rPr lang="en-US" dirty="0" smtClean="0"/>
              <a:t> </a:t>
            </a:r>
            <a:r>
              <a:rPr lang="en-US" dirty="0" err="1" smtClean="0"/>
              <a:t>Korunması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/>
              <a:t>A</a:t>
            </a:r>
            <a:r>
              <a:rPr lang="en-US" dirty="0" err="1" smtClean="0"/>
              <a:t>skeri</a:t>
            </a:r>
            <a:r>
              <a:rPr lang="en-US" dirty="0" smtClean="0"/>
              <a:t> </a:t>
            </a:r>
            <a:r>
              <a:rPr lang="en-US" dirty="0" err="1" smtClean="0"/>
              <a:t>Hükümler</a:t>
            </a:r>
            <a:endParaRPr lang="en-US" dirty="0"/>
          </a:p>
          <a:p>
            <a:pPr marL="596646" indent="-514350">
              <a:buAutoNum type="alphaLcPeriod"/>
            </a:pPr>
            <a:r>
              <a:rPr lang="en-US" dirty="0" smtClean="0"/>
              <a:t>Mali </a:t>
            </a:r>
            <a:r>
              <a:rPr lang="en-US" dirty="0" err="1" smtClean="0"/>
              <a:t>Hükümler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İktisadi</a:t>
            </a:r>
            <a:r>
              <a:rPr lang="en-US" dirty="0" smtClean="0"/>
              <a:t> </a:t>
            </a:r>
            <a:r>
              <a:rPr lang="en-US" dirty="0" err="1" smtClean="0"/>
              <a:t>Hükümler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886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Milli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Mücadele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Batı’yla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İngiltere’yle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Meclis</a:t>
            </a:r>
            <a:r>
              <a:rPr lang="en-US" dirty="0" smtClean="0"/>
              <a:t>-I </a:t>
            </a:r>
            <a:r>
              <a:rPr lang="en-US" dirty="0" err="1" smtClean="0"/>
              <a:t>Mebusan’ın</a:t>
            </a:r>
            <a:r>
              <a:rPr lang="en-US" dirty="0" smtClean="0"/>
              <a:t> </a:t>
            </a:r>
            <a:r>
              <a:rPr lang="en-US" dirty="0" err="1" smtClean="0"/>
              <a:t>İşgali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Londra</a:t>
            </a:r>
            <a:r>
              <a:rPr lang="en-US" dirty="0" smtClean="0"/>
              <a:t> </a:t>
            </a:r>
            <a:r>
              <a:rPr lang="en-US" dirty="0" err="1" smtClean="0"/>
              <a:t>konferansı</a:t>
            </a:r>
            <a:r>
              <a:rPr lang="en-US" dirty="0" smtClean="0"/>
              <a:t> (</a:t>
            </a:r>
            <a:r>
              <a:rPr lang="en-US" dirty="0" err="1" smtClean="0"/>
              <a:t>Şubat</a:t>
            </a:r>
            <a:r>
              <a:rPr lang="en-US" dirty="0" smtClean="0"/>
              <a:t> 1921)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Türk-Fransız</a:t>
            </a:r>
            <a:r>
              <a:rPr lang="en-US" dirty="0" smtClean="0"/>
              <a:t> </a:t>
            </a:r>
            <a:r>
              <a:rPr lang="en-US" dirty="0" err="1" smtClean="0"/>
              <a:t>Alaşmasının</a:t>
            </a:r>
            <a:r>
              <a:rPr lang="en-US" dirty="0" smtClean="0"/>
              <a:t> </a:t>
            </a:r>
            <a:r>
              <a:rPr lang="en-US" dirty="0" err="1" smtClean="0"/>
              <a:t>İngiltere’yle</a:t>
            </a:r>
            <a:r>
              <a:rPr lang="en-US" dirty="0" smtClean="0"/>
              <a:t> </a:t>
            </a:r>
            <a:r>
              <a:rPr lang="en-US" dirty="0" err="1" smtClean="0"/>
              <a:t>İlişkilere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Çanakkale</a:t>
            </a:r>
            <a:r>
              <a:rPr lang="en-US" dirty="0" smtClean="0"/>
              <a:t> </a:t>
            </a:r>
            <a:r>
              <a:rPr lang="en-US" dirty="0" err="1" smtClean="0"/>
              <a:t>Bunalımından</a:t>
            </a:r>
            <a:r>
              <a:rPr lang="en-US" dirty="0" smtClean="0"/>
              <a:t> </a:t>
            </a:r>
            <a:r>
              <a:rPr lang="en-US" dirty="0" err="1" smtClean="0"/>
              <a:t>Mudanya’y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82732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Milli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Mücadele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Döneminde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Batı’yla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Fransa’yla</a:t>
            </a:r>
            <a:r>
              <a:rPr lang="en-US" dirty="0" smtClean="0"/>
              <a:t> </a:t>
            </a:r>
            <a:r>
              <a:rPr lang="en-US" dirty="0" err="1"/>
              <a:t>İlişkiler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Bekir</a:t>
            </a:r>
            <a:r>
              <a:rPr lang="en-US" dirty="0"/>
              <a:t> Sami-Briand </a:t>
            </a:r>
            <a:r>
              <a:rPr lang="en-US" dirty="0" err="1"/>
              <a:t>Antlaşması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reddi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-1921 </a:t>
            </a:r>
            <a:r>
              <a:rPr lang="en-US" dirty="0" err="1"/>
              <a:t>Türk-Fransız</a:t>
            </a:r>
            <a:r>
              <a:rPr lang="en-US" dirty="0"/>
              <a:t> (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Barış</a:t>
            </a:r>
            <a:r>
              <a:rPr lang="en-US" dirty="0"/>
              <a:t>) </a:t>
            </a:r>
            <a:r>
              <a:rPr lang="en-US" dirty="0" err="1"/>
              <a:t>Antlaşması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/>
              <a:t>İtalya’yla</a:t>
            </a:r>
            <a:r>
              <a:rPr lang="en-US" dirty="0"/>
              <a:t> </a:t>
            </a:r>
            <a:r>
              <a:rPr lang="en-US" dirty="0" err="1"/>
              <a:t>İlişkiler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/>
              <a:t>Almanya’yla</a:t>
            </a:r>
            <a:r>
              <a:rPr lang="en-US" dirty="0"/>
              <a:t> </a:t>
            </a:r>
            <a:r>
              <a:rPr lang="en-US" dirty="0" err="1"/>
              <a:t>İlişkiler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896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Milli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Mücadele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SSCB’yle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Bolşevik</a:t>
            </a:r>
            <a:r>
              <a:rPr lang="en-US" dirty="0" smtClean="0"/>
              <a:t> </a:t>
            </a:r>
            <a:r>
              <a:rPr lang="en-US" dirty="0" err="1"/>
              <a:t>H</a:t>
            </a:r>
            <a:r>
              <a:rPr lang="en-US" dirty="0" err="1" smtClean="0"/>
              <a:t>ükümetinin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Ankara </a:t>
            </a:r>
            <a:r>
              <a:rPr lang="en-US" dirty="0" err="1" smtClean="0"/>
              <a:t>ile</a:t>
            </a:r>
            <a:r>
              <a:rPr lang="en-US" dirty="0" smtClean="0"/>
              <a:t> SSCB </a:t>
            </a:r>
            <a:r>
              <a:rPr lang="en-US" dirty="0" err="1"/>
              <a:t>A</a:t>
            </a:r>
            <a:r>
              <a:rPr lang="en-US" dirty="0" err="1" smtClean="0"/>
              <a:t>rasında</a:t>
            </a:r>
            <a:r>
              <a:rPr lang="en-US" dirty="0" smtClean="0"/>
              <a:t> </a:t>
            </a:r>
            <a:r>
              <a:rPr lang="en-US" dirty="0" err="1"/>
              <a:t>İ</a:t>
            </a:r>
            <a:r>
              <a:rPr lang="en-US" dirty="0" err="1" smtClean="0"/>
              <a:t>şbirliği</a:t>
            </a:r>
            <a:r>
              <a:rPr lang="en-US" dirty="0" smtClean="0"/>
              <a:t>: </a:t>
            </a:r>
            <a:r>
              <a:rPr lang="en-US" dirty="0" err="1" smtClean="0"/>
              <a:t>Nedenler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E</a:t>
            </a:r>
            <a:r>
              <a:rPr lang="en-US" dirty="0" err="1" smtClean="0"/>
              <a:t>tkenler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İlişkilerin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İlişkilerin</a:t>
            </a:r>
            <a:r>
              <a:rPr lang="en-US" dirty="0" smtClean="0"/>
              <a:t> </a:t>
            </a:r>
            <a:r>
              <a:rPr lang="en-US" dirty="0" err="1" smtClean="0"/>
              <a:t>Başlaması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ilk TBMM </a:t>
            </a:r>
            <a:r>
              <a:rPr lang="en-US" dirty="0" err="1" smtClean="0"/>
              <a:t>Heyeti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Ermeni</a:t>
            </a:r>
            <a:r>
              <a:rPr lang="en-US" dirty="0" smtClean="0"/>
              <a:t> </a:t>
            </a:r>
            <a:r>
              <a:rPr lang="en-US" dirty="0" err="1" smtClean="0"/>
              <a:t>Sorununa</a:t>
            </a:r>
            <a:r>
              <a:rPr lang="en-US" dirty="0" smtClean="0"/>
              <a:t> </a:t>
            </a:r>
            <a:r>
              <a:rPr lang="en-US" dirty="0" err="1" smtClean="0"/>
              <a:t>Geçici</a:t>
            </a:r>
            <a:r>
              <a:rPr lang="en-US" dirty="0" smtClean="0"/>
              <a:t> </a:t>
            </a:r>
            <a:r>
              <a:rPr lang="en-US" dirty="0" err="1" smtClean="0"/>
              <a:t>Çözüm</a:t>
            </a:r>
            <a:r>
              <a:rPr lang="en-US" dirty="0" smtClean="0"/>
              <a:t>: </a:t>
            </a:r>
            <a:r>
              <a:rPr lang="en-US" dirty="0" err="1" smtClean="0"/>
              <a:t>Gümrü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İkinci</a:t>
            </a:r>
            <a:r>
              <a:rPr lang="en-US" dirty="0" smtClean="0"/>
              <a:t> TBMM </a:t>
            </a:r>
            <a:r>
              <a:rPr lang="en-US" dirty="0" err="1" smtClean="0"/>
              <a:t>Heyeti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-1921 </a:t>
            </a:r>
            <a:r>
              <a:rPr lang="en-US" dirty="0" err="1" smtClean="0"/>
              <a:t>Moskova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-Kars </a:t>
            </a:r>
            <a:r>
              <a:rPr lang="en-US" dirty="0" err="1" smtClean="0"/>
              <a:t>ve</a:t>
            </a:r>
            <a:r>
              <a:rPr lang="en-US" dirty="0" smtClean="0"/>
              <a:t> Ankara </a:t>
            </a:r>
            <a:r>
              <a:rPr lang="en-US" dirty="0" err="1" smtClean="0"/>
              <a:t>Antlaşmaları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Lozan’da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: </a:t>
            </a: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470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75</TotalTime>
  <Words>296</Words>
  <Application>Microsoft Macintosh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 TÜRK DIŞ POLİTİKASI I (Güz 2019-2020)</vt:lpstr>
      <vt:lpstr>Dönemin Bilançosu (1919-1923)</vt:lpstr>
      <vt:lpstr>Dönemin Bilançosu (1919-1923)</vt:lpstr>
      <vt:lpstr>Dönemin Önemli Gelişmeleri</vt:lpstr>
      <vt:lpstr>Dönemin Önemli Gelişmeleri</vt:lpstr>
      <vt:lpstr>Dönemin Önemli Gelişmeleri</vt:lpstr>
      <vt:lpstr>Milli Mücadele Döneminde Batı’yla İlişkiler </vt:lpstr>
      <vt:lpstr>Milli Mücadele Döneminde Batı’yla İlişkiler</vt:lpstr>
      <vt:lpstr>Milli Mücadele Döneminde SSCB’yle İlişkiler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13</cp:revision>
  <dcterms:created xsi:type="dcterms:W3CDTF">2019-01-06T15:26:19Z</dcterms:created>
  <dcterms:modified xsi:type="dcterms:W3CDTF">2019-09-21T09:38:51Z</dcterms:modified>
</cp:coreProperties>
</file>