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88" r:id="rId3"/>
    <p:sldId id="289" r:id="rId4"/>
    <p:sldId id="290" r:id="rId5"/>
    <p:sldId id="294" r:id="rId6"/>
    <p:sldId id="258" r:id="rId7"/>
    <p:sldId id="295" r:id="rId8"/>
    <p:sldId id="259" r:id="rId9"/>
    <p:sldId id="260" r:id="rId10"/>
    <p:sldId id="261" r:id="rId11"/>
    <p:sldId id="262" r:id="rId12"/>
    <p:sldId id="263" r:id="rId13"/>
    <p:sldId id="264" r:id="rId14"/>
    <p:sldId id="300" r:id="rId15"/>
    <p:sldId id="296" r:id="rId16"/>
    <p:sldId id="298" r:id="rId17"/>
    <p:sldId id="301"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8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4" name="7 Oval"/>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8 Oval"/>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4" name="13 Başlık"/>
          <p:cNvSpPr>
            <a:spLocks noGrp="1"/>
          </p:cNvSpPr>
          <p:nvPr>
            <p:ph type="ctrTitle"/>
          </p:nvPr>
        </p:nvSpPr>
        <p:spPr>
          <a:xfrm>
            <a:off x="1432560" y="359898"/>
            <a:ext cx="7406640" cy="1472184"/>
          </a:xfrm>
        </p:spPr>
        <p:txBody>
          <a:bodyPr anchor="b"/>
          <a:lstStyle>
            <a:lvl1pPr algn="l">
              <a:defRPr/>
            </a:lvl1pPr>
            <a:extLst/>
          </a:lstStyle>
          <a:p>
            <a:r>
              <a:rPr lang="tr-TR" smtClean="0"/>
              <a:t>Asıl başlık stili için tıklatın</a:t>
            </a:r>
            <a:endParaRPr lang="en-US"/>
          </a:p>
        </p:txBody>
      </p:sp>
      <p:sp>
        <p:nvSpPr>
          <p:cNvPr id="22" name="21 Alt Başlık"/>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tr-TR" smtClean="0"/>
              <a:t>Asıl alt başlık stilini düzenlemek için tıklatın</a:t>
            </a:r>
            <a:endParaRPr lang="en-US"/>
          </a:p>
        </p:txBody>
      </p:sp>
      <p:sp>
        <p:nvSpPr>
          <p:cNvPr id="6" name="6 Veri Yer Tutucusu"/>
          <p:cNvSpPr>
            <a:spLocks noGrp="1"/>
          </p:cNvSpPr>
          <p:nvPr>
            <p:ph type="dt" sz="half" idx="10"/>
          </p:nvPr>
        </p:nvSpPr>
        <p:spPr/>
        <p:txBody>
          <a:bodyPr/>
          <a:lstStyle>
            <a:lvl1pPr>
              <a:defRPr/>
            </a:lvl1pPr>
            <a:extLst/>
          </a:lstStyle>
          <a:p>
            <a:pPr>
              <a:defRPr/>
            </a:pPr>
            <a:fld id="{0F072A4D-0732-44FF-B794-E9F3375F10F5}" type="datetimeFigureOut">
              <a:rPr lang="tr-TR"/>
              <a:pPr>
                <a:defRPr/>
              </a:pPr>
              <a:t>08.03.2015</a:t>
            </a:fld>
            <a:endParaRPr lang="tr-TR"/>
          </a:p>
        </p:txBody>
      </p:sp>
      <p:sp>
        <p:nvSpPr>
          <p:cNvPr id="7" name="19 Altbilgi Yer Tutucusu"/>
          <p:cNvSpPr>
            <a:spLocks noGrp="1"/>
          </p:cNvSpPr>
          <p:nvPr>
            <p:ph type="ftr" sz="quarter" idx="11"/>
          </p:nvPr>
        </p:nvSpPr>
        <p:spPr/>
        <p:txBody>
          <a:bodyPr/>
          <a:lstStyle>
            <a:lvl1pPr>
              <a:defRPr/>
            </a:lvl1pPr>
            <a:extLst/>
          </a:lstStyle>
          <a:p>
            <a:pPr>
              <a:defRPr/>
            </a:pPr>
            <a:endParaRPr lang="tr-TR"/>
          </a:p>
        </p:txBody>
      </p:sp>
      <p:sp>
        <p:nvSpPr>
          <p:cNvPr id="8" name="9 Slayt Numarası Yer Tutucusu"/>
          <p:cNvSpPr>
            <a:spLocks noGrp="1"/>
          </p:cNvSpPr>
          <p:nvPr>
            <p:ph type="sldNum" sz="quarter" idx="12"/>
          </p:nvPr>
        </p:nvSpPr>
        <p:spPr/>
        <p:txBody>
          <a:bodyPr/>
          <a:lstStyle>
            <a:lvl1pPr>
              <a:defRPr/>
            </a:lvl1pPr>
            <a:extLst/>
          </a:lstStyle>
          <a:p>
            <a:pPr>
              <a:defRPr/>
            </a:pPr>
            <a:fld id="{789AFA23-6B92-429A-BEEE-466E65E5C7B7}"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lang="tr-TR" smtClean="0"/>
              <a:t>Asıl başlık stili için tıklatın</a:t>
            </a:r>
            <a:endParaRPr lang="en-US"/>
          </a:p>
        </p:txBody>
      </p:sp>
      <p:sp>
        <p:nvSpPr>
          <p:cNvPr id="3" name="2 Dikey Metin Yer Tutucusu"/>
          <p:cNvSpPr>
            <a:spLocks noGrp="1"/>
          </p:cNvSpPr>
          <p:nvPr>
            <p:ph type="body" orient="vert" idx="1"/>
          </p:nvPr>
        </p:nvSpPr>
        <p:spPr/>
        <p:txBody>
          <a:bodyPr vert="eaVert"/>
          <a:lstStyle>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23 Veri Yer Tutucusu"/>
          <p:cNvSpPr>
            <a:spLocks noGrp="1"/>
          </p:cNvSpPr>
          <p:nvPr>
            <p:ph type="dt" sz="half" idx="10"/>
          </p:nvPr>
        </p:nvSpPr>
        <p:spPr/>
        <p:txBody>
          <a:bodyPr/>
          <a:lstStyle>
            <a:lvl1pPr>
              <a:defRPr/>
            </a:lvl1pPr>
          </a:lstStyle>
          <a:p>
            <a:pPr>
              <a:defRPr/>
            </a:pPr>
            <a:fld id="{3F8D0743-65B1-4B7E-872E-FC60EF22C351}" type="datetimeFigureOut">
              <a:rPr lang="tr-TR"/>
              <a:pPr>
                <a:defRPr/>
              </a:pPr>
              <a:t>08.03.2015</a:t>
            </a:fld>
            <a:endParaRPr lang="tr-TR"/>
          </a:p>
        </p:txBody>
      </p:sp>
      <p:sp>
        <p:nvSpPr>
          <p:cNvPr id="5" name="9 Altbilgi Yer Tutucusu"/>
          <p:cNvSpPr>
            <a:spLocks noGrp="1"/>
          </p:cNvSpPr>
          <p:nvPr>
            <p:ph type="ftr" sz="quarter" idx="11"/>
          </p:nvPr>
        </p:nvSpPr>
        <p:spPr/>
        <p:txBody>
          <a:bodyPr/>
          <a:lstStyle>
            <a:lvl1pPr>
              <a:defRPr/>
            </a:lvl1pPr>
          </a:lstStyle>
          <a:p>
            <a:pPr>
              <a:defRPr/>
            </a:pPr>
            <a:endParaRPr lang="tr-TR"/>
          </a:p>
        </p:txBody>
      </p:sp>
      <p:sp>
        <p:nvSpPr>
          <p:cNvPr id="6" name="21 Slayt Numarası Yer Tutucusu"/>
          <p:cNvSpPr>
            <a:spLocks noGrp="1"/>
          </p:cNvSpPr>
          <p:nvPr>
            <p:ph type="sldNum" sz="quarter" idx="12"/>
          </p:nvPr>
        </p:nvSpPr>
        <p:spPr/>
        <p:txBody>
          <a:bodyPr/>
          <a:lstStyle>
            <a:lvl1pPr>
              <a:defRPr/>
            </a:lvl1pPr>
          </a:lstStyle>
          <a:p>
            <a:pPr>
              <a:defRPr/>
            </a:pPr>
            <a:fld id="{EED41C1A-B565-4AF3-93B4-884AFD419F7D}"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858000" y="274639"/>
            <a:ext cx="1828800" cy="5851525"/>
          </a:xfrm>
        </p:spPr>
        <p:txBody>
          <a:bodyPr vert="eaVert"/>
          <a:lstStyle>
            <a:extLst/>
          </a:lstStyle>
          <a:p>
            <a:r>
              <a:rPr lang="tr-TR" smtClean="0"/>
              <a:t>Asıl başlık stili için tıklatın</a:t>
            </a:r>
            <a:endParaRPr lang="en-US"/>
          </a:p>
        </p:txBody>
      </p:sp>
      <p:sp>
        <p:nvSpPr>
          <p:cNvPr id="3" name="2 Dikey Metin Yer Tutucusu"/>
          <p:cNvSpPr>
            <a:spLocks noGrp="1"/>
          </p:cNvSpPr>
          <p:nvPr>
            <p:ph type="body" orient="vert" idx="1"/>
          </p:nvPr>
        </p:nvSpPr>
        <p:spPr>
          <a:xfrm>
            <a:off x="1143000" y="274640"/>
            <a:ext cx="5562600" cy="5851525"/>
          </a:xfrm>
        </p:spPr>
        <p:txBody>
          <a:bodyPr vert="eaVert"/>
          <a:lstStyle>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23 Veri Yer Tutucusu"/>
          <p:cNvSpPr>
            <a:spLocks noGrp="1"/>
          </p:cNvSpPr>
          <p:nvPr>
            <p:ph type="dt" sz="half" idx="10"/>
          </p:nvPr>
        </p:nvSpPr>
        <p:spPr/>
        <p:txBody>
          <a:bodyPr/>
          <a:lstStyle>
            <a:lvl1pPr>
              <a:defRPr/>
            </a:lvl1pPr>
          </a:lstStyle>
          <a:p>
            <a:pPr>
              <a:defRPr/>
            </a:pPr>
            <a:fld id="{6A5F00E6-54A5-48D4-AA75-F026EAF3AD9C}" type="datetimeFigureOut">
              <a:rPr lang="tr-TR"/>
              <a:pPr>
                <a:defRPr/>
              </a:pPr>
              <a:t>08.03.2015</a:t>
            </a:fld>
            <a:endParaRPr lang="tr-TR"/>
          </a:p>
        </p:txBody>
      </p:sp>
      <p:sp>
        <p:nvSpPr>
          <p:cNvPr id="5" name="9 Altbilgi Yer Tutucusu"/>
          <p:cNvSpPr>
            <a:spLocks noGrp="1"/>
          </p:cNvSpPr>
          <p:nvPr>
            <p:ph type="ftr" sz="quarter" idx="11"/>
          </p:nvPr>
        </p:nvSpPr>
        <p:spPr/>
        <p:txBody>
          <a:bodyPr/>
          <a:lstStyle>
            <a:lvl1pPr>
              <a:defRPr/>
            </a:lvl1pPr>
          </a:lstStyle>
          <a:p>
            <a:pPr>
              <a:defRPr/>
            </a:pPr>
            <a:endParaRPr lang="tr-TR"/>
          </a:p>
        </p:txBody>
      </p:sp>
      <p:sp>
        <p:nvSpPr>
          <p:cNvPr id="6" name="21 Slayt Numarası Yer Tutucusu"/>
          <p:cNvSpPr>
            <a:spLocks noGrp="1"/>
          </p:cNvSpPr>
          <p:nvPr>
            <p:ph type="sldNum" sz="quarter" idx="12"/>
          </p:nvPr>
        </p:nvSpPr>
        <p:spPr/>
        <p:txBody>
          <a:bodyPr/>
          <a:lstStyle>
            <a:lvl1pPr>
              <a:defRPr/>
            </a:lvl1pPr>
          </a:lstStyle>
          <a:p>
            <a:pPr>
              <a:defRPr/>
            </a:pPr>
            <a:fld id="{5B8DAA60-BBA0-41D8-9AF5-F2583146E93F}"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extLst/>
          </a:lstStyle>
          <a:p>
            <a:r>
              <a:rPr lang="tr-TR" smtClean="0"/>
              <a:t>Asıl başlık stili için tıklatın</a:t>
            </a:r>
            <a:endParaRPr lang="en-US"/>
          </a:p>
        </p:txBody>
      </p:sp>
      <p:sp>
        <p:nvSpPr>
          <p:cNvPr id="3" name="2 İçerik Yer Tutucusu"/>
          <p:cNvSpPr>
            <a:spLocks noGrp="1"/>
          </p:cNvSpPr>
          <p:nvPr>
            <p:ph idx="1"/>
          </p:nvPr>
        </p:nvSpPr>
        <p:spPr/>
        <p:txBody>
          <a:bodyPr/>
          <a:lstStyle>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23 Veri Yer Tutucusu"/>
          <p:cNvSpPr>
            <a:spLocks noGrp="1"/>
          </p:cNvSpPr>
          <p:nvPr>
            <p:ph type="dt" sz="half" idx="10"/>
          </p:nvPr>
        </p:nvSpPr>
        <p:spPr/>
        <p:txBody>
          <a:bodyPr/>
          <a:lstStyle>
            <a:lvl1pPr>
              <a:defRPr/>
            </a:lvl1pPr>
          </a:lstStyle>
          <a:p>
            <a:pPr>
              <a:defRPr/>
            </a:pPr>
            <a:fld id="{A9E8D6F9-9013-4C01-907A-4CD44BB14220}" type="datetimeFigureOut">
              <a:rPr lang="tr-TR"/>
              <a:pPr>
                <a:defRPr/>
              </a:pPr>
              <a:t>08.03.2015</a:t>
            </a:fld>
            <a:endParaRPr lang="tr-TR"/>
          </a:p>
        </p:txBody>
      </p:sp>
      <p:sp>
        <p:nvSpPr>
          <p:cNvPr id="5" name="9 Altbilgi Yer Tutucusu"/>
          <p:cNvSpPr>
            <a:spLocks noGrp="1"/>
          </p:cNvSpPr>
          <p:nvPr>
            <p:ph type="ftr" sz="quarter" idx="11"/>
          </p:nvPr>
        </p:nvSpPr>
        <p:spPr/>
        <p:txBody>
          <a:bodyPr/>
          <a:lstStyle>
            <a:lvl1pPr>
              <a:defRPr/>
            </a:lvl1pPr>
          </a:lstStyle>
          <a:p>
            <a:pPr>
              <a:defRPr/>
            </a:pPr>
            <a:endParaRPr lang="tr-TR"/>
          </a:p>
        </p:txBody>
      </p:sp>
      <p:sp>
        <p:nvSpPr>
          <p:cNvPr id="6" name="21 Slayt Numarası Yer Tutucusu"/>
          <p:cNvSpPr>
            <a:spLocks noGrp="1"/>
          </p:cNvSpPr>
          <p:nvPr>
            <p:ph type="sldNum" sz="quarter" idx="12"/>
          </p:nvPr>
        </p:nvSpPr>
        <p:spPr/>
        <p:txBody>
          <a:bodyPr/>
          <a:lstStyle>
            <a:lvl1pPr>
              <a:defRPr/>
            </a:lvl1pPr>
          </a:lstStyle>
          <a:p>
            <a:pPr>
              <a:defRPr/>
            </a:pPr>
            <a:fld id="{86478E1C-2D38-4CC9-8335-398F2FCD4CCF}"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4" name="6 Dikdörtgen"/>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9 Dikdörtgen"/>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7 Oval"/>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8 Oval"/>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1 Başlık"/>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tr-TR" smtClean="0"/>
              <a:t>Asıl başlık stili için tıklatın</a:t>
            </a:r>
            <a:endParaRPr lang="en-US"/>
          </a:p>
        </p:txBody>
      </p:sp>
      <p:sp>
        <p:nvSpPr>
          <p:cNvPr id="3" name="2 Metin Yer Tutucusu"/>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tr-TR" smtClean="0"/>
              <a:t>Asıl metin stillerini düzenlemek için tıklatın</a:t>
            </a:r>
          </a:p>
        </p:txBody>
      </p:sp>
      <p:sp>
        <p:nvSpPr>
          <p:cNvPr id="8" name="3 Veri Yer Tutucusu"/>
          <p:cNvSpPr>
            <a:spLocks noGrp="1"/>
          </p:cNvSpPr>
          <p:nvPr>
            <p:ph type="dt" sz="half" idx="10"/>
          </p:nvPr>
        </p:nvSpPr>
        <p:spPr/>
        <p:txBody>
          <a:bodyPr/>
          <a:lstStyle>
            <a:lvl1pPr>
              <a:defRPr/>
            </a:lvl1pPr>
            <a:extLst/>
          </a:lstStyle>
          <a:p>
            <a:pPr>
              <a:defRPr/>
            </a:pPr>
            <a:fld id="{4FC4C54D-CACE-4F11-A50A-63A76AB77227}" type="datetimeFigureOut">
              <a:rPr lang="tr-TR"/>
              <a:pPr>
                <a:defRPr/>
              </a:pPr>
              <a:t>08.03.2015</a:t>
            </a:fld>
            <a:endParaRPr lang="tr-TR"/>
          </a:p>
        </p:txBody>
      </p:sp>
      <p:sp>
        <p:nvSpPr>
          <p:cNvPr id="9" name="4 Altbilgi Yer Tutucusu"/>
          <p:cNvSpPr>
            <a:spLocks noGrp="1"/>
          </p:cNvSpPr>
          <p:nvPr>
            <p:ph type="ftr" sz="quarter" idx="11"/>
          </p:nvPr>
        </p:nvSpPr>
        <p:spPr/>
        <p:txBody>
          <a:bodyPr/>
          <a:lstStyle>
            <a:lvl1pPr>
              <a:defRPr/>
            </a:lvl1pPr>
            <a:extLst/>
          </a:lstStyle>
          <a:p>
            <a:pPr>
              <a:defRPr/>
            </a:pPr>
            <a:endParaRPr lang="tr-TR"/>
          </a:p>
        </p:txBody>
      </p:sp>
      <p:sp>
        <p:nvSpPr>
          <p:cNvPr id="10" name="5 Slayt Numarası Yer Tutucusu"/>
          <p:cNvSpPr>
            <a:spLocks noGrp="1"/>
          </p:cNvSpPr>
          <p:nvPr>
            <p:ph type="sldNum" sz="quarter" idx="12"/>
          </p:nvPr>
        </p:nvSpPr>
        <p:spPr/>
        <p:txBody>
          <a:bodyPr/>
          <a:lstStyle>
            <a:lvl1pPr>
              <a:defRPr/>
            </a:lvl1pPr>
            <a:extLst/>
          </a:lstStyle>
          <a:p>
            <a:pPr>
              <a:defRPr/>
            </a:pPr>
            <a:fld id="{2D9B503D-AF11-4917-8A33-2076375548EC}"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extLst/>
          </a:lstStyle>
          <a:p>
            <a:r>
              <a:rPr lang="tr-TR" smtClean="0"/>
              <a:t>Asıl başlık stili için tıklatın</a:t>
            </a:r>
            <a:endParaRPr lang="en-US"/>
          </a:p>
        </p:txBody>
      </p:sp>
      <p:sp>
        <p:nvSpPr>
          <p:cNvPr id="3" name="2 İçerik Yer Tutucusu"/>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3 İçerik Yer Tutucusu"/>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23 Veri Yer Tutucusu"/>
          <p:cNvSpPr>
            <a:spLocks noGrp="1"/>
          </p:cNvSpPr>
          <p:nvPr>
            <p:ph type="dt" sz="half" idx="10"/>
          </p:nvPr>
        </p:nvSpPr>
        <p:spPr/>
        <p:txBody>
          <a:bodyPr/>
          <a:lstStyle>
            <a:lvl1pPr>
              <a:defRPr/>
            </a:lvl1pPr>
          </a:lstStyle>
          <a:p>
            <a:pPr>
              <a:defRPr/>
            </a:pPr>
            <a:fld id="{38502EE9-4545-4309-BA0D-71CACE53ABDD}" type="datetimeFigureOut">
              <a:rPr lang="tr-TR"/>
              <a:pPr>
                <a:defRPr/>
              </a:pPr>
              <a:t>08.03.2015</a:t>
            </a:fld>
            <a:endParaRPr lang="tr-TR"/>
          </a:p>
        </p:txBody>
      </p:sp>
      <p:sp>
        <p:nvSpPr>
          <p:cNvPr id="6" name="9 Altbilgi Yer Tutucusu"/>
          <p:cNvSpPr>
            <a:spLocks noGrp="1"/>
          </p:cNvSpPr>
          <p:nvPr>
            <p:ph type="ftr" sz="quarter" idx="11"/>
          </p:nvPr>
        </p:nvSpPr>
        <p:spPr/>
        <p:txBody>
          <a:bodyPr/>
          <a:lstStyle>
            <a:lvl1pPr>
              <a:defRPr/>
            </a:lvl1pPr>
          </a:lstStyle>
          <a:p>
            <a:pPr>
              <a:defRPr/>
            </a:pPr>
            <a:endParaRPr lang="tr-TR"/>
          </a:p>
        </p:txBody>
      </p:sp>
      <p:sp>
        <p:nvSpPr>
          <p:cNvPr id="7" name="21 Slayt Numarası Yer Tutucusu"/>
          <p:cNvSpPr>
            <a:spLocks noGrp="1"/>
          </p:cNvSpPr>
          <p:nvPr>
            <p:ph type="sldNum" sz="quarter" idx="12"/>
          </p:nvPr>
        </p:nvSpPr>
        <p:spPr/>
        <p:txBody>
          <a:bodyPr/>
          <a:lstStyle>
            <a:lvl1pPr>
              <a:defRPr/>
            </a:lvl1pPr>
          </a:lstStyle>
          <a:p>
            <a:pPr>
              <a:defRPr/>
            </a:pPr>
            <a:fld id="{7E27B1A6-AD08-4705-A09E-402903297798}"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160336"/>
            <a:ext cx="8229600" cy="1143000"/>
          </a:xfrm>
        </p:spPr>
        <p:txBody>
          <a:bodyPr/>
          <a:lstStyle>
            <a:lvl1pPr algn="ctr">
              <a:defRPr sz="4500" b="1" cap="none" baseline="0"/>
            </a:lvl1pPr>
            <a:extLst/>
          </a:lstStyle>
          <a:p>
            <a:r>
              <a:rPr lang="tr-TR" smtClean="0"/>
              <a:t>Asıl başlık stili için tıklatın</a:t>
            </a:r>
            <a:endParaRPr lang="en-US"/>
          </a:p>
        </p:txBody>
      </p:sp>
      <p:sp>
        <p:nvSpPr>
          <p:cNvPr id="3" name="2 Metin Yer Tutucusu"/>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tr-TR" smtClean="0"/>
              <a:t>Asıl metin stillerini düzenlemek için tıklatın</a:t>
            </a:r>
          </a:p>
        </p:txBody>
      </p:sp>
      <p:sp>
        <p:nvSpPr>
          <p:cNvPr id="4" name="3 Metin Yer Tutucusu"/>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tr-TR" smtClean="0"/>
              <a:t>Asıl metin stillerini düzenlemek için tıklatın</a:t>
            </a:r>
          </a:p>
        </p:txBody>
      </p:sp>
      <p:sp>
        <p:nvSpPr>
          <p:cNvPr id="5" name="4 İçerik Yer Tutucusu"/>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5 İçerik Yer Tutucusu"/>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6 Veri Yer Tutucusu"/>
          <p:cNvSpPr>
            <a:spLocks noGrp="1"/>
          </p:cNvSpPr>
          <p:nvPr>
            <p:ph type="dt" sz="half" idx="10"/>
          </p:nvPr>
        </p:nvSpPr>
        <p:spPr/>
        <p:txBody>
          <a:bodyPr/>
          <a:lstStyle>
            <a:lvl1pPr>
              <a:defRPr/>
            </a:lvl1pPr>
            <a:extLst/>
          </a:lstStyle>
          <a:p>
            <a:pPr>
              <a:defRPr/>
            </a:pPr>
            <a:fld id="{35AF0BA9-EE70-4384-A5A0-E6001C885F6F}" type="datetimeFigureOut">
              <a:rPr lang="tr-TR"/>
              <a:pPr>
                <a:defRPr/>
              </a:pPr>
              <a:t>08.03.2015</a:t>
            </a:fld>
            <a:endParaRPr lang="tr-TR"/>
          </a:p>
        </p:txBody>
      </p:sp>
      <p:sp>
        <p:nvSpPr>
          <p:cNvPr id="8" name="7 Altbilgi Yer Tutucusu"/>
          <p:cNvSpPr>
            <a:spLocks noGrp="1"/>
          </p:cNvSpPr>
          <p:nvPr>
            <p:ph type="ftr" sz="quarter" idx="11"/>
          </p:nvPr>
        </p:nvSpPr>
        <p:spPr/>
        <p:txBody>
          <a:bodyPr/>
          <a:lstStyle>
            <a:lvl1pPr>
              <a:defRPr/>
            </a:lvl1pPr>
            <a:extLst/>
          </a:lstStyle>
          <a:p>
            <a:pPr>
              <a:defRPr/>
            </a:pPr>
            <a:endParaRPr lang="tr-TR"/>
          </a:p>
        </p:txBody>
      </p:sp>
      <p:sp>
        <p:nvSpPr>
          <p:cNvPr id="9" name="8 Slayt Numarası Yer Tutucusu"/>
          <p:cNvSpPr>
            <a:spLocks noGrp="1"/>
          </p:cNvSpPr>
          <p:nvPr>
            <p:ph type="sldNum" sz="quarter" idx="12"/>
          </p:nvPr>
        </p:nvSpPr>
        <p:spPr/>
        <p:txBody>
          <a:bodyPr/>
          <a:lstStyle>
            <a:lvl1pPr>
              <a:defRPr/>
            </a:lvl1pPr>
            <a:extLst/>
          </a:lstStyle>
          <a:p>
            <a:pPr>
              <a:defRPr/>
            </a:pPr>
            <a:fld id="{9869E514-2CA6-4A54-8F68-3FAAFF7D4D7A}"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1435608" y="274320"/>
            <a:ext cx="7498080" cy="1143000"/>
          </a:xfrm>
        </p:spPr>
        <p:txBody>
          <a:bodyPr/>
          <a:lstStyle>
            <a:extLst/>
          </a:lstStyle>
          <a:p>
            <a:r>
              <a:rPr lang="tr-TR" smtClean="0"/>
              <a:t>Asıl başlık stili için tıklatın</a:t>
            </a:r>
            <a:endParaRPr lang="en-US"/>
          </a:p>
        </p:txBody>
      </p:sp>
      <p:sp>
        <p:nvSpPr>
          <p:cNvPr id="3" name="23 Veri Yer Tutucusu"/>
          <p:cNvSpPr>
            <a:spLocks noGrp="1"/>
          </p:cNvSpPr>
          <p:nvPr>
            <p:ph type="dt" sz="half" idx="10"/>
          </p:nvPr>
        </p:nvSpPr>
        <p:spPr/>
        <p:txBody>
          <a:bodyPr/>
          <a:lstStyle>
            <a:lvl1pPr>
              <a:defRPr/>
            </a:lvl1pPr>
          </a:lstStyle>
          <a:p>
            <a:pPr>
              <a:defRPr/>
            </a:pPr>
            <a:fld id="{AC2B666B-46AC-4CD1-9B5B-DAF3A2226B4D}" type="datetimeFigureOut">
              <a:rPr lang="tr-TR"/>
              <a:pPr>
                <a:defRPr/>
              </a:pPr>
              <a:t>08.03.2015</a:t>
            </a:fld>
            <a:endParaRPr lang="tr-TR"/>
          </a:p>
        </p:txBody>
      </p:sp>
      <p:sp>
        <p:nvSpPr>
          <p:cNvPr id="4" name="9 Altbilgi Yer Tutucusu"/>
          <p:cNvSpPr>
            <a:spLocks noGrp="1"/>
          </p:cNvSpPr>
          <p:nvPr>
            <p:ph type="ftr" sz="quarter" idx="11"/>
          </p:nvPr>
        </p:nvSpPr>
        <p:spPr/>
        <p:txBody>
          <a:bodyPr/>
          <a:lstStyle>
            <a:lvl1pPr>
              <a:defRPr/>
            </a:lvl1pPr>
          </a:lstStyle>
          <a:p>
            <a:pPr>
              <a:defRPr/>
            </a:pPr>
            <a:endParaRPr lang="tr-TR"/>
          </a:p>
        </p:txBody>
      </p:sp>
      <p:sp>
        <p:nvSpPr>
          <p:cNvPr id="5" name="21 Slayt Numarası Yer Tutucusu"/>
          <p:cNvSpPr>
            <a:spLocks noGrp="1"/>
          </p:cNvSpPr>
          <p:nvPr>
            <p:ph type="sldNum" sz="quarter" idx="12"/>
          </p:nvPr>
        </p:nvSpPr>
        <p:spPr/>
        <p:txBody>
          <a:bodyPr/>
          <a:lstStyle>
            <a:lvl1pPr>
              <a:defRPr/>
            </a:lvl1pPr>
          </a:lstStyle>
          <a:p>
            <a:pPr>
              <a:defRPr/>
            </a:pPr>
            <a:fld id="{5E0344AC-5573-46D4-88BF-DD7851863520}"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4 Dikdörtgen"/>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5 Dikdörtgen"/>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1 Veri Yer Tutucusu"/>
          <p:cNvSpPr>
            <a:spLocks noGrp="1"/>
          </p:cNvSpPr>
          <p:nvPr>
            <p:ph type="dt" sz="half" idx="10"/>
          </p:nvPr>
        </p:nvSpPr>
        <p:spPr/>
        <p:txBody>
          <a:bodyPr/>
          <a:lstStyle>
            <a:lvl1pPr>
              <a:defRPr/>
            </a:lvl1pPr>
            <a:extLst/>
          </a:lstStyle>
          <a:p>
            <a:pPr>
              <a:defRPr/>
            </a:pPr>
            <a:fld id="{196BE393-5734-4BAD-92CB-411473DA0A17}" type="datetimeFigureOut">
              <a:rPr lang="tr-TR"/>
              <a:pPr>
                <a:defRPr/>
              </a:pPr>
              <a:t>08.03.2015</a:t>
            </a:fld>
            <a:endParaRPr lang="tr-TR"/>
          </a:p>
        </p:txBody>
      </p:sp>
      <p:sp>
        <p:nvSpPr>
          <p:cNvPr id="5" name="2 Altbilgi Yer Tutucusu"/>
          <p:cNvSpPr>
            <a:spLocks noGrp="1"/>
          </p:cNvSpPr>
          <p:nvPr>
            <p:ph type="ftr" sz="quarter" idx="11"/>
          </p:nvPr>
        </p:nvSpPr>
        <p:spPr/>
        <p:txBody>
          <a:bodyPr/>
          <a:lstStyle>
            <a:lvl1pPr>
              <a:defRPr/>
            </a:lvl1pPr>
            <a:extLst/>
          </a:lstStyle>
          <a:p>
            <a:pPr>
              <a:defRPr/>
            </a:pPr>
            <a:endParaRPr lang="tr-TR"/>
          </a:p>
        </p:txBody>
      </p:sp>
      <p:sp>
        <p:nvSpPr>
          <p:cNvPr id="6" name="3 Slayt Numarası Yer Tutucusu"/>
          <p:cNvSpPr>
            <a:spLocks noGrp="1"/>
          </p:cNvSpPr>
          <p:nvPr>
            <p:ph type="sldNum" sz="quarter" idx="12"/>
          </p:nvPr>
        </p:nvSpPr>
        <p:spPr/>
        <p:txBody>
          <a:bodyPr/>
          <a:lstStyle>
            <a:lvl1pPr>
              <a:defRPr/>
            </a:lvl1pPr>
            <a:extLst/>
          </a:lstStyle>
          <a:p>
            <a:pPr>
              <a:defRPr/>
            </a:pPr>
            <a:fld id="{541195C4-CABF-4ED2-B099-C988BB752727}"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tr-TR" smtClean="0"/>
              <a:t>Asıl başlık stili için tıklatın</a:t>
            </a:r>
            <a:endParaRPr lang="en-US"/>
          </a:p>
        </p:txBody>
      </p:sp>
      <p:sp>
        <p:nvSpPr>
          <p:cNvPr id="3" name="2 Metin Yer Tutucusu"/>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tr-TR" smtClean="0"/>
              <a:t>Asıl metin stillerini düzenlemek için tıklatın</a:t>
            </a:r>
          </a:p>
        </p:txBody>
      </p:sp>
      <p:sp>
        <p:nvSpPr>
          <p:cNvPr id="4" name="3 İçerik Yer Tutucusu"/>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4 Veri Yer Tutucusu"/>
          <p:cNvSpPr>
            <a:spLocks noGrp="1"/>
          </p:cNvSpPr>
          <p:nvPr>
            <p:ph type="dt" sz="half" idx="10"/>
          </p:nvPr>
        </p:nvSpPr>
        <p:spPr/>
        <p:txBody>
          <a:bodyPr/>
          <a:lstStyle>
            <a:lvl1pPr>
              <a:defRPr/>
            </a:lvl1pPr>
            <a:extLst/>
          </a:lstStyle>
          <a:p>
            <a:pPr>
              <a:defRPr/>
            </a:pPr>
            <a:fld id="{1C6812A0-6E60-47C2-A7A9-0B68A257FDF3}" type="datetimeFigureOut">
              <a:rPr lang="tr-TR"/>
              <a:pPr>
                <a:defRPr/>
              </a:pPr>
              <a:t>08.03.2015</a:t>
            </a:fld>
            <a:endParaRPr lang="tr-TR"/>
          </a:p>
        </p:txBody>
      </p:sp>
      <p:sp>
        <p:nvSpPr>
          <p:cNvPr id="6" name="5 Altbilgi Yer Tutucusu"/>
          <p:cNvSpPr>
            <a:spLocks noGrp="1"/>
          </p:cNvSpPr>
          <p:nvPr>
            <p:ph type="ftr" sz="quarter" idx="11"/>
          </p:nvPr>
        </p:nvSpPr>
        <p:spPr/>
        <p:txBody>
          <a:bodyPr/>
          <a:lstStyle>
            <a:lvl1pPr>
              <a:defRPr/>
            </a:lvl1pPr>
            <a:extLst/>
          </a:lstStyle>
          <a:p>
            <a:pPr>
              <a:defRPr/>
            </a:pPr>
            <a:endParaRPr lang="tr-TR"/>
          </a:p>
        </p:txBody>
      </p:sp>
      <p:sp>
        <p:nvSpPr>
          <p:cNvPr id="7" name="6 Slayt Numarası Yer Tutucusu"/>
          <p:cNvSpPr>
            <a:spLocks noGrp="1"/>
          </p:cNvSpPr>
          <p:nvPr>
            <p:ph type="sldNum" sz="quarter" idx="12"/>
          </p:nvPr>
        </p:nvSpPr>
        <p:spPr/>
        <p:txBody>
          <a:bodyPr/>
          <a:lstStyle>
            <a:lvl1pPr>
              <a:defRPr/>
            </a:lvl1pPr>
            <a:extLst/>
          </a:lstStyle>
          <a:p>
            <a:pPr>
              <a:defRPr/>
            </a:pPr>
            <a:fld id="{51CF7E6A-5C4F-41DC-86F8-8095CF73ED36}"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7 Dikdörtgen"/>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8 Akış Çizelgesi: İşlem"/>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9 Akış Çizelgesi: İşlem"/>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1 Başlık"/>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tr-TR" smtClean="0"/>
              <a:t>Asıl başlık stili için tıklatın</a:t>
            </a:r>
            <a:endParaRPr lang="en-US"/>
          </a:p>
        </p:txBody>
      </p:sp>
      <p:sp>
        <p:nvSpPr>
          <p:cNvPr id="3" name="2 Resim Yer Tutucusu"/>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tr-TR" noProof="0" smtClean="0"/>
              <a:t>Resim eklemek için simgeyi tıklatın</a:t>
            </a:r>
            <a:endParaRPr lang="en-US" noProof="0" dirty="0"/>
          </a:p>
        </p:txBody>
      </p:sp>
      <p:sp>
        <p:nvSpPr>
          <p:cNvPr id="4" name="3 Metin Yer Tutucusu"/>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tr-TR" smtClean="0"/>
              <a:t>Asıl metin stillerini düzenlemek için tıklatın</a:t>
            </a:r>
          </a:p>
        </p:txBody>
      </p:sp>
      <p:sp>
        <p:nvSpPr>
          <p:cNvPr id="8" name="4 Veri Yer Tutucusu"/>
          <p:cNvSpPr>
            <a:spLocks noGrp="1"/>
          </p:cNvSpPr>
          <p:nvPr>
            <p:ph type="dt" sz="half" idx="10"/>
          </p:nvPr>
        </p:nvSpPr>
        <p:spPr/>
        <p:txBody>
          <a:bodyPr/>
          <a:lstStyle>
            <a:lvl1pPr>
              <a:defRPr/>
            </a:lvl1pPr>
            <a:extLst/>
          </a:lstStyle>
          <a:p>
            <a:pPr>
              <a:defRPr/>
            </a:pPr>
            <a:fld id="{5CB8ACB9-DDE5-49CD-8A99-5F4DA4C3D7E3}" type="datetimeFigureOut">
              <a:rPr lang="tr-TR"/>
              <a:pPr>
                <a:defRPr/>
              </a:pPr>
              <a:t>08.03.2015</a:t>
            </a:fld>
            <a:endParaRPr lang="tr-TR"/>
          </a:p>
        </p:txBody>
      </p:sp>
      <p:sp>
        <p:nvSpPr>
          <p:cNvPr id="9" name="5 Altbilgi Yer Tutucusu"/>
          <p:cNvSpPr>
            <a:spLocks noGrp="1"/>
          </p:cNvSpPr>
          <p:nvPr>
            <p:ph type="ftr" sz="quarter" idx="11"/>
          </p:nvPr>
        </p:nvSpPr>
        <p:spPr/>
        <p:txBody>
          <a:bodyPr/>
          <a:lstStyle>
            <a:lvl1pPr>
              <a:defRPr/>
            </a:lvl1pPr>
            <a:extLst/>
          </a:lstStyle>
          <a:p>
            <a:pPr>
              <a:defRPr/>
            </a:pPr>
            <a:endParaRPr lang="tr-TR"/>
          </a:p>
        </p:txBody>
      </p:sp>
      <p:sp>
        <p:nvSpPr>
          <p:cNvPr id="10" name="6 Slayt Numarası Yer Tutucusu"/>
          <p:cNvSpPr>
            <a:spLocks noGrp="1"/>
          </p:cNvSpPr>
          <p:nvPr>
            <p:ph type="sldNum" sz="quarter" idx="12"/>
          </p:nvPr>
        </p:nvSpPr>
        <p:spPr/>
        <p:txBody>
          <a:bodyPr/>
          <a:lstStyle>
            <a:lvl1pPr>
              <a:defRPr/>
            </a:lvl1pPr>
            <a:extLst/>
          </a:lstStyle>
          <a:p>
            <a:pPr>
              <a:defRPr/>
            </a:pPr>
            <a:fld id="{7243DC59-F86C-4675-8AC1-9AA977196142}"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Pasta"/>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7 Oval"/>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10 Halka"/>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11 Dikdörtgen"/>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4 Başlık Yer Tutucusu"/>
          <p:cNvSpPr>
            <a:spLocks noGrp="1"/>
          </p:cNvSpPr>
          <p:nvPr>
            <p:ph type="title"/>
          </p:nvPr>
        </p:nvSpPr>
        <p:spPr>
          <a:xfrm>
            <a:off x="1435100" y="274638"/>
            <a:ext cx="7499350" cy="1143000"/>
          </a:xfrm>
          <a:prstGeom prst="rect">
            <a:avLst/>
          </a:prstGeom>
        </p:spPr>
        <p:txBody>
          <a:bodyPr anchor="ctr">
            <a:normAutofit/>
          </a:bodyPr>
          <a:lstStyle>
            <a:extLst/>
          </a:lstStyle>
          <a:p>
            <a:r>
              <a:rPr lang="tr-TR" smtClean="0"/>
              <a:t>Asıl başlık stili için tıklatın</a:t>
            </a:r>
            <a:endParaRPr lang="en-US"/>
          </a:p>
        </p:txBody>
      </p:sp>
      <p:sp>
        <p:nvSpPr>
          <p:cNvPr id="1033" name="8 Metin Yer Tutucusu"/>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smtClean="0"/>
          </a:p>
        </p:txBody>
      </p:sp>
      <p:sp>
        <p:nvSpPr>
          <p:cNvPr id="24" name="23 Veri Yer Tutucusu"/>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4FCC2894-60F2-4F7F-9757-38E38F9D3920}" type="datetimeFigureOut">
              <a:rPr lang="tr-TR"/>
              <a:pPr>
                <a:defRPr/>
              </a:pPr>
              <a:t>08.03.2015</a:t>
            </a:fld>
            <a:endParaRPr lang="tr-TR"/>
          </a:p>
        </p:txBody>
      </p:sp>
      <p:sp>
        <p:nvSpPr>
          <p:cNvPr id="10" name="9 Altbilgi Yer Tutucusu"/>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tr-TR"/>
          </a:p>
        </p:txBody>
      </p:sp>
      <p:sp>
        <p:nvSpPr>
          <p:cNvPr id="22" name="21 Slayt Numarası Yer Tutucusu"/>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fld id="{7101B1FE-94C9-4988-8A82-18A72B583CE5}" type="slidenum">
              <a:rPr lang="tr-TR"/>
              <a:pPr>
                <a:defRPr/>
              </a:pPr>
              <a:t>‹#›</a:t>
            </a:fld>
            <a:endParaRPr lang="tr-TR"/>
          </a:p>
        </p:txBody>
      </p:sp>
      <p:sp>
        <p:nvSpPr>
          <p:cNvPr id="15" name="14 Dikdörtgen"/>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68" r:id="rId1"/>
    <p:sldLayoutId id="2147483763" r:id="rId2"/>
    <p:sldLayoutId id="2147483769" r:id="rId3"/>
    <p:sldLayoutId id="2147483764" r:id="rId4"/>
    <p:sldLayoutId id="2147483770" r:id="rId5"/>
    <p:sldLayoutId id="2147483765" r:id="rId6"/>
    <p:sldLayoutId id="2147483771" r:id="rId7"/>
    <p:sldLayoutId id="2147483772" r:id="rId8"/>
    <p:sldLayoutId id="2147483773" r:id="rId9"/>
    <p:sldLayoutId id="2147483766" r:id="rId10"/>
    <p:sldLayoutId id="2147483767"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908050"/>
            <a:ext cx="7772400" cy="1728788"/>
          </a:xfrm>
        </p:spPr>
        <p:txBody>
          <a:bodyPr>
            <a:normAutofit fontScale="90000"/>
          </a:bodyPr>
          <a:lstStyle/>
          <a:p>
            <a:pPr eaLnBrk="1" fontAlgn="auto" hangingPunct="1">
              <a:spcAft>
                <a:spcPts val="0"/>
              </a:spcAft>
              <a:defRPr/>
            </a:pPr>
            <a:r>
              <a:rPr lang="tr-TR" dirty="0" smtClean="0">
                <a:solidFill>
                  <a:srgbClr val="FF0000"/>
                </a:solidFill>
              </a:rPr>
              <a:t/>
            </a:r>
            <a:br>
              <a:rPr lang="tr-TR" dirty="0" smtClean="0">
                <a:solidFill>
                  <a:srgbClr val="FF0000"/>
                </a:solidFill>
              </a:rPr>
            </a:br>
            <a:r>
              <a:rPr lang="tr-TR" dirty="0" smtClean="0">
                <a:solidFill>
                  <a:schemeClr val="tx2">
                    <a:satMod val="130000"/>
                  </a:schemeClr>
                </a:solidFill>
              </a:rPr>
              <a:t>ENDODONTİDE MİKROBİYOLOJİ</a:t>
            </a:r>
            <a:endParaRPr lang="tr-TR" dirty="0">
              <a:solidFill>
                <a:schemeClr val="tx2">
                  <a:satMod val="130000"/>
                </a:schemeClr>
              </a:solidFill>
            </a:endParaRPr>
          </a:p>
        </p:txBody>
      </p:sp>
      <p:sp>
        <p:nvSpPr>
          <p:cNvPr id="3" name="2 Alt Başlık"/>
          <p:cNvSpPr>
            <a:spLocks noGrp="1"/>
          </p:cNvSpPr>
          <p:nvPr>
            <p:ph type="subTitle" idx="1"/>
          </p:nvPr>
        </p:nvSpPr>
        <p:spPr>
          <a:xfrm>
            <a:off x="1371600" y="3213100"/>
            <a:ext cx="6400800" cy="1511300"/>
          </a:xfrm>
        </p:spPr>
        <p:txBody>
          <a:bodyPr>
            <a:normAutofit/>
          </a:bodyPr>
          <a:lstStyle/>
          <a:p>
            <a:pPr eaLnBrk="1" fontAlgn="auto" hangingPunct="1">
              <a:spcAft>
                <a:spcPts val="0"/>
              </a:spcAft>
              <a:buFont typeface="Wingdings 2"/>
              <a:buNone/>
              <a:defRPr/>
            </a:pPr>
            <a:endParaRPr lang="tr-TR" dirty="0" smtClean="0"/>
          </a:p>
          <a:p>
            <a:pPr eaLnBrk="1" fontAlgn="auto" hangingPunct="1">
              <a:spcAft>
                <a:spcPts val="0"/>
              </a:spcAft>
              <a:buFont typeface="Wingdings 2"/>
              <a:buNone/>
              <a:defRPr/>
            </a:pPr>
            <a:r>
              <a:rPr lang="tr-TR" dirty="0" smtClean="0">
                <a:solidFill>
                  <a:schemeClr val="tx1"/>
                </a:solidFill>
              </a:rPr>
              <a:t>		Prof. Dr. Aylin KALAYCI</a:t>
            </a:r>
            <a:endParaRPr lang="tr-TR"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35608" y="1447800"/>
            <a:ext cx="7498080" cy="4800600"/>
          </a:xfrm>
        </p:spPr>
        <p:style>
          <a:lnRef idx="1">
            <a:schemeClr val="accent4"/>
          </a:lnRef>
          <a:fillRef idx="2">
            <a:schemeClr val="accent4"/>
          </a:fillRef>
          <a:effectRef idx="1">
            <a:schemeClr val="accent4"/>
          </a:effectRef>
          <a:fontRef idx="minor">
            <a:schemeClr val="dk1"/>
          </a:fontRef>
        </p:style>
        <p:txBody>
          <a:bodyPr>
            <a:normAutofit/>
          </a:bodyPr>
          <a:lstStyle/>
          <a:p>
            <a:pPr marL="365760" indent="-283464" algn="ctr" eaLnBrk="1" fontAlgn="auto" hangingPunct="1">
              <a:spcAft>
                <a:spcPts val="0"/>
              </a:spcAft>
              <a:buFont typeface="Wingdings 2"/>
              <a:buNone/>
              <a:defRPr/>
            </a:pPr>
            <a:r>
              <a:rPr lang="tr-TR" sz="4800" b="1" u="sng" dirty="0" err="1" smtClean="0"/>
              <a:t>Anaerob</a:t>
            </a:r>
            <a:endParaRPr lang="tr-TR" sz="4800" b="1" u="sng" dirty="0" smtClean="0"/>
          </a:p>
          <a:p>
            <a:pPr marL="365760" indent="-283464" eaLnBrk="1" fontAlgn="auto" hangingPunct="1">
              <a:spcAft>
                <a:spcPts val="0"/>
              </a:spcAft>
              <a:buFont typeface="Wingdings 2"/>
              <a:buNone/>
              <a:defRPr/>
            </a:pPr>
            <a:r>
              <a:rPr lang="tr-TR" dirty="0" smtClean="0"/>
              <a:t>(-)çubuk----------</a:t>
            </a:r>
            <a:r>
              <a:rPr lang="tr-TR" dirty="0" err="1" smtClean="0"/>
              <a:t>bakterioides</a:t>
            </a:r>
            <a:r>
              <a:rPr lang="tr-TR" dirty="0" smtClean="0"/>
              <a:t>, </a:t>
            </a:r>
            <a:r>
              <a:rPr lang="tr-TR" dirty="0" err="1" smtClean="0"/>
              <a:t>fusobacterium</a:t>
            </a:r>
            <a:endParaRPr lang="tr-TR" dirty="0" smtClean="0"/>
          </a:p>
          <a:p>
            <a:pPr marL="365760" indent="-283464" eaLnBrk="1" fontAlgn="auto" hangingPunct="1">
              <a:spcAft>
                <a:spcPts val="0"/>
              </a:spcAft>
              <a:buFont typeface="Wingdings 2"/>
              <a:buNone/>
              <a:defRPr/>
            </a:pPr>
            <a:r>
              <a:rPr lang="tr-TR" dirty="0" smtClean="0"/>
              <a:t>(+)çubuk---------</a:t>
            </a:r>
            <a:r>
              <a:rPr lang="tr-TR" dirty="0" err="1" smtClean="0"/>
              <a:t>actinomyces</a:t>
            </a:r>
            <a:r>
              <a:rPr lang="tr-TR" dirty="0" smtClean="0"/>
              <a:t>, </a:t>
            </a:r>
            <a:r>
              <a:rPr lang="tr-TR" dirty="0" err="1" smtClean="0"/>
              <a:t>aracnialar</a:t>
            </a:r>
            <a:endParaRPr lang="tr-TR" dirty="0" smtClean="0"/>
          </a:p>
          <a:p>
            <a:pPr marL="365760" indent="-283464" eaLnBrk="1" fontAlgn="auto" hangingPunct="1">
              <a:spcAft>
                <a:spcPts val="0"/>
              </a:spcAft>
              <a:buFont typeface="Wingdings 2"/>
              <a:buNone/>
              <a:defRPr/>
            </a:pPr>
            <a:r>
              <a:rPr lang="tr-TR" dirty="0" smtClean="0"/>
              <a:t>(-)kok--------------</a:t>
            </a:r>
            <a:r>
              <a:rPr lang="tr-TR" dirty="0" err="1" smtClean="0"/>
              <a:t>veilonella</a:t>
            </a:r>
            <a:endParaRPr lang="tr-TR" dirty="0" smtClean="0"/>
          </a:p>
          <a:p>
            <a:pPr marL="365760" indent="-283464" eaLnBrk="1" fontAlgn="auto" hangingPunct="1">
              <a:spcAft>
                <a:spcPts val="0"/>
              </a:spcAft>
              <a:buFont typeface="Wingdings 2"/>
              <a:buNone/>
              <a:defRPr/>
            </a:pPr>
            <a:r>
              <a:rPr lang="tr-TR" dirty="0" smtClean="0"/>
              <a:t>(+)kok-------------</a:t>
            </a:r>
            <a:r>
              <a:rPr lang="tr-TR" dirty="0" err="1" smtClean="0"/>
              <a:t>peptokok</a:t>
            </a:r>
            <a:r>
              <a:rPr lang="tr-TR" dirty="0" smtClean="0"/>
              <a:t>, </a:t>
            </a:r>
            <a:r>
              <a:rPr lang="tr-TR" dirty="0" err="1" smtClean="0"/>
              <a:t>peptostreptococ</a:t>
            </a:r>
            <a:endParaRPr lang="tr-TR" dirty="0" smtClean="0"/>
          </a:p>
          <a:p>
            <a:pPr marL="365760" indent="-283464" eaLnBrk="1" fontAlgn="auto" hangingPunct="1">
              <a:spcAft>
                <a:spcPts val="0"/>
              </a:spcAft>
              <a:buFont typeface="Wingdings 2"/>
              <a:buChar char=""/>
              <a:defRPr/>
            </a:pPr>
            <a:endParaRPr lang="tr-T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435608" y="1447800"/>
            <a:ext cx="7498080" cy="4800600"/>
          </a:xfrm>
        </p:spPr>
        <p:style>
          <a:lnRef idx="1">
            <a:schemeClr val="accent4"/>
          </a:lnRef>
          <a:fillRef idx="2">
            <a:schemeClr val="accent4"/>
          </a:fillRef>
          <a:effectRef idx="1">
            <a:schemeClr val="accent4"/>
          </a:effectRef>
          <a:fontRef idx="minor">
            <a:schemeClr val="dk1"/>
          </a:fontRef>
        </p:style>
        <p:txBody>
          <a:bodyPr>
            <a:normAutofit/>
          </a:bodyPr>
          <a:lstStyle/>
          <a:p>
            <a:pPr marL="365760" indent="-283464" algn="ctr" eaLnBrk="1" fontAlgn="auto" hangingPunct="1">
              <a:spcAft>
                <a:spcPts val="0"/>
              </a:spcAft>
              <a:buFont typeface="Wingdings 2"/>
              <a:buNone/>
              <a:defRPr/>
            </a:pPr>
            <a:r>
              <a:rPr lang="tr-TR" sz="4800" b="1" u="sng" dirty="0" err="1" smtClean="0"/>
              <a:t>Aerob</a:t>
            </a:r>
            <a:endParaRPr lang="tr-TR" sz="4800" b="1" u="sng" dirty="0" smtClean="0"/>
          </a:p>
          <a:p>
            <a:pPr marL="365760" indent="-283464" eaLnBrk="1" fontAlgn="auto" hangingPunct="1">
              <a:spcAft>
                <a:spcPts val="0"/>
              </a:spcAft>
              <a:buFont typeface="Wingdings 2"/>
              <a:buNone/>
              <a:defRPr/>
            </a:pPr>
            <a:r>
              <a:rPr lang="tr-TR" dirty="0" smtClean="0"/>
              <a:t>(-)çubuk----------</a:t>
            </a:r>
            <a:r>
              <a:rPr lang="tr-TR" dirty="0" err="1" smtClean="0"/>
              <a:t>Actinobacillus</a:t>
            </a:r>
            <a:r>
              <a:rPr lang="tr-TR" dirty="0" smtClean="0"/>
              <a:t>, </a:t>
            </a:r>
            <a:r>
              <a:rPr lang="tr-TR" dirty="0" err="1" smtClean="0"/>
              <a:t>hemaphilus</a:t>
            </a:r>
            <a:r>
              <a:rPr lang="tr-TR" dirty="0" smtClean="0"/>
              <a:t>, 				</a:t>
            </a:r>
            <a:r>
              <a:rPr lang="tr-TR" dirty="0" err="1" smtClean="0"/>
              <a:t>captophage</a:t>
            </a:r>
            <a:endParaRPr lang="tr-TR" dirty="0" smtClean="0"/>
          </a:p>
          <a:p>
            <a:pPr marL="365760" indent="-283464" eaLnBrk="1" fontAlgn="auto" hangingPunct="1">
              <a:spcAft>
                <a:spcPts val="0"/>
              </a:spcAft>
              <a:buFont typeface="Wingdings 2"/>
              <a:buNone/>
              <a:defRPr/>
            </a:pPr>
            <a:endParaRPr lang="tr-TR" dirty="0" smtClean="0"/>
          </a:p>
          <a:p>
            <a:pPr marL="365760" indent="-283464" eaLnBrk="1" fontAlgn="auto" hangingPunct="1">
              <a:spcAft>
                <a:spcPts val="0"/>
              </a:spcAft>
              <a:buFont typeface="Wingdings 2"/>
              <a:buNone/>
              <a:defRPr/>
            </a:pPr>
            <a:r>
              <a:rPr lang="tr-TR" dirty="0" smtClean="0"/>
              <a:t>(+) kok--------Streptokok, </a:t>
            </a:r>
            <a:r>
              <a:rPr lang="tr-TR" dirty="0" err="1" smtClean="0"/>
              <a:t>enterecoc</a:t>
            </a:r>
            <a:endParaRPr lang="tr-TR"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eaLnBrk="1" fontAlgn="auto" hangingPunct="1">
              <a:spcAft>
                <a:spcPts val="0"/>
              </a:spcAft>
              <a:defRPr/>
            </a:pPr>
            <a:r>
              <a:rPr lang="tr-TR" dirty="0" smtClean="0">
                <a:solidFill>
                  <a:schemeClr val="tx2">
                    <a:satMod val="130000"/>
                  </a:schemeClr>
                </a:solidFill>
              </a:rPr>
              <a:t>Kök Kanallarında </a:t>
            </a:r>
            <a:r>
              <a:rPr lang="tr-TR" dirty="0" err="1" smtClean="0">
                <a:solidFill>
                  <a:schemeClr val="tx2">
                    <a:satMod val="130000"/>
                  </a:schemeClr>
                </a:solidFill>
              </a:rPr>
              <a:t>Mikrobiyal</a:t>
            </a:r>
            <a:r>
              <a:rPr lang="tr-TR" dirty="0" smtClean="0">
                <a:solidFill>
                  <a:schemeClr val="tx2">
                    <a:satMod val="130000"/>
                  </a:schemeClr>
                </a:solidFill>
              </a:rPr>
              <a:t> </a:t>
            </a:r>
            <a:r>
              <a:rPr lang="tr-TR" dirty="0" err="1" smtClean="0">
                <a:solidFill>
                  <a:schemeClr val="tx2">
                    <a:satMod val="130000"/>
                  </a:schemeClr>
                </a:solidFill>
              </a:rPr>
              <a:t>Virulans</a:t>
            </a:r>
            <a:r>
              <a:rPr lang="tr-TR" dirty="0" smtClean="0">
                <a:solidFill>
                  <a:schemeClr val="tx2">
                    <a:satMod val="130000"/>
                  </a:schemeClr>
                </a:solidFill>
              </a:rPr>
              <a:t> Faktörler</a:t>
            </a:r>
            <a:endParaRPr lang="tr-TR" dirty="0">
              <a:solidFill>
                <a:schemeClr val="tx2">
                  <a:satMod val="130000"/>
                </a:schemeClr>
              </a:solidFill>
            </a:endParaRPr>
          </a:p>
        </p:txBody>
      </p:sp>
      <p:sp>
        <p:nvSpPr>
          <p:cNvPr id="3" name="2 İçerik Yer Tutucusu"/>
          <p:cNvSpPr>
            <a:spLocks noGrp="1"/>
          </p:cNvSpPr>
          <p:nvPr>
            <p:ph idx="1"/>
          </p:nvPr>
        </p:nvSpPr>
        <p:spPr/>
        <p:txBody>
          <a:bodyPr>
            <a:normAutofit fontScale="77500" lnSpcReduction="20000"/>
          </a:bodyPr>
          <a:lstStyle/>
          <a:p>
            <a:pPr marL="640080" lvl="1" indent="-237744" eaLnBrk="1" fontAlgn="auto" hangingPunct="1">
              <a:spcAft>
                <a:spcPts val="0"/>
              </a:spcAft>
              <a:buFont typeface="Wingdings" pitchFamily="2" charset="2"/>
              <a:buChar char="ü"/>
              <a:defRPr/>
            </a:pPr>
            <a:r>
              <a:rPr lang="tr-TR" dirty="0" err="1" smtClean="0"/>
              <a:t>Koagülaz</a:t>
            </a:r>
            <a:endParaRPr lang="tr-TR" dirty="0" smtClean="0"/>
          </a:p>
          <a:p>
            <a:pPr marL="640080" lvl="1" indent="-237744" eaLnBrk="1" fontAlgn="auto" hangingPunct="1">
              <a:spcAft>
                <a:spcPts val="0"/>
              </a:spcAft>
              <a:buFont typeface="Wingdings" pitchFamily="2" charset="2"/>
              <a:buChar char="ü"/>
              <a:defRPr/>
            </a:pPr>
            <a:r>
              <a:rPr lang="tr-TR" dirty="0" err="1" smtClean="0"/>
              <a:t>Kollogenaz</a:t>
            </a:r>
            <a:endParaRPr lang="tr-TR" dirty="0" smtClean="0"/>
          </a:p>
          <a:p>
            <a:pPr marL="640080" lvl="1" indent="-237744" eaLnBrk="1" fontAlgn="auto" hangingPunct="1">
              <a:spcAft>
                <a:spcPts val="0"/>
              </a:spcAft>
              <a:buFont typeface="Wingdings" pitchFamily="2" charset="2"/>
              <a:buChar char="ü"/>
              <a:defRPr/>
            </a:pPr>
            <a:r>
              <a:rPr lang="tr-TR" dirty="0" err="1" smtClean="0"/>
              <a:t>Hemolizin</a:t>
            </a:r>
            <a:endParaRPr lang="tr-TR" dirty="0" smtClean="0"/>
          </a:p>
          <a:p>
            <a:pPr marL="640080" lvl="1" indent="-237744" eaLnBrk="1" fontAlgn="auto" hangingPunct="1">
              <a:spcAft>
                <a:spcPts val="0"/>
              </a:spcAft>
              <a:buFont typeface="Wingdings" pitchFamily="2" charset="2"/>
              <a:buChar char="ü"/>
              <a:defRPr/>
            </a:pPr>
            <a:r>
              <a:rPr lang="tr-TR" dirty="0" err="1" smtClean="0"/>
              <a:t>Nekrotoksin</a:t>
            </a:r>
            <a:endParaRPr lang="tr-TR" dirty="0" smtClean="0"/>
          </a:p>
          <a:p>
            <a:pPr marL="640080" lvl="1" indent="-237744" eaLnBrk="1" fontAlgn="auto" hangingPunct="1">
              <a:spcAft>
                <a:spcPts val="0"/>
              </a:spcAft>
              <a:buFont typeface="Wingdings" pitchFamily="2" charset="2"/>
              <a:buChar char="ü"/>
              <a:defRPr/>
            </a:pPr>
            <a:r>
              <a:rPr lang="tr-TR" dirty="0" err="1" smtClean="0"/>
              <a:t>Jelatinaz</a:t>
            </a:r>
            <a:endParaRPr lang="tr-TR" dirty="0" smtClean="0"/>
          </a:p>
          <a:p>
            <a:pPr marL="640080" lvl="1" indent="-237744" eaLnBrk="1" fontAlgn="auto" hangingPunct="1">
              <a:spcAft>
                <a:spcPts val="0"/>
              </a:spcAft>
              <a:buFont typeface="Wingdings" pitchFamily="2" charset="2"/>
              <a:buChar char="ü"/>
              <a:defRPr/>
            </a:pPr>
            <a:r>
              <a:rPr lang="tr-TR" dirty="0" err="1" smtClean="0"/>
              <a:t>Kompleman</a:t>
            </a:r>
            <a:endParaRPr lang="tr-TR" dirty="0" smtClean="0"/>
          </a:p>
          <a:p>
            <a:pPr marL="640080" lvl="1" indent="-237744" eaLnBrk="1" fontAlgn="auto" hangingPunct="1">
              <a:spcAft>
                <a:spcPts val="0"/>
              </a:spcAft>
              <a:buFont typeface="Wingdings" pitchFamily="2" charset="2"/>
              <a:buChar char="ü"/>
              <a:defRPr/>
            </a:pPr>
            <a:r>
              <a:rPr lang="tr-TR" dirty="0" err="1" smtClean="0"/>
              <a:t>Kemotaksisi</a:t>
            </a:r>
            <a:r>
              <a:rPr lang="tr-TR" dirty="0" smtClean="0"/>
              <a:t> Teşvik Eden Faktörler</a:t>
            </a:r>
          </a:p>
          <a:p>
            <a:pPr marL="640080" lvl="1" indent="-237744" eaLnBrk="1" fontAlgn="auto" hangingPunct="1">
              <a:spcAft>
                <a:spcPts val="0"/>
              </a:spcAft>
              <a:buFont typeface="Wingdings" pitchFamily="2" charset="2"/>
              <a:buChar char="ü"/>
              <a:defRPr/>
            </a:pPr>
            <a:r>
              <a:rPr lang="tr-TR" dirty="0" err="1" smtClean="0"/>
              <a:t>Kemotaksisi</a:t>
            </a:r>
            <a:r>
              <a:rPr lang="tr-TR" dirty="0" smtClean="0"/>
              <a:t> </a:t>
            </a:r>
            <a:r>
              <a:rPr lang="tr-TR" dirty="0" err="1" smtClean="0"/>
              <a:t>İnhibe</a:t>
            </a:r>
            <a:r>
              <a:rPr lang="tr-TR" dirty="0" smtClean="0"/>
              <a:t> Eden Faktörler</a:t>
            </a:r>
          </a:p>
          <a:p>
            <a:pPr marL="640080" lvl="1" indent="-237744" eaLnBrk="1" fontAlgn="auto" hangingPunct="1">
              <a:spcAft>
                <a:spcPts val="0"/>
              </a:spcAft>
              <a:buFont typeface="Wingdings" pitchFamily="2" charset="2"/>
              <a:buChar char="ü"/>
              <a:defRPr/>
            </a:pPr>
            <a:r>
              <a:rPr lang="tr-TR" dirty="0" err="1" smtClean="0"/>
              <a:t>Hyaluronidaz</a:t>
            </a:r>
            <a:endParaRPr lang="tr-TR" dirty="0" smtClean="0"/>
          </a:p>
          <a:p>
            <a:pPr marL="640080" lvl="1" indent="-237744" eaLnBrk="1" fontAlgn="auto" hangingPunct="1">
              <a:spcAft>
                <a:spcPts val="0"/>
              </a:spcAft>
              <a:buFont typeface="Wingdings" pitchFamily="2" charset="2"/>
              <a:buChar char="ü"/>
              <a:defRPr/>
            </a:pPr>
            <a:r>
              <a:rPr lang="tr-TR" dirty="0" smtClean="0"/>
              <a:t>Ödem Oluşturan Faktör</a:t>
            </a:r>
          </a:p>
          <a:p>
            <a:pPr marL="640080" lvl="1" indent="-237744" eaLnBrk="1" fontAlgn="auto" hangingPunct="1">
              <a:spcAft>
                <a:spcPts val="0"/>
              </a:spcAft>
              <a:buFont typeface="Wingdings" pitchFamily="2" charset="2"/>
              <a:buChar char="ü"/>
              <a:defRPr/>
            </a:pPr>
            <a:r>
              <a:rPr lang="tr-TR" dirty="0" err="1" smtClean="0"/>
              <a:t>Katalaz</a:t>
            </a:r>
            <a:endParaRPr lang="tr-TR" dirty="0" smtClean="0"/>
          </a:p>
          <a:p>
            <a:pPr marL="640080" lvl="1" indent="-237744" eaLnBrk="1" fontAlgn="auto" hangingPunct="1">
              <a:spcAft>
                <a:spcPts val="0"/>
              </a:spcAft>
              <a:buFont typeface="Wingdings" pitchFamily="2" charset="2"/>
              <a:buChar char="ü"/>
              <a:defRPr/>
            </a:pPr>
            <a:r>
              <a:rPr lang="tr-TR" dirty="0" err="1" smtClean="0"/>
              <a:t>Ekzotoksinler</a:t>
            </a:r>
            <a:endParaRPr lang="tr-TR" dirty="0" smtClean="0"/>
          </a:p>
          <a:p>
            <a:pPr marL="640080" lvl="1" indent="-237744" eaLnBrk="1" fontAlgn="auto" hangingPunct="1">
              <a:spcAft>
                <a:spcPts val="0"/>
              </a:spcAft>
              <a:buFont typeface="Wingdings" pitchFamily="2" charset="2"/>
              <a:buChar char="ü"/>
              <a:defRPr/>
            </a:pPr>
            <a:r>
              <a:rPr lang="tr-TR" dirty="0" err="1" smtClean="0"/>
              <a:t>Endotoksinler</a:t>
            </a:r>
            <a:endParaRPr lang="tr-TR" dirty="0" smtClean="0"/>
          </a:p>
          <a:p>
            <a:pPr marL="640080" lvl="1" indent="-237744" eaLnBrk="1" fontAlgn="auto" hangingPunct="1">
              <a:spcAft>
                <a:spcPts val="0"/>
              </a:spcAft>
              <a:buFont typeface="Wingdings" pitchFamily="2" charset="2"/>
              <a:buChar char="ü"/>
              <a:defRPr/>
            </a:pPr>
            <a:endParaRPr lang="tr-T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fontAlgn="auto" hangingPunct="1">
              <a:spcAft>
                <a:spcPts val="0"/>
              </a:spcAft>
              <a:defRPr/>
            </a:pPr>
            <a:r>
              <a:rPr lang="tr-TR" dirty="0" err="1" smtClean="0">
                <a:solidFill>
                  <a:schemeClr val="tx2">
                    <a:satMod val="130000"/>
                  </a:schemeClr>
                </a:solidFill>
              </a:rPr>
              <a:t>Endotoksinler</a:t>
            </a:r>
            <a:endParaRPr lang="tr-TR" dirty="0">
              <a:solidFill>
                <a:schemeClr val="tx2">
                  <a:satMod val="130000"/>
                </a:schemeClr>
              </a:solidFill>
            </a:endParaRPr>
          </a:p>
        </p:txBody>
      </p:sp>
      <p:sp>
        <p:nvSpPr>
          <p:cNvPr id="3" name="2 İçerik Yer Tutucusu"/>
          <p:cNvSpPr>
            <a:spLocks noGrp="1"/>
          </p:cNvSpPr>
          <p:nvPr>
            <p:ph idx="1"/>
          </p:nvPr>
        </p:nvSpPr>
        <p:spPr/>
        <p:txBody>
          <a:bodyPr>
            <a:normAutofit fontScale="55000" lnSpcReduction="20000"/>
          </a:bodyPr>
          <a:lstStyle/>
          <a:p>
            <a:pPr marL="365760" indent="-283464" eaLnBrk="1" fontAlgn="auto" hangingPunct="1">
              <a:spcAft>
                <a:spcPts val="0"/>
              </a:spcAft>
              <a:buFont typeface="Wingdings 2"/>
              <a:buChar char=""/>
              <a:defRPr/>
            </a:pPr>
            <a:r>
              <a:rPr lang="tr-TR" dirty="0" err="1" smtClean="0"/>
              <a:t>PMN’ler</a:t>
            </a:r>
            <a:r>
              <a:rPr lang="tr-TR" dirty="0" smtClean="0"/>
              <a:t> için </a:t>
            </a:r>
            <a:r>
              <a:rPr lang="tr-TR" dirty="0" err="1" smtClean="0"/>
              <a:t>kemotaktiktirler</a:t>
            </a:r>
            <a:r>
              <a:rPr lang="tr-TR" dirty="0" smtClean="0"/>
              <a:t>.</a:t>
            </a:r>
          </a:p>
          <a:p>
            <a:pPr marL="365760" indent="-283464" eaLnBrk="1" fontAlgn="auto" hangingPunct="1">
              <a:spcAft>
                <a:spcPts val="0"/>
              </a:spcAft>
              <a:buFont typeface="Wingdings 2"/>
              <a:buChar char=""/>
              <a:defRPr/>
            </a:pPr>
            <a:r>
              <a:rPr lang="tr-TR" dirty="0" smtClean="0"/>
              <a:t>Kandaki </a:t>
            </a:r>
            <a:r>
              <a:rPr lang="tr-TR" dirty="0" err="1" smtClean="0"/>
              <a:t>trombositlerin</a:t>
            </a:r>
            <a:r>
              <a:rPr lang="tr-TR" dirty="0" smtClean="0"/>
              <a:t> hasarına neden olurlar.</a:t>
            </a:r>
          </a:p>
          <a:p>
            <a:pPr marL="365760" indent="-283464" eaLnBrk="1" fontAlgn="auto" hangingPunct="1">
              <a:spcAft>
                <a:spcPts val="0"/>
              </a:spcAft>
              <a:buFont typeface="Wingdings 2"/>
              <a:buChar char=""/>
              <a:defRPr/>
            </a:pPr>
            <a:r>
              <a:rPr lang="tr-TR" dirty="0" err="1" smtClean="0"/>
              <a:t>Mast</a:t>
            </a:r>
            <a:r>
              <a:rPr lang="tr-TR" dirty="0" smtClean="0"/>
              <a:t> hücrelerini </a:t>
            </a:r>
            <a:r>
              <a:rPr lang="tr-TR" dirty="0" err="1" smtClean="0"/>
              <a:t>degranüle</a:t>
            </a:r>
            <a:r>
              <a:rPr lang="tr-TR" dirty="0" smtClean="0"/>
              <a:t> ederek </a:t>
            </a:r>
            <a:r>
              <a:rPr lang="tr-TR" dirty="0" err="1" smtClean="0"/>
              <a:t>histamin</a:t>
            </a:r>
            <a:r>
              <a:rPr lang="tr-TR" dirty="0" smtClean="0"/>
              <a:t> açığa çıkarır.</a:t>
            </a:r>
          </a:p>
          <a:p>
            <a:pPr marL="365760" indent="-283464" eaLnBrk="1" fontAlgn="auto" hangingPunct="1">
              <a:spcAft>
                <a:spcPts val="0"/>
              </a:spcAft>
              <a:buFont typeface="Wingdings 2"/>
              <a:buChar char=""/>
              <a:defRPr/>
            </a:pPr>
            <a:r>
              <a:rPr lang="tr-TR" dirty="0" err="1" smtClean="0"/>
              <a:t>Hageman</a:t>
            </a:r>
            <a:r>
              <a:rPr lang="tr-TR" dirty="0" smtClean="0"/>
              <a:t> faktörünü aktive eder.(Kan pıhtılaşmasını başlatır ve ağrı </a:t>
            </a:r>
            <a:r>
              <a:rPr lang="tr-TR" dirty="0" err="1" smtClean="0"/>
              <a:t>mediatörü</a:t>
            </a:r>
            <a:r>
              <a:rPr lang="tr-TR" dirty="0" smtClean="0"/>
              <a:t> olan </a:t>
            </a:r>
            <a:r>
              <a:rPr lang="tr-TR" dirty="0" err="1" smtClean="0"/>
              <a:t>bradikinin</a:t>
            </a:r>
            <a:r>
              <a:rPr lang="tr-TR" dirty="0" smtClean="0"/>
              <a:t> prodüksiyonunu sağlar.</a:t>
            </a:r>
          </a:p>
          <a:p>
            <a:pPr marL="365760" indent="-283464" eaLnBrk="1" fontAlgn="auto" hangingPunct="1">
              <a:spcAft>
                <a:spcPts val="0"/>
              </a:spcAft>
              <a:buFont typeface="Wingdings 2"/>
              <a:buChar char=""/>
              <a:defRPr/>
            </a:pPr>
            <a:r>
              <a:rPr lang="tr-TR" dirty="0" err="1" smtClean="0"/>
              <a:t>Osteoklastları</a:t>
            </a:r>
            <a:r>
              <a:rPr lang="tr-TR" dirty="0" smtClean="0"/>
              <a:t> </a:t>
            </a:r>
            <a:r>
              <a:rPr lang="tr-TR" dirty="0" err="1" smtClean="0"/>
              <a:t>stimüle</a:t>
            </a:r>
            <a:r>
              <a:rPr lang="tr-TR" dirty="0" smtClean="0"/>
              <a:t> eder ve </a:t>
            </a:r>
            <a:r>
              <a:rPr lang="tr-TR" dirty="0" err="1" smtClean="0"/>
              <a:t>cezbeder</a:t>
            </a:r>
            <a:r>
              <a:rPr lang="tr-TR" dirty="0" smtClean="0"/>
              <a:t>.</a:t>
            </a:r>
          </a:p>
          <a:p>
            <a:pPr marL="365760" indent="-283464" eaLnBrk="1" fontAlgn="auto" hangingPunct="1">
              <a:spcAft>
                <a:spcPts val="0"/>
              </a:spcAft>
              <a:buFont typeface="Wingdings 2"/>
              <a:buChar char=""/>
              <a:defRPr/>
            </a:pPr>
            <a:r>
              <a:rPr lang="tr-TR" dirty="0" smtClean="0"/>
              <a:t>Kemik </a:t>
            </a:r>
            <a:r>
              <a:rPr lang="tr-TR" dirty="0" err="1" smtClean="0"/>
              <a:t>rezorbsiyonunu</a:t>
            </a:r>
            <a:r>
              <a:rPr lang="tr-TR" dirty="0" smtClean="0"/>
              <a:t> </a:t>
            </a:r>
            <a:r>
              <a:rPr lang="tr-TR" dirty="0" err="1" smtClean="0"/>
              <a:t>stimüle</a:t>
            </a:r>
            <a:r>
              <a:rPr lang="tr-TR" dirty="0" smtClean="0"/>
              <a:t> eder.</a:t>
            </a:r>
          </a:p>
          <a:p>
            <a:pPr marL="365760" indent="-283464" eaLnBrk="1" fontAlgn="auto" hangingPunct="1">
              <a:spcAft>
                <a:spcPts val="0"/>
              </a:spcAft>
              <a:buFont typeface="Wingdings 2"/>
              <a:buChar char=""/>
              <a:defRPr/>
            </a:pPr>
            <a:r>
              <a:rPr lang="tr-TR" dirty="0" err="1" smtClean="0"/>
              <a:t>Lökopeniyi</a:t>
            </a:r>
            <a:r>
              <a:rPr lang="tr-TR" dirty="0" smtClean="0"/>
              <a:t> teşvik eder.</a:t>
            </a:r>
          </a:p>
          <a:p>
            <a:pPr marL="365760" indent="-283464" eaLnBrk="1" fontAlgn="auto" hangingPunct="1">
              <a:spcAft>
                <a:spcPts val="0"/>
              </a:spcAft>
              <a:buFont typeface="Wingdings 2"/>
              <a:buChar char=""/>
              <a:defRPr/>
            </a:pPr>
            <a:r>
              <a:rPr lang="tr-TR" dirty="0" smtClean="0"/>
              <a:t>Hipoglisemiyi teşvik eder.</a:t>
            </a:r>
          </a:p>
          <a:p>
            <a:pPr marL="365760" indent="-283464" eaLnBrk="1" fontAlgn="auto" hangingPunct="1">
              <a:spcAft>
                <a:spcPts val="0"/>
              </a:spcAft>
              <a:buFont typeface="Wingdings 2"/>
              <a:buChar char=""/>
              <a:defRPr/>
            </a:pPr>
            <a:r>
              <a:rPr lang="tr-TR" dirty="0" smtClean="0"/>
              <a:t>Ateşi yükseltir.</a:t>
            </a:r>
          </a:p>
          <a:p>
            <a:pPr marL="365760" indent="-283464" eaLnBrk="1" fontAlgn="auto" hangingPunct="1">
              <a:spcAft>
                <a:spcPts val="0"/>
              </a:spcAft>
              <a:buFont typeface="Wingdings 2"/>
              <a:buChar char=""/>
              <a:defRPr/>
            </a:pPr>
            <a:r>
              <a:rPr lang="tr-TR" dirty="0" smtClean="0"/>
              <a:t>Hipotansiyona neden olur.</a:t>
            </a:r>
          </a:p>
          <a:p>
            <a:pPr marL="365760" indent="-283464" eaLnBrk="1" fontAlgn="auto" hangingPunct="1">
              <a:spcAft>
                <a:spcPts val="0"/>
              </a:spcAft>
              <a:buFont typeface="Wingdings 2"/>
              <a:buChar char=""/>
              <a:defRPr/>
            </a:pPr>
            <a:r>
              <a:rPr lang="tr-TR" dirty="0" smtClean="0"/>
              <a:t>Şoku teşvik eder.</a:t>
            </a:r>
          </a:p>
          <a:p>
            <a:pPr marL="365760" indent="-283464" eaLnBrk="1" fontAlgn="auto" hangingPunct="1">
              <a:spcAft>
                <a:spcPts val="0"/>
              </a:spcAft>
              <a:buFont typeface="Wingdings 2"/>
              <a:buChar char=""/>
              <a:defRPr/>
            </a:pPr>
            <a:r>
              <a:rPr lang="tr-TR" dirty="0" err="1" smtClean="0"/>
              <a:t>Hipersensivite</a:t>
            </a:r>
            <a:r>
              <a:rPr lang="tr-TR" dirty="0" smtClean="0"/>
              <a:t> </a:t>
            </a:r>
            <a:r>
              <a:rPr lang="tr-TR" dirty="0" err="1" smtClean="0"/>
              <a:t>Arthus</a:t>
            </a:r>
            <a:r>
              <a:rPr lang="tr-TR" dirty="0" smtClean="0"/>
              <a:t> reaksiyonunu teşvik eder ve ölüme neden olabilir.</a:t>
            </a:r>
          </a:p>
          <a:p>
            <a:pPr marL="365760" indent="-283464" eaLnBrk="1" fontAlgn="auto" hangingPunct="1">
              <a:spcAft>
                <a:spcPts val="0"/>
              </a:spcAft>
              <a:buFont typeface="Wingdings 2"/>
              <a:buNone/>
              <a:defRPr/>
            </a:pPr>
            <a:endParaRPr lang="tr-TR" dirty="0" smtClean="0"/>
          </a:p>
          <a:p>
            <a:pPr marL="365760" indent="-283464" algn="ctr" eaLnBrk="1" fontAlgn="auto" hangingPunct="1">
              <a:spcAft>
                <a:spcPts val="0"/>
              </a:spcAft>
              <a:buFont typeface="Wingdings 2"/>
              <a:buNone/>
              <a:defRPr/>
            </a:pPr>
            <a:r>
              <a:rPr lang="tr-TR" dirty="0" err="1" smtClean="0"/>
              <a:t>Periapikal</a:t>
            </a:r>
            <a:r>
              <a:rPr lang="tr-TR" dirty="0" smtClean="0"/>
              <a:t> lezyonların %75’ inde </a:t>
            </a:r>
            <a:r>
              <a:rPr lang="tr-TR" dirty="0" err="1" smtClean="0"/>
              <a:t>endotoksin</a:t>
            </a:r>
            <a:r>
              <a:rPr lang="tr-TR" dirty="0" smtClean="0"/>
              <a:t> bulunmaktadır.</a:t>
            </a:r>
          </a:p>
          <a:p>
            <a:pPr marL="365760" indent="-283464" eaLnBrk="1" fontAlgn="auto" hangingPunct="1">
              <a:spcAft>
                <a:spcPts val="0"/>
              </a:spcAft>
              <a:buFont typeface="Wingdings 2"/>
              <a:buChar char=""/>
              <a:defRPr/>
            </a:pPr>
            <a:endParaRPr lang="tr-T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fontAlgn="auto" hangingPunct="1">
              <a:spcAft>
                <a:spcPts val="0"/>
              </a:spcAft>
              <a:defRPr/>
            </a:pPr>
            <a:r>
              <a:rPr lang="tr-TR" dirty="0" err="1" smtClean="0">
                <a:solidFill>
                  <a:schemeClr val="tx2">
                    <a:satMod val="130000"/>
                  </a:schemeClr>
                </a:solidFill>
              </a:rPr>
              <a:t>Endotoksin</a:t>
            </a:r>
            <a:r>
              <a:rPr lang="tr-TR" dirty="0" smtClean="0">
                <a:solidFill>
                  <a:schemeClr val="tx2">
                    <a:satMod val="130000"/>
                  </a:schemeClr>
                </a:solidFill>
              </a:rPr>
              <a:t> ve Ağrı</a:t>
            </a:r>
            <a:endParaRPr lang="tr-TR" dirty="0">
              <a:solidFill>
                <a:schemeClr val="tx2">
                  <a:satMod val="130000"/>
                </a:schemeClr>
              </a:solidFill>
            </a:endParaRPr>
          </a:p>
        </p:txBody>
      </p:sp>
      <p:sp>
        <p:nvSpPr>
          <p:cNvPr id="3" name="2 İçerik Yer Tutucusu"/>
          <p:cNvSpPr>
            <a:spLocks noGrp="1"/>
          </p:cNvSpPr>
          <p:nvPr>
            <p:ph idx="1"/>
          </p:nvPr>
        </p:nvSpPr>
        <p:spPr/>
        <p:txBody>
          <a:bodyPr>
            <a:normAutofit fontScale="92500" lnSpcReduction="10000"/>
          </a:bodyPr>
          <a:lstStyle/>
          <a:p>
            <a:pPr marL="365760" indent="-283464" eaLnBrk="1" fontAlgn="auto" hangingPunct="1">
              <a:spcAft>
                <a:spcPts val="0"/>
              </a:spcAft>
              <a:buFont typeface="Wingdings 2"/>
              <a:buChar char=""/>
              <a:defRPr/>
            </a:pPr>
            <a:r>
              <a:rPr lang="tr-TR" dirty="0" err="1" smtClean="0"/>
              <a:t>Periapikal</a:t>
            </a:r>
            <a:r>
              <a:rPr lang="tr-TR" dirty="0" smtClean="0"/>
              <a:t> lezyonlardaki sinir uçlarında </a:t>
            </a:r>
            <a:r>
              <a:rPr lang="tr-TR" dirty="0" err="1" smtClean="0"/>
              <a:t>vazoaktif</a:t>
            </a:r>
            <a:r>
              <a:rPr lang="tr-TR" dirty="0" smtClean="0"/>
              <a:t> ve </a:t>
            </a:r>
            <a:r>
              <a:rPr lang="tr-TR" dirty="0" err="1" smtClean="0"/>
              <a:t>nörotransmitter</a:t>
            </a:r>
            <a:r>
              <a:rPr lang="tr-TR" dirty="0" smtClean="0"/>
              <a:t> maddeler artar.</a:t>
            </a:r>
          </a:p>
          <a:p>
            <a:pPr marL="365760" indent="-283464" eaLnBrk="1" fontAlgn="auto" hangingPunct="1">
              <a:spcAft>
                <a:spcPts val="0"/>
              </a:spcAft>
              <a:buFont typeface="Wingdings 2"/>
              <a:buChar char=""/>
              <a:defRPr/>
            </a:pPr>
            <a:r>
              <a:rPr lang="tr-TR" dirty="0" err="1" smtClean="0"/>
              <a:t>Bakterioides</a:t>
            </a:r>
            <a:r>
              <a:rPr lang="tr-TR" dirty="0" smtClean="0"/>
              <a:t> </a:t>
            </a:r>
            <a:r>
              <a:rPr lang="tr-TR" dirty="0" err="1" smtClean="0"/>
              <a:t>melaninogenicus</a:t>
            </a:r>
            <a:r>
              <a:rPr lang="tr-TR" dirty="0" smtClean="0"/>
              <a:t> </a:t>
            </a:r>
            <a:r>
              <a:rPr lang="tr-TR" dirty="0" err="1" smtClean="0"/>
              <a:t>kollagenolitik</a:t>
            </a:r>
            <a:r>
              <a:rPr lang="tr-TR" dirty="0" smtClean="0"/>
              <a:t> ve </a:t>
            </a:r>
            <a:r>
              <a:rPr lang="tr-TR" dirty="0" err="1" smtClean="0"/>
              <a:t>fibrinolitik</a:t>
            </a:r>
            <a:r>
              <a:rPr lang="tr-TR" dirty="0" smtClean="0"/>
              <a:t> enzimler üretir.</a:t>
            </a:r>
          </a:p>
          <a:p>
            <a:pPr marL="365760" indent="-283464" eaLnBrk="1" fontAlgn="auto" hangingPunct="1">
              <a:spcAft>
                <a:spcPts val="0"/>
              </a:spcAft>
              <a:buFont typeface="Wingdings 2"/>
              <a:buChar char=""/>
              <a:defRPr/>
            </a:pPr>
            <a:r>
              <a:rPr lang="tr-TR" dirty="0" smtClean="0"/>
              <a:t>B. </a:t>
            </a:r>
            <a:r>
              <a:rPr lang="tr-TR" dirty="0" err="1" smtClean="0"/>
              <a:t>Melaninogenicus’un</a:t>
            </a:r>
            <a:r>
              <a:rPr lang="tr-TR" dirty="0" smtClean="0"/>
              <a:t> </a:t>
            </a:r>
            <a:r>
              <a:rPr lang="tr-TR" dirty="0" err="1" smtClean="0"/>
              <a:t>endotoksini</a:t>
            </a:r>
            <a:r>
              <a:rPr lang="tr-TR" dirty="0" smtClean="0"/>
              <a:t> ağrı </a:t>
            </a:r>
            <a:r>
              <a:rPr lang="tr-TR" dirty="0" err="1" smtClean="0"/>
              <a:t>mediatörü</a:t>
            </a:r>
            <a:r>
              <a:rPr lang="tr-TR" dirty="0" smtClean="0"/>
              <a:t> olan </a:t>
            </a:r>
            <a:r>
              <a:rPr lang="tr-TR" dirty="0" err="1" smtClean="0"/>
              <a:t>bradikinin</a:t>
            </a:r>
            <a:r>
              <a:rPr lang="tr-TR" dirty="0" smtClean="0"/>
              <a:t> meydana gelmesinde etkili olan </a:t>
            </a:r>
            <a:r>
              <a:rPr lang="tr-TR" dirty="0" err="1" smtClean="0"/>
              <a:t>Hageman</a:t>
            </a:r>
            <a:r>
              <a:rPr lang="tr-TR" dirty="0" smtClean="0"/>
              <a:t> faktörünü aktive eder.</a:t>
            </a:r>
          </a:p>
          <a:p>
            <a:pPr marL="365760" indent="-283464" eaLnBrk="1" fontAlgn="auto" hangingPunct="1">
              <a:spcAft>
                <a:spcPts val="0"/>
              </a:spcAft>
              <a:buFont typeface="Wingdings 2"/>
              <a:buChar char=""/>
              <a:defRPr/>
            </a:pPr>
            <a:r>
              <a:rPr lang="tr-TR" dirty="0" smtClean="0"/>
              <a:t>İnsan lökositleri </a:t>
            </a:r>
            <a:r>
              <a:rPr lang="tr-TR" dirty="0" err="1" smtClean="0"/>
              <a:t>endotoksinle</a:t>
            </a:r>
            <a:r>
              <a:rPr lang="tr-TR" dirty="0" smtClean="0"/>
              <a:t> karşılaştığında da </a:t>
            </a:r>
            <a:r>
              <a:rPr lang="tr-TR" dirty="0" err="1" smtClean="0"/>
              <a:t>bradikinin</a:t>
            </a:r>
            <a:r>
              <a:rPr lang="tr-TR" dirty="0" smtClean="0"/>
              <a:t> üretilir.</a:t>
            </a:r>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03350" y="765175"/>
            <a:ext cx="7499350" cy="1143000"/>
          </a:xfrm>
        </p:spPr>
        <p:txBody>
          <a:bodyPr>
            <a:normAutofit fontScale="90000"/>
          </a:bodyPr>
          <a:lstStyle/>
          <a:p>
            <a:pPr eaLnBrk="1" hangingPunct="1">
              <a:defRPr/>
            </a:pPr>
            <a:r>
              <a:rPr lang="tr-TR" sz="4000" b="1" u="sng" dirty="0" smtClean="0">
                <a:latin typeface="Arial" pitchFamily="34" charset="0"/>
                <a:cs typeface="Arial" pitchFamily="34" charset="0"/>
              </a:rPr>
              <a:t>Mikrobiyolojik perspektiften kök kanalı tedavisi:</a:t>
            </a:r>
            <a:r>
              <a:rPr lang="tr-TR" dirty="0" smtClean="0"/>
              <a:t/>
            </a:r>
            <a:br>
              <a:rPr lang="tr-TR" dirty="0" smtClean="0"/>
            </a:br>
            <a:r>
              <a:rPr lang="tr-TR" dirty="0" smtClean="0"/>
              <a:t/>
            </a:r>
            <a:br>
              <a:rPr lang="tr-TR" dirty="0" smtClean="0"/>
            </a:br>
            <a:endParaRPr lang="tr-TR" dirty="0"/>
          </a:p>
        </p:txBody>
      </p:sp>
      <p:sp>
        <p:nvSpPr>
          <p:cNvPr id="27650" name="2 İçerik Yer Tutucusu"/>
          <p:cNvSpPr>
            <a:spLocks noGrp="1"/>
          </p:cNvSpPr>
          <p:nvPr>
            <p:ph idx="1"/>
          </p:nvPr>
        </p:nvSpPr>
        <p:spPr>
          <a:xfrm>
            <a:off x="1258888" y="1773238"/>
            <a:ext cx="7499350" cy="4114800"/>
          </a:xfrm>
        </p:spPr>
        <p:txBody>
          <a:bodyPr/>
          <a:lstStyle/>
          <a:p>
            <a:pPr algn="just" eaLnBrk="1" hangingPunct="1">
              <a:buFont typeface="Wingdings 2" pitchFamily="18" charset="2"/>
              <a:buNone/>
            </a:pPr>
            <a:r>
              <a:rPr lang="tr-TR" sz="2000" smtClean="0">
                <a:latin typeface="Arial" charset="0"/>
                <a:cs typeface="Arial" charset="0"/>
              </a:rPr>
              <a:t>		</a:t>
            </a:r>
          </a:p>
          <a:p>
            <a:pPr algn="just" eaLnBrk="1" hangingPunct="1">
              <a:buFont typeface="Wingdings 2" pitchFamily="18" charset="2"/>
              <a:buNone/>
            </a:pPr>
            <a:r>
              <a:rPr lang="tr-TR" sz="2000" smtClean="0">
                <a:latin typeface="Arial" charset="0"/>
                <a:cs typeface="Arial" charset="0"/>
              </a:rPr>
              <a:t>		Periapikal doku kendi haline bırakılırsa iyileşmeye meyillidir. Çünkü orada hasarı onarabilecek bir immün savunma vardır. Periapikali tedavi etmek amacıyla foraman apikaleden ilaç taşırılması yerine enfekte kök kanallarının biyomekanik preparasyonunun yapılması daha doğru ve yeterli bir yaklaşımdır. Enfekte kök kanallarının ekolojisini düzeltmek periapikal iyileşme için yeterlidir.</a:t>
            </a:r>
          </a:p>
          <a:p>
            <a:pPr eaLnBrk="1" hangingPunct="1"/>
            <a:endParaRPr lang="tr-TR"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hangingPunct="1">
              <a:defRPr/>
            </a:pPr>
            <a:endParaRPr lang="tr-TR"/>
          </a:p>
        </p:txBody>
      </p:sp>
      <p:sp>
        <p:nvSpPr>
          <p:cNvPr id="28674" name="2 İçerik Yer Tutucusu"/>
          <p:cNvSpPr>
            <a:spLocks noGrp="1"/>
          </p:cNvSpPr>
          <p:nvPr>
            <p:ph idx="1"/>
          </p:nvPr>
        </p:nvSpPr>
        <p:spPr/>
        <p:txBody>
          <a:bodyPr/>
          <a:lstStyle/>
          <a:p>
            <a:pPr algn="just" eaLnBrk="1" hangingPunct="1">
              <a:buFont typeface="Wingdings 2" pitchFamily="18" charset="2"/>
              <a:buNone/>
            </a:pPr>
            <a:r>
              <a:rPr lang="tr-TR" smtClean="0"/>
              <a:t>	</a:t>
            </a:r>
          </a:p>
          <a:p>
            <a:pPr algn="just" eaLnBrk="1" hangingPunct="1">
              <a:buFont typeface="Wingdings 2" pitchFamily="18" charset="2"/>
              <a:buNone/>
            </a:pPr>
            <a:endParaRPr lang="tr-TR" smtClean="0"/>
          </a:p>
          <a:p>
            <a:pPr algn="just" eaLnBrk="1" hangingPunct="1">
              <a:buFont typeface="Wingdings 2" pitchFamily="18" charset="2"/>
              <a:buNone/>
            </a:pPr>
            <a:r>
              <a:rPr lang="tr-TR" smtClean="0"/>
              <a:t>		</a:t>
            </a:r>
            <a:r>
              <a:rPr lang="tr-TR" sz="2000" smtClean="0">
                <a:latin typeface="Arial" charset="0"/>
                <a:cs typeface="Arial" charset="0"/>
              </a:rPr>
              <a:t>Bir hastanın enfekte bir dişinin kök kanalından alınan bir bakteri o hastanın bir başka dişinde enfeksiyon başlatabilecek en uygun bakteridir. Bu nedenle aynı hastanın ağzında aynı seansta birisi enfekte diğeri steril olan iki ayrı dişe kök kanalı tedavisi yapılacaksa enfekte kanala sokulan kanal aleti diğer dişte kullanılmamalıdır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eaLnBrk="1" hangingPunct="1">
              <a:defRPr/>
            </a:pPr>
            <a:r>
              <a:rPr lang="tr-TR" b="1" u="sng" dirty="0" smtClean="0"/>
              <a:t/>
            </a:r>
            <a:br>
              <a:rPr lang="tr-TR" b="1" u="sng" dirty="0" smtClean="0"/>
            </a:br>
            <a:r>
              <a:rPr lang="tr-TR" b="1" u="sng" dirty="0" smtClean="0"/>
              <a:t/>
            </a:r>
            <a:br>
              <a:rPr lang="tr-TR" b="1" u="sng" dirty="0" smtClean="0"/>
            </a:br>
            <a:r>
              <a:rPr lang="tr-TR" b="1" u="sng" dirty="0" smtClean="0"/>
              <a:t>SONUÇ:</a:t>
            </a:r>
            <a:r>
              <a:rPr lang="tr-TR" dirty="0" smtClean="0"/>
              <a:t/>
            </a:r>
            <a:br>
              <a:rPr lang="tr-TR" dirty="0" smtClean="0"/>
            </a:br>
            <a:r>
              <a:rPr lang="tr-TR" dirty="0" smtClean="0"/>
              <a:t> </a:t>
            </a:r>
            <a:br>
              <a:rPr lang="tr-TR" dirty="0" smtClean="0"/>
            </a:br>
            <a:endParaRPr lang="tr-TR" dirty="0"/>
          </a:p>
        </p:txBody>
      </p:sp>
      <p:sp>
        <p:nvSpPr>
          <p:cNvPr id="29698" name="2 İçerik Yer Tutucusu"/>
          <p:cNvSpPr>
            <a:spLocks noGrp="1"/>
          </p:cNvSpPr>
          <p:nvPr>
            <p:ph idx="1"/>
          </p:nvPr>
        </p:nvSpPr>
        <p:spPr/>
        <p:txBody>
          <a:bodyPr/>
          <a:lstStyle/>
          <a:p>
            <a:pPr algn="just" eaLnBrk="1" hangingPunct="1">
              <a:buFont typeface="Wingdings 2" pitchFamily="18" charset="2"/>
              <a:buNone/>
            </a:pPr>
            <a:r>
              <a:rPr lang="tr-TR" sz="2000" smtClean="0">
                <a:latin typeface="Arial" charset="0"/>
                <a:cs typeface="Arial" charset="0"/>
              </a:rPr>
              <a:t>		Kök kanal tedavisinin amacı aslında mikroorganizmalara karşı yapılan bir mücadele değil, onların yaşamalarını sağlayan ekolojinin ortadan kaldırıldığı bir tedavi olmalıdır.</a:t>
            </a:r>
          </a:p>
          <a:p>
            <a:pPr algn="just" eaLnBrk="1" hangingPunct="1">
              <a:buFont typeface="Wingdings 2" pitchFamily="18" charset="2"/>
              <a:buNone/>
            </a:pPr>
            <a:r>
              <a:rPr lang="tr-TR" sz="2000" smtClean="0">
                <a:latin typeface="Arial" charset="0"/>
                <a:cs typeface="Arial" charset="0"/>
              </a:rPr>
              <a:t>	</a:t>
            </a:r>
          </a:p>
          <a:p>
            <a:pPr algn="just" eaLnBrk="1" hangingPunct="1">
              <a:buFont typeface="Wingdings 2" pitchFamily="18" charset="2"/>
              <a:buNone/>
            </a:pPr>
            <a:r>
              <a:rPr lang="tr-TR" sz="2000" smtClean="0">
                <a:latin typeface="Arial" charset="0"/>
                <a:cs typeface="Arial" charset="0"/>
              </a:rPr>
              <a:t>	 	Enfekte kök kanalındaki bakterilerin ortadan kaldırılması için antimikrobiyal maddelerden faydalanmak pasif ve geçici bir çözümdür. </a:t>
            </a:r>
          </a:p>
          <a:p>
            <a:pPr algn="just" eaLnBrk="1" hangingPunct="1">
              <a:buFont typeface="Wingdings 2" pitchFamily="18" charset="2"/>
              <a:buNone/>
            </a:pPr>
            <a:endParaRPr lang="tr-TR" sz="2000" smtClean="0">
              <a:latin typeface="Arial" charset="0"/>
              <a:cs typeface="Arial" charset="0"/>
            </a:endParaRPr>
          </a:p>
          <a:p>
            <a:pPr algn="just" eaLnBrk="1" hangingPunct="1">
              <a:buFont typeface="Wingdings 2" pitchFamily="18" charset="2"/>
              <a:buNone/>
            </a:pPr>
            <a:r>
              <a:rPr lang="tr-TR" sz="2000" smtClean="0">
                <a:latin typeface="Arial" charset="0"/>
                <a:cs typeface="Arial" charset="0"/>
              </a:rPr>
              <a:t>		Kanallarda enfeksiyon yoksa, antibiyotikli patlar veya antiseptikli maddelere gerek yoktur. Bu nedenle her türlü periapikal enfeksiyon tedavisinin amacı, enfekte kök kanalının bozulan ekolojisinin düzeltilmesi olmalıdır.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foto tezz\Yeni Klasör\DSC02751.JPG"/>
          <p:cNvPicPr>
            <a:picLocks noChangeAspect="1" noChangeArrowheads="1"/>
          </p:cNvPicPr>
          <p:nvPr/>
        </p:nvPicPr>
        <p:blipFill>
          <a:blip r:embed="rId2"/>
          <a:srcRect l="15002" t="7777" r="22491" b="29993"/>
          <a:stretch>
            <a:fillRect/>
          </a:stretch>
        </p:blipFill>
        <p:spPr bwMode="auto">
          <a:xfrm>
            <a:off x="827088" y="476250"/>
            <a:ext cx="7489825" cy="4537075"/>
          </a:xfrm>
          <a:prstGeom prst="rect">
            <a:avLst/>
          </a:prstGeom>
          <a:noFill/>
          <a:ln w="9525">
            <a:noFill/>
            <a:miter lim="800000"/>
            <a:headEnd/>
            <a:tailEnd/>
          </a:ln>
        </p:spPr>
      </p:pic>
      <p:pic>
        <p:nvPicPr>
          <p:cNvPr id="30722" name="Picture 2" descr="F:\foto tezz\Yeni Klasör\DSC02751.JPG"/>
          <p:cNvPicPr>
            <a:picLocks noChangeAspect="1" noChangeArrowheads="1"/>
          </p:cNvPicPr>
          <p:nvPr/>
        </p:nvPicPr>
        <p:blipFill>
          <a:blip r:embed="rId2"/>
          <a:srcRect l="10834" t="75977" r="20415" b="8467"/>
          <a:stretch>
            <a:fillRect/>
          </a:stretch>
        </p:blipFill>
        <p:spPr bwMode="auto">
          <a:xfrm>
            <a:off x="827088" y="5229225"/>
            <a:ext cx="7632700"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F:\foto tezz\Yeni Klasör\DSC02752.JPG"/>
          <p:cNvPicPr>
            <a:picLocks noChangeAspect="1" noChangeArrowheads="1"/>
          </p:cNvPicPr>
          <p:nvPr/>
        </p:nvPicPr>
        <p:blipFill>
          <a:blip r:embed="rId2"/>
          <a:srcRect l="8745" t="6245" r="22913" b="27081"/>
          <a:stretch>
            <a:fillRect/>
          </a:stretch>
        </p:blipFill>
        <p:spPr bwMode="auto">
          <a:xfrm>
            <a:off x="1116013" y="260350"/>
            <a:ext cx="7416800" cy="4537075"/>
          </a:xfrm>
          <a:prstGeom prst="rect">
            <a:avLst/>
          </a:prstGeom>
          <a:noFill/>
          <a:ln w="9525">
            <a:noFill/>
            <a:miter lim="800000"/>
            <a:headEnd/>
            <a:tailEnd/>
          </a:ln>
        </p:spPr>
      </p:pic>
      <p:pic>
        <p:nvPicPr>
          <p:cNvPr id="31746" name="Picture 2" descr="F:\foto tezz\Yeni Klasör\DSC02752.JPG"/>
          <p:cNvPicPr>
            <a:picLocks noChangeAspect="1" noChangeArrowheads="1"/>
          </p:cNvPicPr>
          <p:nvPr/>
        </p:nvPicPr>
        <p:blipFill>
          <a:blip r:embed="rId2"/>
          <a:srcRect l="3745" t="79585" r="20413" b="5968"/>
          <a:stretch>
            <a:fillRect/>
          </a:stretch>
        </p:blipFill>
        <p:spPr bwMode="auto">
          <a:xfrm>
            <a:off x="1116013" y="5300663"/>
            <a:ext cx="7488237" cy="1223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hangingPunct="1">
              <a:defRPr/>
            </a:pPr>
            <a:r>
              <a:rPr lang="tr-TR" dirty="0" err="1" smtClean="0"/>
              <a:t>Endodontik</a:t>
            </a:r>
            <a:r>
              <a:rPr lang="tr-TR" dirty="0" smtClean="0"/>
              <a:t> Mikrobiyoloji</a:t>
            </a:r>
            <a:endParaRPr lang="tr-TR" dirty="0"/>
          </a:p>
        </p:txBody>
      </p:sp>
      <p:sp>
        <p:nvSpPr>
          <p:cNvPr id="14338" name="2 İçerik Yer Tutucusu"/>
          <p:cNvSpPr>
            <a:spLocks noGrp="1"/>
          </p:cNvSpPr>
          <p:nvPr>
            <p:ph idx="1"/>
          </p:nvPr>
        </p:nvSpPr>
        <p:spPr/>
        <p:txBody>
          <a:bodyPr/>
          <a:lstStyle/>
          <a:p>
            <a:pPr lvl="1" algn="just" eaLnBrk="1" hangingPunct="1">
              <a:buFont typeface="Verdana" pitchFamily="34" charset="0"/>
              <a:buNone/>
            </a:pPr>
            <a:r>
              <a:rPr lang="tr-TR" sz="2400" smtClean="0">
                <a:latin typeface="Arial" charset="0"/>
                <a:cs typeface="Arial" charset="0"/>
              </a:rPr>
              <a:t>		Pulpa ve periapikal dokular bakteriler tarafından istila edildiğinde, burada görülen enfeksiyonun özellikleri organizmanın diğer dokularında görülenlerden biraz farklıdır. </a:t>
            </a:r>
          </a:p>
          <a:p>
            <a:pPr lvl="1" algn="just" eaLnBrk="1" hangingPunct="1">
              <a:buFont typeface="Verdana" pitchFamily="34" charset="0"/>
              <a:buNone/>
            </a:pPr>
            <a:r>
              <a:rPr lang="tr-TR" sz="2400" smtClean="0">
                <a:latin typeface="Arial" charset="0"/>
                <a:cs typeface="Arial" charset="0"/>
              </a:rPr>
              <a:t>		</a:t>
            </a:r>
          </a:p>
          <a:p>
            <a:pPr lvl="1" algn="just" eaLnBrk="1" hangingPunct="1">
              <a:buFont typeface="Verdana" pitchFamily="34" charset="0"/>
              <a:buNone/>
            </a:pPr>
            <a:r>
              <a:rPr lang="tr-TR" sz="2400" smtClean="0">
                <a:latin typeface="Arial" charset="0"/>
                <a:cs typeface="Arial" charset="0"/>
              </a:rPr>
              <a:t>		Pulpanın genişlemeye müsait olmayan anatomik yapısı, virüslerin enfeksiyona hiç katılmaması ve nöroimmün mekanizmalar endodontik enfeksiyonu özel yapar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F:\foto tezz\Yeni Klasör\DSC02753.JPG"/>
          <p:cNvPicPr>
            <a:picLocks noChangeAspect="1" noChangeArrowheads="1"/>
          </p:cNvPicPr>
          <p:nvPr/>
        </p:nvPicPr>
        <p:blipFill>
          <a:blip r:embed="rId2"/>
          <a:srcRect l="7501" t="5135" r="20825" b="25970"/>
          <a:stretch>
            <a:fillRect/>
          </a:stretch>
        </p:blipFill>
        <p:spPr bwMode="auto">
          <a:xfrm>
            <a:off x="1476375" y="333375"/>
            <a:ext cx="6191250" cy="4464050"/>
          </a:xfrm>
          <a:prstGeom prst="rect">
            <a:avLst/>
          </a:prstGeom>
          <a:noFill/>
          <a:ln w="9525">
            <a:noFill/>
            <a:miter lim="800000"/>
            <a:headEnd/>
            <a:tailEnd/>
          </a:ln>
        </p:spPr>
      </p:pic>
      <p:pic>
        <p:nvPicPr>
          <p:cNvPr id="32770" name="Picture 2" descr="F:\foto tezz\Yeni Klasör\DSC02753.JPG"/>
          <p:cNvPicPr>
            <a:picLocks noChangeAspect="1" noChangeArrowheads="1"/>
          </p:cNvPicPr>
          <p:nvPr/>
        </p:nvPicPr>
        <p:blipFill>
          <a:blip r:embed="rId2"/>
          <a:srcRect l="3334" t="80698" r="18324" b="3745"/>
          <a:stretch>
            <a:fillRect/>
          </a:stretch>
        </p:blipFill>
        <p:spPr bwMode="auto">
          <a:xfrm>
            <a:off x="1187450" y="5084763"/>
            <a:ext cx="6769100" cy="1008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F:\foto tezz\Yeni Klasör\DSC02754.JPG"/>
          <p:cNvPicPr>
            <a:picLocks noChangeAspect="1" noChangeArrowheads="1"/>
          </p:cNvPicPr>
          <p:nvPr/>
        </p:nvPicPr>
        <p:blipFill>
          <a:blip r:embed="rId2"/>
          <a:srcRect l="8745" t="5133" r="19580" b="24860"/>
          <a:stretch>
            <a:fillRect/>
          </a:stretch>
        </p:blipFill>
        <p:spPr bwMode="auto">
          <a:xfrm>
            <a:off x="1331913" y="404813"/>
            <a:ext cx="6192837" cy="4537075"/>
          </a:xfrm>
          <a:prstGeom prst="rect">
            <a:avLst/>
          </a:prstGeom>
          <a:noFill/>
          <a:ln w="9525">
            <a:noFill/>
            <a:miter lim="800000"/>
            <a:headEnd/>
            <a:tailEnd/>
          </a:ln>
        </p:spPr>
      </p:pic>
      <p:pic>
        <p:nvPicPr>
          <p:cNvPr id="33794" name="Picture 2" descr="F:\foto tezz\Yeni Klasör\DSC02754.JPG"/>
          <p:cNvPicPr>
            <a:picLocks noChangeAspect="1" noChangeArrowheads="1"/>
          </p:cNvPicPr>
          <p:nvPr/>
        </p:nvPicPr>
        <p:blipFill>
          <a:blip r:embed="rId2"/>
          <a:srcRect l="3745" t="80698" r="21246" b="4855"/>
          <a:stretch>
            <a:fillRect/>
          </a:stretch>
        </p:blipFill>
        <p:spPr bwMode="auto">
          <a:xfrm>
            <a:off x="1187450" y="5445125"/>
            <a:ext cx="6480175"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F:\foto tezz\Yeni Klasör\DSC02755.JPG"/>
          <p:cNvPicPr>
            <a:picLocks noChangeAspect="1" noChangeArrowheads="1"/>
          </p:cNvPicPr>
          <p:nvPr/>
        </p:nvPicPr>
        <p:blipFill>
          <a:blip r:embed="rId2"/>
          <a:srcRect l="7501" t="4855" r="16656" b="22913"/>
          <a:stretch>
            <a:fillRect/>
          </a:stretch>
        </p:blipFill>
        <p:spPr bwMode="auto">
          <a:xfrm>
            <a:off x="1187450" y="404813"/>
            <a:ext cx="6553200" cy="4679950"/>
          </a:xfrm>
          <a:prstGeom prst="rect">
            <a:avLst/>
          </a:prstGeom>
          <a:noFill/>
          <a:ln w="9525">
            <a:noFill/>
            <a:miter lim="800000"/>
            <a:headEnd/>
            <a:tailEnd/>
          </a:ln>
        </p:spPr>
      </p:pic>
      <p:pic>
        <p:nvPicPr>
          <p:cNvPr id="34818" name="Picture 2" descr="F:\foto tezz\Yeni Klasör\DSC02755.JPG"/>
          <p:cNvPicPr>
            <a:picLocks noChangeAspect="1" noChangeArrowheads="1"/>
          </p:cNvPicPr>
          <p:nvPr/>
        </p:nvPicPr>
        <p:blipFill>
          <a:blip r:embed="rId2"/>
          <a:srcRect l="2911" t="83754" r="18745"/>
          <a:stretch>
            <a:fillRect/>
          </a:stretch>
        </p:blipFill>
        <p:spPr bwMode="auto">
          <a:xfrm>
            <a:off x="1116013" y="5445125"/>
            <a:ext cx="6769100" cy="105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foto tezz\Yeni Klasör\DSC02756.JPG"/>
          <p:cNvPicPr>
            <a:picLocks noChangeAspect="1" noChangeArrowheads="1"/>
          </p:cNvPicPr>
          <p:nvPr/>
        </p:nvPicPr>
        <p:blipFill>
          <a:blip r:embed="rId2"/>
          <a:srcRect l="8440" t="4890" r="19054" b="25101"/>
          <a:stretch>
            <a:fillRect/>
          </a:stretch>
        </p:blipFill>
        <p:spPr bwMode="auto">
          <a:xfrm>
            <a:off x="1331913" y="260350"/>
            <a:ext cx="6264275" cy="4537075"/>
          </a:xfrm>
          <a:prstGeom prst="rect">
            <a:avLst/>
          </a:prstGeom>
          <a:noFill/>
          <a:ln w="9525">
            <a:noFill/>
            <a:miter lim="800000"/>
            <a:headEnd/>
            <a:tailEnd/>
          </a:ln>
        </p:spPr>
      </p:pic>
      <p:pic>
        <p:nvPicPr>
          <p:cNvPr id="35842" name="Picture 2" descr="F:\foto tezz\Yeni Klasör\DSC02756.JPG"/>
          <p:cNvPicPr>
            <a:picLocks noChangeAspect="1" noChangeArrowheads="1"/>
          </p:cNvPicPr>
          <p:nvPr/>
        </p:nvPicPr>
        <p:blipFill>
          <a:blip r:embed="rId2"/>
          <a:srcRect l="3745" t="82919" r="19580" b="2634"/>
          <a:stretch>
            <a:fillRect/>
          </a:stretch>
        </p:blipFill>
        <p:spPr bwMode="auto">
          <a:xfrm>
            <a:off x="1116013" y="5084763"/>
            <a:ext cx="6624637"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F:\foto tezz\Yeni Klasör\DSC02757.JPG"/>
          <p:cNvPicPr>
            <a:picLocks noChangeAspect="1" noChangeArrowheads="1"/>
          </p:cNvPicPr>
          <p:nvPr/>
        </p:nvPicPr>
        <p:blipFill>
          <a:blip r:embed="rId2"/>
          <a:srcRect l="12079" t="9579" r="17081" b="21526"/>
          <a:stretch>
            <a:fillRect/>
          </a:stretch>
        </p:blipFill>
        <p:spPr bwMode="auto">
          <a:xfrm>
            <a:off x="1476375" y="476250"/>
            <a:ext cx="6119813" cy="4465638"/>
          </a:xfrm>
          <a:prstGeom prst="rect">
            <a:avLst/>
          </a:prstGeom>
          <a:noFill/>
          <a:ln w="9525">
            <a:noFill/>
            <a:miter lim="800000"/>
            <a:headEnd/>
            <a:tailEnd/>
          </a:ln>
        </p:spPr>
      </p:pic>
      <p:pic>
        <p:nvPicPr>
          <p:cNvPr id="36866" name="Picture 2" descr="F:\foto tezz\Yeni Klasör\DSC02757.JPG"/>
          <p:cNvPicPr>
            <a:picLocks noChangeAspect="1" noChangeArrowheads="1"/>
          </p:cNvPicPr>
          <p:nvPr/>
        </p:nvPicPr>
        <p:blipFill>
          <a:blip r:embed="rId2"/>
          <a:srcRect l="7501" t="82919" r="17491"/>
          <a:stretch>
            <a:fillRect/>
          </a:stretch>
        </p:blipFill>
        <p:spPr bwMode="auto">
          <a:xfrm>
            <a:off x="1403350" y="5157788"/>
            <a:ext cx="6481763" cy="1106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F:\foto tezz\Yeni Klasör\DSC02758.JPG"/>
          <p:cNvPicPr>
            <a:picLocks noChangeAspect="1" noChangeArrowheads="1"/>
          </p:cNvPicPr>
          <p:nvPr/>
        </p:nvPicPr>
        <p:blipFill>
          <a:blip r:embed="rId2"/>
          <a:srcRect l="14580" t="15135" r="22079" b="24860"/>
          <a:stretch>
            <a:fillRect/>
          </a:stretch>
        </p:blipFill>
        <p:spPr bwMode="auto">
          <a:xfrm>
            <a:off x="1763713" y="981075"/>
            <a:ext cx="5472112" cy="3887788"/>
          </a:xfrm>
          <a:prstGeom prst="rect">
            <a:avLst/>
          </a:prstGeom>
          <a:noFill/>
          <a:ln w="9525">
            <a:noFill/>
            <a:miter lim="800000"/>
            <a:headEnd/>
            <a:tailEnd/>
          </a:ln>
        </p:spPr>
      </p:pic>
      <p:pic>
        <p:nvPicPr>
          <p:cNvPr id="37890" name="Picture 2" descr="F:\foto tezz\Yeni Klasör\DSC02758.JPG"/>
          <p:cNvPicPr>
            <a:picLocks noChangeAspect="1" noChangeArrowheads="1"/>
          </p:cNvPicPr>
          <p:nvPr/>
        </p:nvPicPr>
        <p:blipFill>
          <a:blip r:embed="rId2"/>
          <a:srcRect l="9579" t="78474" r="18745" b="5968"/>
          <a:stretch>
            <a:fillRect/>
          </a:stretch>
        </p:blipFill>
        <p:spPr bwMode="auto">
          <a:xfrm>
            <a:off x="1547813" y="5084763"/>
            <a:ext cx="6192837" cy="1008062"/>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F:\foto tezz\Yeni Klasör\DSC02759.JPG"/>
          <p:cNvPicPr>
            <a:picLocks noChangeAspect="1" noChangeArrowheads="1"/>
          </p:cNvPicPr>
          <p:nvPr/>
        </p:nvPicPr>
        <p:blipFill>
          <a:blip r:embed="rId2"/>
          <a:srcRect l="15836" t="11801" r="18324" b="24860"/>
          <a:stretch>
            <a:fillRect/>
          </a:stretch>
        </p:blipFill>
        <p:spPr bwMode="auto">
          <a:xfrm>
            <a:off x="1763713" y="549275"/>
            <a:ext cx="5688012" cy="4103688"/>
          </a:xfrm>
          <a:prstGeom prst="rect">
            <a:avLst/>
          </a:prstGeom>
          <a:noFill/>
          <a:ln w="9525">
            <a:noFill/>
            <a:miter lim="800000"/>
            <a:headEnd/>
            <a:tailEnd/>
          </a:ln>
        </p:spPr>
      </p:pic>
      <p:pic>
        <p:nvPicPr>
          <p:cNvPr id="38914" name="Picture 2" descr="F:\foto tezz\Yeni Klasör\DSC02759.JPG"/>
          <p:cNvPicPr>
            <a:picLocks noChangeAspect="1" noChangeArrowheads="1"/>
          </p:cNvPicPr>
          <p:nvPr/>
        </p:nvPicPr>
        <p:blipFill>
          <a:blip r:embed="rId2"/>
          <a:srcRect l="8334" t="79585" r="13324" b="4855"/>
          <a:stretch>
            <a:fillRect/>
          </a:stretch>
        </p:blipFill>
        <p:spPr bwMode="auto">
          <a:xfrm>
            <a:off x="1187450" y="4941888"/>
            <a:ext cx="6769100" cy="10080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F:\foto tezz\Yeni Klasör\DSC02760.JPG"/>
          <p:cNvPicPr>
            <a:picLocks noChangeAspect="1" noChangeArrowheads="1"/>
          </p:cNvPicPr>
          <p:nvPr/>
        </p:nvPicPr>
        <p:blipFill>
          <a:blip r:embed="rId2"/>
          <a:srcRect l="14168" t="17780" r="25826" b="24435"/>
          <a:stretch>
            <a:fillRect/>
          </a:stretch>
        </p:blipFill>
        <p:spPr bwMode="auto">
          <a:xfrm>
            <a:off x="2051050" y="908050"/>
            <a:ext cx="5184775" cy="3744913"/>
          </a:xfrm>
          <a:prstGeom prst="rect">
            <a:avLst/>
          </a:prstGeom>
          <a:noFill/>
          <a:ln w="9525">
            <a:noFill/>
            <a:miter lim="800000"/>
            <a:headEnd/>
            <a:tailEnd/>
          </a:ln>
        </p:spPr>
      </p:pic>
      <p:pic>
        <p:nvPicPr>
          <p:cNvPr id="39938" name="Picture 2" descr="F:\foto tezz\Yeni Klasör\DSC02760.JPG"/>
          <p:cNvPicPr>
            <a:picLocks noChangeAspect="1" noChangeArrowheads="1"/>
          </p:cNvPicPr>
          <p:nvPr/>
        </p:nvPicPr>
        <p:blipFill>
          <a:blip r:embed="rId2"/>
          <a:srcRect l="9167" t="78897" r="20827" b="7768"/>
          <a:stretch>
            <a:fillRect/>
          </a:stretch>
        </p:blipFill>
        <p:spPr bwMode="auto">
          <a:xfrm>
            <a:off x="1763713" y="4868863"/>
            <a:ext cx="6048375" cy="8636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F:\foto tezz\Yeni Klasör\DSC02761.JPG"/>
          <p:cNvPicPr>
            <a:picLocks noChangeAspect="1" noChangeArrowheads="1"/>
          </p:cNvPicPr>
          <p:nvPr/>
        </p:nvPicPr>
        <p:blipFill>
          <a:blip r:embed="rId2"/>
          <a:srcRect l="18335" t="9302" r="19991" b="30692"/>
          <a:stretch>
            <a:fillRect/>
          </a:stretch>
        </p:blipFill>
        <p:spPr bwMode="auto">
          <a:xfrm>
            <a:off x="1835150" y="981075"/>
            <a:ext cx="5329238" cy="3887788"/>
          </a:xfrm>
          <a:prstGeom prst="rect">
            <a:avLst/>
          </a:prstGeom>
          <a:noFill/>
          <a:ln w="9525">
            <a:noFill/>
            <a:miter lim="800000"/>
            <a:headEnd/>
            <a:tailEnd/>
          </a:ln>
        </p:spPr>
      </p:pic>
      <p:pic>
        <p:nvPicPr>
          <p:cNvPr id="40962" name="Picture 2" descr="F:\foto tezz\Yeni Klasör\DSC02761.JPG"/>
          <p:cNvPicPr>
            <a:picLocks noChangeAspect="1" noChangeArrowheads="1"/>
          </p:cNvPicPr>
          <p:nvPr/>
        </p:nvPicPr>
        <p:blipFill>
          <a:blip r:embed="rId2"/>
          <a:srcRect l="8334" t="73753" r="14992" b="10690"/>
          <a:stretch>
            <a:fillRect/>
          </a:stretch>
        </p:blipFill>
        <p:spPr bwMode="auto">
          <a:xfrm>
            <a:off x="1476375" y="5229225"/>
            <a:ext cx="6624638" cy="100806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F:\foto tezz\Yeni Klasör\DSC02762.JPG"/>
          <p:cNvPicPr>
            <a:picLocks noChangeAspect="1" noChangeArrowheads="1"/>
          </p:cNvPicPr>
          <p:nvPr/>
        </p:nvPicPr>
        <p:blipFill>
          <a:blip r:embed="rId2"/>
          <a:srcRect l="15002" t="8890" r="17491" b="25546"/>
          <a:stretch>
            <a:fillRect/>
          </a:stretch>
        </p:blipFill>
        <p:spPr bwMode="auto">
          <a:xfrm>
            <a:off x="1547813" y="765175"/>
            <a:ext cx="5832475" cy="4248150"/>
          </a:xfrm>
          <a:prstGeom prst="rect">
            <a:avLst/>
          </a:prstGeom>
          <a:noFill/>
          <a:ln w="9525">
            <a:noFill/>
            <a:miter lim="800000"/>
            <a:headEnd/>
            <a:tailEnd/>
          </a:ln>
        </p:spPr>
      </p:pic>
      <p:pic>
        <p:nvPicPr>
          <p:cNvPr id="41986" name="Picture 2" descr="F:\foto tezz\Yeni Klasör\DSC02762.JPG"/>
          <p:cNvPicPr>
            <a:picLocks noChangeAspect="1" noChangeArrowheads="1"/>
          </p:cNvPicPr>
          <p:nvPr/>
        </p:nvPicPr>
        <p:blipFill>
          <a:blip r:embed="rId2"/>
          <a:srcRect l="7912" t="79585" r="15413" b="5968"/>
          <a:stretch>
            <a:fillRect/>
          </a:stretch>
        </p:blipFill>
        <p:spPr bwMode="auto">
          <a:xfrm>
            <a:off x="1187450" y="5157788"/>
            <a:ext cx="6624638" cy="93503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hangingPunct="1">
              <a:defRPr/>
            </a:pPr>
            <a:endParaRPr lang="tr-TR"/>
          </a:p>
        </p:txBody>
      </p:sp>
      <p:sp>
        <p:nvSpPr>
          <p:cNvPr id="15362" name="2 İçerik Yer Tutucusu"/>
          <p:cNvSpPr>
            <a:spLocks noGrp="1"/>
          </p:cNvSpPr>
          <p:nvPr>
            <p:ph idx="1"/>
          </p:nvPr>
        </p:nvSpPr>
        <p:spPr/>
        <p:txBody>
          <a:bodyPr/>
          <a:lstStyle/>
          <a:p>
            <a:pPr algn="just" eaLnBrk="1" hangingPunct="1">
              <a:buFont typeface="Wingdings 2" pitchFamily="18" charset="2"/>
              <a:buNone/>
            </a:pPr>
            <a:r>
              <a:rPr lang="tr-TR" smtClean="0"/>
              <a:t>		</a:t>
            </a:r>
            <a:r>
              <a:rPr lang="tr-TR" sz="2400" smtClean="0">
                <a:latin typeface="Arial" charset="0"/>
                <a:cs typeface="Arial" charset="0"/>
              </a:rPr>
              <a:t>Enfekte kök kanalına ve periapikale girebilen ve hastalık yapan mikroorganizmaların çoğunluğu bakterilerdir.</a:t>
            </a:r>
          </a:p>
          <a:p>
            <a:pPr algn="just" eaLnBrk="1" hangingPunct="1"/>
            <a:endParaRPr lang="tr-TR" sz="2400" smtClean="0">
              <a:latin typeface="Arial" charset="0"/>
              <a:cs typeface="Arial" charset="0"/>
            </a:endParaRPr>
          </a:p>
          <a:p>
            <a:pPr algn="just" eaLnBrk="1" hangingPunct="1">
              <a:buFont typeface="Wingdings 2" pitchFamily="18" charset="2"/>
              <a:buNone/>
            </a:pPr>
            <a:r>
              <a:rPr lang="tr-TR" sz="2400" smtClean="0">
                <a:latin typeface="Arial" charset="0"/>
                <a:cs typeface="Arial" charset="0"/>
              </a:rPr>
              <a:t>		Ağız florasında bulunan ve üretilebilen her mikroorganizma kök kanal kültüründe izole edilebilir.</a:t>
            </a:r>
          </a:p>
          <a:p>
            <a:pPr algn="just" eaLnBrk="1" hangingPunct="1">
              <a:buFont typeface="Wingdings 2" pitchFamily="18" charset="2"/>
              <a:buNone/>
            </a:pPr>
            <a:endParaRPr lang="tr-TR" sz="2400" smtClean="0">
              <a:latin typeface="Arial" charset="0"/>
              <a:cs typeface="Arial" charset="0"/>
            </a:endParaRPr>
          </a:p>
          <a:p>
            <a:pPr algn="just" eaLnBrk="1" hangingPunct="1">
              <a:buFont typeface="Wingdings 2" pitchFamily="18" charset="2"/>
              <a:buNone/>
            </a:pPr>
            <a:r>
              <a:rPr lang="tr-TR" sz="2400" smtClean="0"/>
              <a:t>		Oral kavite, nazofarinks ve gastrointestinal bölgedeki herhangi bir mikroorganizma kök kanalını enfekte edebilir.</a:t>
            </a:r>
            <a:endParaRPr lang="tr-TR" sz="2400" smtClean="0">
              <a:latin typeface="Arial" charset="0"/>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foto tezz\Yeni Klasör\DSC02763.JPG"/>
          <p:cNvPicPr>
            <a:picLocks noChangeAspect="1" noChangeArrowheads="1"/>
          </p:cNvPicPr>
          <p:nvPr/>
        </p:nvPicPr>
        <p:blipFill>
          <a:blip r:embed="rId2"/>
          <a:srcRect l="12502" t="17780" r="24992" b="22958"/>
          <a:stretch>
            <a:fillRect/>
          </a:stretch>
        </p:blipFill>
        <p:spPr bwMode="auto">
          <a:xfrm>
            <a:off x="1763713" y="908050"/>
            <a:ext cx="5400675" cy="3600450"/>
          </a:xfrm>
          <a:prstGeom prst="rect">
            <a:avLst/>
          </a:prstGeom>
          <a:noFill/>
          <a:ln w="9525">
            <a:noFill/>
            <a:miter lim="800000"/>
            <a:headEnd/>
            <a:tailEnd/>
          </a:ln>
        </p:spPr>
      </p:pic>
      <p:pic>
        <p:nvPicPr>
          <p:cNvPr id="43010" name="Picture 2" descr="F:\foto tezz\Yeni Klasör\DSC02763.JPG"/>
          <p:cNvPicPr>
            <a:picLocks noChangeAspect="1" noChangeArrowheads="1"/>
          </p:cNvPicPr>
          <p:nvPr/>
        </p:nvPicPr>
        <p:blipFill>
          <a:blip r:embed="rId3"/>
          <a:srcRect l="5000" t="81808" r="22491" b="4855"/>
          <a:stretch>
            <a:fillRect/>
          </a:stretch>
        </p:blipFill>
        <p:spPr bwMode="auto">
          <a:xfrm>
            <a:off x="1476375" y="5013325"/>
            <a:ext cx="6264275" cy="8636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F:\foto tezz\Yeni Klasör\DSC02764.JPG"/>
          <p:cNvPicPr>
            <a:picLocks noChangeAspect="1" noChangeArrowheads="1"/>
          </p:cNvPicPr>
          <p:nvPr/>
        </p:nvPicPr>
        <p:blipFill>
          <a:blip r:embed="rId2"/>
          <a:srcRect l="14578" t="14445" r="22081" b="24435"/>
          <a:stretch>
            <a:fillRect/>
          </a:stretch>
        </p:blipFill>
        <p:spPr bwMode="auto">
          <a:xfrm>
            <a:off x="1258888" y="1125538"/>
            <a:ext cx="5473700" cy="3959225"/>
          </a:xfrm>
          <a:prstGeom prst="rect">
            <a:avLst/>
          </a:prstGeom>
          <a:noFill/>
          <a:ln w="9525">
            <a:noFill/>
            <a:miter lim="800000"/>
            <a:headEnd/>
            <a:tailEnd/>
          </a:ln>
        </p:spPr>
      </p:pic>
      <p:pic>
        <p:nvPicPr>
          <p:cNvPr id="44034" name="Picture 2" descr="F:\foto tezz\Yeni Klasör\DSC02764.JPG"/>
          <p:cNvPicPr>
            <a:picLocks noChangeAspect="1" noChangeArrowheads="1"/>
          </p:cNvPicPr>
          <p:nvPr/>
        </p:nvPicPr>
        <p:blipFill>
          <a:blip r:embed="rId3"/>
          <a:srcRect l="7079" t="81120" r="22081" b="5545"/>
          <a:stretch>
            <a:fillRect/>
          </a:stretch>
        </p:blipFill>
        <p:spPr bwMode="auto">
          <a:xfrm>
            <a:off x="1116013" y="5445125"/>
            <a:ext cx="6119812" cy="100806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foto tezz\Yeni Klasör\DSC02765.JPG"/>
          <p:cNvPicPr>
            <a:picLocks noChangeAspect="1" noChangeArrowheads="1"/>
          </p:cNvPicPr>
          <p:nvPr/>
        </p:nvPicPr>
        <p:blipFill>
          <a:blip r:embed="rId2"/>
          <a:srcRect l="16246" t="7356" r="17912" b="28192"/>
          <a:stretch>
            <a:fillRect/>
          </a:stretch>
        </p:blipFill>
        <p:spPr bwMode="auto">
          <a:xfrm>
            <a:off x="1403350" y="476250"/>
            <a:ext cx="5689600" cy="4176713"/>
          </a:xfrm>
          <a:prstGeom prst="rect">
            <a:avLst/>
          </a:prstGeom>
          <a:noFill/>
          <a:ln w="9525">
            <a:noFill/>
            <a:miter lim="800000"/>
            <a:headEnd/>
            <a:tailEnd/>
          </a:ln>
        </p:spPr>
      </p:pic>
      <p:pic>
        <p:nvPicPr>
          <p:cNvPr id="45058" name="Picture 2" descr="F:\foto tezz\Yeni Klasör\DSC02765.JPG"/>
          <p:cNvPicPr>
            <a:picLocks noChangeAspect="1" noChangeArrowheads="1"/>
          </p:cNvPicPr>
          <p:nvPr/>
        </p:nvPicPr>
        <p:blipFill>
          <a:blip r:embed="rId3"/>
          <a:srcRect l="8745" t="76253" r="10413" b="11523"/>
          <a:stretch>
            <a:fillRect/>
          </a:stretch>
        </p:blipFill>
        <p:spPr bwMode="auto">
          <a:xfrm>
            <a:off x="755650" y="4941888"/>
            <a:ext cx="6985000" cy="115093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F:\foto tezz\Yeni Klasör\DSC02766.JPG"/>
          <p:cNvPicPr>
            <a:picLocks noChangeAspect="1" noChangeArrowheads="1"/>
          </p:cNvPicPr>
          <p:nvPr/>
        </p:nvPicPr>
        <p:blipFill>
          <a:blip r:embed="rId2"/>
          <a:srcRect l="10001" t="9717" r="19991" b="21182"/>
          <a:stretch>
            <a:fillRect/>
          </a:stretch>
        </p:blipFill>
        <p:spPr bwMode="auto">
          <a:xfrm>
            <a:off x="1042988" y="836613"/>
            <a:ext cx="6049962" cy="4608512"/>
          </a:xfrm>
          <a:prstGeom prst="rect">
            <a:avLst/>
          </a:prstGeom>
          <a:noFill/>
          <a:ln w="9525">
            <a:noFill/>
            <a:miter lim="800000"/>
            <a:headEnd/>
            <a:tailEnd/>
          </a:ln>
        </p:spPr>
      </p:pic>
      <p:pic>
        <p:nvPicPr>
          <p:cNvPr id="46082" name="Picture 2" descr="F:\foto tezz\Yeni Klasör\DSC02766.JPG"/>
          <p:cNvPicPr>
            <a:picLocks noChangeAspect="1" noChangeArrowheads="1"/>
          </p:cNvPicPr>
          <p:nvPr/>
        </p:nvPicPr>
        <p:blipFill>
          <a:blip r:embed="rId2"/>
          <a:srcRect l="5000" t="81532" r="15823" b="4022"/>
          <a:stretch>
            <a:fillRect/>
          </a:stretch>
        </p:blipFill>
        <p:spPr bwMode="auto">
          <a:xfrm>
            <a:off x="900113" y="5589588"/>
            <a:ext cx="6840537" cy="93503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F:\foto tezz\Yeni Klasör\DSC02767.JPG"/>
          <p:cNvPicPr>
            <a:picLocks noChangeAspect="1" noChangeArrowheads="1"/>
          </p:cNvPicPr>
          <p:nvPr/>
        </p:nvPicPr>
        <p:blipFill>
          <a:blip r:embed="rId2"/>
          <a:srcRect l="13239" t="12325" r="21910" b="26781"/>
          <a:stretch>
            <a:fillRect/>
          </a:stretch>
        </p:blipFill>
        <p:spPr bwMode="auto">
          <a:xfrm>
            <a:off x="755650" y="404813"/>
            <a:ext cx="7669213" cy="5400675"/>
          </a:xfrm>
          <a:prstGeom prst="rect">
            <a:avLst/>
          </a:prstGeom>
          <a:noFill/>
          <a:ln w="9525">
            <a:noFill/>
            <a:miter lim="800000"/>
            <a:headEnd/>
            <a:tailEnd/>
          </a:ln>
        </p:spPr>
      </p:pic>
      <p:pic>
        <p:nvPicPr>
          <p:cNvPr id="47106" name="Picture 2" descr="F:\foto tezz\Yeni Klasör\DSC02767.JPG"/>
          <p:cNvPicPr>
            <a:picLocks noChangeAspect="1" noChangeArrowheads="1"/>
          </p:cNvPicPr>
          <p:nvPr/>
        </p:nvPicPr>
        <p:blipFill>
          <a:blip r:embed="rId3"/>
          <a:srcRect l="8745" t="79585" r="18747" b="10413"/>
          <a:stretch>
            <a:fillRect/>
          </a:stretch>
        </p:blipFill>
        <p:spPr bwMode="auto">
          <a:xfrm>
            <a:off x="468313" y="5999163"/>
            <a:ext cx="8064500" cy="836612"/>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F:\foto tezz\Yeni Klasör\DSC02768.JPG"/>
          <p:cNvPicPr>
            <a:picLocks noChangeAspect="1" noChangeArrowheads="1"/>
          </p:cNvPicPr>
          <p:nvPr/>
        </p:nvPicPr>
        <p:blipFill>
          <a:blip r:embed="rId2"/>
          <a:srcRect l="14168" t="6667" r="18324" b="27769"/>
          <a:stretch>
            <a:fillRect/>
          </a:stretch>
        </p:blipFill>
        <p:spPr bwMode="auto">
          <a:xfrm>
            <a:off x="622300" y="260350"/>
            <a:ext cx="7837488" cy="5708650"/>
          </a:xfrm>
          <a:prstGeom prst="rect">
            <a:avLst/>
          </a:prstGeom>
          <a:noFill/>
          <a:ln w="9525">
            <a:noFill/>
            <a:miter lim="800000"/>
            <a:headEnd/>
            <a:tailEnd/>
          </a:ln>
        </p:spPr>
      </p:pic>
      <p:pic>
        <p:nvPicPr>
          <p:cNvPr id="48130" name="Picture 3" descr="F:\foto tezz\Yeni Klasör\DSC02768.JPG"/>
          <p:cNvPicPr>
            <a:picLocks noChangeAspect="1" noChangeArrowheads="1"/>
          </p:cNvPicPr>
          <p:nvPr/>
        </p:nvPicPr>
        <p:blipFill>
          <a:blip r:embed="rId3"/>
          <a:srcRect l="7501" t="80008" r="18324" b="7768"/>
          <a:stretch>
            <a:fillRect/>
          </a:stretch>
        </p:blipFill>
        <p:spPr bwMode="auto">
          <a:xfrm>
            <a:off x="684213" y="6065838"/>
            <a:ext cx="7848600" cy="79216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foto tezz\Yeni Klasör\DSC02769.JPG"/>
          <p:cNvPicPr>
            <a:picLocks noChangeAspect="1" noChangeArrowheads="1"/>
          </p:cNvPicPr>
          <p:nvPr/>
        </p:nvPicPr>
        <p:blipFill>
          <a:blip r:embed="rId2"/>
          <a:srcRect l="15002" t="11842" r="19157" b="26659"/>
          <a:stretch>
            <a:fillRect/>
          </a:stretch>
        </p:blipFill>
        <p:spPr bwMode="auto">
          <a:xfrm>
            <a:off x="755650" y="260350"/>
            <a:ext cx="7748588" cy="5427663"/>
          </a:xfrm>
          <a:prstGeom prst="rect">
            <a:avLst/>
          </a:prstGeom>
          <a:noFill/>
          <a:ln w="9525">
            <a:noFill/>
            <a:miter lim="800000"/>
            <a:headEnd/>
            <a:tailEnd/>
          </a:ln>
        </p:spPr>
      </p:pic>
      <p:pic>
        <p:nvPicPr>
          <p:cNvPr id="49154" name="Picture 2" descr="F:\foto tezz\Yeni Klasör\DSC02769.JPG"/>
          <p:cNvPicPr>
            <a:picLocks noChangeAspect="1" noChangeArrowheads="1"/>
          </p:cNvPicPr>
          <p:nvPr/>
        </p:nvPicPr>
        <p:blipFill>
          <a:blip r:embed="rId3"/>
          <a:srcRect l="8334" t="77786" r="19157" b="7768"/>
          <a:stretch>
            <a:fillRect/>
          </a:stretch>
        </p:blipFill>
        <p:spPr bwMode="auto">
          <a:xfrm>
            <a:off x="755650" y="5732463"/>
            <a:ext cx="7704138" cy="9366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F:\foto tezz\Yeni Klasör\DSC02770.JPG"/>
          <p:cNvPicPr>
            <a:picLocks noChangeAspect="1" noChangeArrowheads="1"/>
          </p:cNvPicPr>
          <p:nvPr/>
        </p:nvPicPr>
        <p:blipFill>
          <a:blip r:embed="rId2"/>
          <a:srcRect l="15836" t="11111" r="18324" b="25546"/>
          <a:stretch>
            <a:fillRect/>
          </a:stretch>
        </p:blipFill>
        <p:spPr bwMode="auto">
          <a:xfrm>
            <a:off x="654050" y="260350"/>
            <a:ext cx="7662863" cy="5529263"/>
          </a:xfrm>
          <a:prstGeom prst="rect">
            <a:avLst/>
          </a:prstGeom>
          <a:noFill/>
          <a:ln w="9525">
            <a:noFill/>
            <a:miter lim="800000"/>
            <a:headEnd/>
            <a:tailEnd/>
          </a:ln>
        </p:spPr>
      </p:pic>
      <p:pic>
        <p:nvPicPr>
          <p:cNvPr id="50178" name="Picture 3" descr="F:\foto tezz\Yeni Klasör\DSC02770.JPG"/>
          <p:cNvPicPr>
            <a:picLocks noChangeAspect="1" noChangeArrowheads="1"/>
          </p:cNvPicPr>
          <p:nvPr/>
        </p:nvPicPr>
        <p:blipFill>
          <a:blip r:embed="rId3"/>
          <a:srcRect l="10001" t="80008" r="19157" b="7768"/>
          <a:stretch>
            <a:fillRect/>
          </a:stretch>
        </p:blipFill>
        <p:spPr bwMode="auto">
          <a:xfrm>
            <a:off x="684213" y="5876925"/>
            <a:ext cx="7632700" cy="792163"/>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F:\foto tezz\Yeni Klasör\DSC02771.JPG"/>
          <p:cNvPicPr>
            <a:picLocks noChangeAspect="1" noChangeArrowheads="1"/>
          </p:cNvPicPr>
          <p:nvPr/>
        </p:nvPicPr>
        <p:blipFill>
          <a:blip r:embed="rId2"/>
          <a:srcRect l="12914" t="7356" r="17079" b="25970"/>
          <a:stretch>
            <a:fillRect/>
          </a:stretch>
        </p:blipFill>
        <p:spPr bwMode="auto">
          <a:xfrm>
            <a:off x="611188" y="333375"/>
            <a:ext cx="8137525" cy="5183188"/>
          </a:xfrm>
          <a:prstGeom prst="rect">
            <a:avLst/>
          </a:prstGeom>
          <a:noFill/>
          <a:ln w="9525">
            <a:noFill/>
            <a:miter lim="800000"/>
            <a:headEnd/>
            <a:tailEnd/>
          </a:ln>
        </p:spPr>
      </p:pic>
      <p:pic>
        <p:nvPicPr>
          <p:cNvPr id="51202" name="Picture 2" descr="F:\foto tezz\Yeni Klasör\DSC02771.JPG"/>
          <p:cNvPicPr>
            <a:picLocks noChangeAspect="1" noChangeArrowheads="1"/>
          </p:cNvPicPr>
          <p:nvPr/>
        </p:nvPicPr>
        <p:blipFill>
          <a:blip r:embed="rId2"/>
          <a:srcRect l="7912" t="81532" r="16246" b="4022"/>
          <a:stretch>
            <a:fillRect/>
          </a:stretch>
        </p:blipFill>
        <p:spPr bwMode="auto">
          <a:xfrm>
            <a:off x="611188" y="5661025"/>
            <a:ext cx="8137525" cy="9366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F:\foto tezz\Yeni Klasör\DSC02772.JPG"/>
          <p:cNvPicPr>
            <a:picLocks noChangeAspect="1" noChangeArrowheads="1"/>
          </p:cNvPicPr>
          <p:nvPr/>
        </p:nvPicPr>
        <p:blipFill>
          <a:blip r:embed="rId2"/>
          <a:srcRect l="12502" t="15135" r="23325" b="22636"/>
          <a:stretch>
            <a:fillRect/>
          </a:stretch>
        </p:blipFill>
        <p:spPr bwMode="auto">
          <a:xfrm>
            <a:off x="900113" y="333375"/>
            <a:ext cx="7416800" cy="4967288"/>
          </a:xfrm>
          <a:prstGeom prst="rect">
            <a:avLst/>
          </a:prstGeom>
          <a:noFill/>
          <a:ln w="9525">
            <a:noFill/>
            <a:miter lim="800000"/>
            <a:headEnd/>
            <a:tailEnd/>
          </a:ln>
        </p:spPr>
      </p:pic>
      <p:pic>
        <p:nvPicPr>
          <p:cNvPr id="52226" name="Picture 2" descr="F:\foto tezz\Yeni Klasör\DSC02772.JPG"/>
          <p:cNvPicPr>
            <a:picLocks noChangeAspect="1" noChangeArrowheads="1"/>
          </p:cNvPicPr>
          <p:nvPr/>
        </p:nvPicPr>
        <p:blipFill>
          <a:blip r:embed="rId3"/>
          <a:srcRect l="5000" t="81808" r="15823" b="7079"/>
          <a:stretch>
            <a:fillRect/>
          </a:stretch>
        </p:blipFill>
        <p:spPr bwMode="auto">
          <a:xfrm>
            <a:off x="1042988" y="5445125"/>
            <a:ext cx="7273925" cy="10795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hangingPunct="1">
              <a:defRPr/>
            </a:pPr>
            <a:endParaRPr lang="tr-TR"/>
          </a:p>
        </p:txBody>
      </p:sp>
      <p:sp>
        <p:nvSpPr>
          <p:cNvPr id="16386" name="2 İçerik Yer Tutucusu"/>
          <p:cNvSpPr>
            <a:spLocks noGrp="1"/>
          </p:cNvSpPr>
          <p:nvPr>
            <p:ph idx="1"/>
          </p:nvPr>
        </p:nvSpPr>
        <p:spPr/>
        <p:txBody>
          <a:bodyPr/>
          <a:lstStyle/>
          <a:p>
            <a:pPr algn="just" eaLnBrk="1" hangingPunct="1">
              <a:buFont typeface="Wingdings 2" pitchFamily="18" charset="2"/>
              <a:buNone/>
            </a:pPr>
            <a:r>
              <a:rPr lang="tr-TR" smtClean="0"/>
              <a:t>		</a:t>
            </a:r>
            <a:r>
              <a:rPr lang="tr-TR" sz="2400" smtClean="0">
                <a:latin typeface="Arial" charset="0"/>
                <a:cs typeface="Arial" charset="0"/>
              </a:rPr>
              <a:t>Belirli bir bakteri türünü davet edecek koşullar konak dokuda oluştuysa, o bakteri türü er veya geç o dokuya kolonize olacaktır. </a:t>
            </a:r>
          </a:p>
          <a:p>
            <a:pPr algn="just" eaLnBrk="1" hangingPunct="1">
              <a:buFont typeface="Wingdings 2" pitchFamily="18" charset="2"/>
              <a:buNone/>
            </a:pPr>
            <a:r>
              <a:rPr lang="tr-TR" sz="2400" smtClean="0">
                <a:latin typeface="Arial" charset="0"/>
                <a:cs typeface="Arial" charset="0"/>
              </a:rPr>
              <a:t>		Bakterilerin hangi yolu izleyerek oraya geldiğinin klinik bir önemi yoktur. Bu yolların tıkanması o bakterilerin oraya ulaşmasına engel olmaz. </a:t>
            </a:r>
          </a:p>
          <a:p>
            <a:pPr algn="just" eaLnBrk="1" hangingPunct="1">
              <a:buFont typeface="Wingdings 2" pitchFamily="18" charset="2"/>
              <a:buNone/>
            </a:pPr>
            <a:r>
              <a:rPr lang="tr-TR" sz="2400" smtClean="0">
                <a:latin typeface="Arial" charset="0"/>
                <a:cs typeface="Arial" charset="0"/>
              </a:rPr>
              <a:t>		Bu durumda ekolojisi uygun olan bakteriler o bölgeye bir başka yoldan gelecektir (kapalı nekrotik pulpalı bir dişin er veya geç enfekte olması gibi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eaLnBrk="1" fontAlgn="auto" hangingPunct="1">
              <a:spcAft>
                <a:spcPts val="0"/>
              </a:spcAft>
              <a:defRPr/>
            </a:pPr>
            <a:r>
              <a:rPr lang="tr-TR" dirty="0" smtClean="0">
                <a:solidFill>
                  <a:schemeClr val="tx2">
                    <a:satMod val="130000"/>
                  </a:schemeClr>
                </a:solidFill>
              </a:rPr>
              <a:t/>
            </a:r>
            <a:br>
              <a:rPr lang="tr-TR" dirty="0" smtClean="0">
                <a:solidFill>
                  <a:schemeClr val="tx2">
                    <a:satMod val="130000"/>
                  </a:schemeClr>
                </a:solidFill>
              </a:rPr>
            </a:br>
            <a:r>
              <a:rPr lang="tr-TR" dirty="0" smtClean="0">
                <a:solidFill>
                  <a:schemeClr val="tx2">
                    <a:satMod val="130000"/>
                  </a:schemeClr>
                </a:solidFill>
              </a:rPr>
              <a:t>Hastalığın Oluşması için;</a:t>
            </a:r>
            <a:endParaRPr lang="tr-TR" dirty="0">
              <a:solidFill>
                <a:schemeClr val="tx2">
                  <a:satMod val="130000"/>
                </a:schemeClr>
              </a:solidFill>
            </a:endParaRPr>
          </a:p>
        </p:txBody>
      </p:sp>
      <p:sp>
        <p:nvSpPr>
          <p:cNvPr id="3" name="2 İçerik Yer Tutucusu"/>
          <p:cNvSpPr>
            <a:spLocks noGrp="1"/>
          </p:cNvSpPr>
          <p:nvPr>
            <p:ph idx="1"/>
          </p:nvPr>
        </p:nvSpPr>
        <p:spPr>
          <a:xfrm>
            <a:off x="457200" y="1989138"/>
            <a:ext cx="8362950" cy="2232025"/>
          </a:xfrm>
        </p:spPr>
        <p:txBody>
          <a:bodyPr>
            <a:normAutofit lnSpcReduction="10000"/>
          </a:bodyPr>
          <a:lstStyle/>
          <a:p>
            <a:pPr marL="365760" indent="-283464" eaLnBrk="1" fontAlgn="auto" hangingPunct="1">
              <a:spcAft>
                <a:spcPts val="0"/>
              </a:spcAft>
              <a:buFont typeface="Wingdings 2"/>
              <a:buNone/>
              <a:defRPr/>
            </a:pPr>
            <a:endParaRPr lang="tr-TR" dirty="0" smtClean="0"/>
          </a:p>
          <a:p>
            <a:pPr marL="365760" indent="-283464" algn="ctr" eaLnBrk="1" fontAlgn="auto" hangingPunct="1">
              <a:spcAft>
                <a:spcPts val="0"/>
              </a:spcAft>
              <a:buFont typeface="Wingdings 2"/>
              <a:buNone/>
              <a:defRPr/>
            </a:pPr>
            <a:r>
              <a:rPr lang="tr-TR" dirty="0" smtClean="0"/>
              <a:t>    </a:t>
            </a:r>
            <a:r>
              <a:rPr lang="tr-TR" sz="2800" dirty="0" smtClean="0"/>
              <a:t>Hastalığın Oluşması </a:t>
            </a:r>
          </a:p>
          <a:p>
            <a:pPr marL="365760" indent="-283464" algn="ctr" eaLnBrk="1" fontAlgn="auto" hangingPunct="1">
              <a:spcAft>
                <a:spcPts val="0"/>
              </a:spcAft>
              <a:buFont typeface="Wingdings 2"/>
              <a:buNone/>
              <a:defRPr/>
            </a:pPr>
            <a:r>
              <a:rPr lang="tr-TR" dirty="0" smtClean="0"/>
              <a:t>=</a:t>
            </a:r>
          </a:p>
          <a:p>
            <a:pPr marL="365760" indent="-283464" eaLnBrk="1" fontAlgn="auto" hangingPunct="1">
              <a:spcAft>
                <a:spcPts val="0"/>
              </a:spcAft>
              <a:buFont typeface="Wingdings 2"/>
              <a:buNone/>
              <a:defRPr/>
            </a:pPr>
            <a:r>
              <a:rPr lang="tr-TR" dirty="0" smtClean="0"/>
              <a:t>    (</a:t>
            </a:r>
            <a:r>
              <a:rPr lang="tr-TR" sz="2400" dirty="0" err="1" smtClean="0"/>
              <a:t>Virülans</a:t>
            </a:r>
            <a:r>
              <a:rPr lang="tr-TR" sz="2400" dirty="0" smtClean="0"/>
              <a:t> faktör * mikroorganizma sayısı)/(Konağın direnci)</a:t>
            </a:r>
            <a:endParaRPr lang="tr-TR"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eaLnBrk="1" fontAlgn="auto" hangingPunct="1">
              <a:spcAft>
                <a:spcPts val="0"/>
              </a:spcAft>
              <a:defRPr/>
            </a:pPr>
            <a:r>
              <a:rPr lang="tr-TR" b="1" u="sng" dirty="0" smtClean="0"/>
              <a:t/>
            </a:r>
            <a:br>
              <a:rPr lang="tr-TR" b="1" u="sng" dirty="0" smtClean="0"/>
            </a:br>
            <a:r>
              <a:rPr lang="tr-TR" b="1" u="sng" dirty="0" smtClean="0"/>
              <a:t>II) Bakteriler tarafından istila:</a:t>
            </a:r>
            <a:br>
              <a:rPr lang="tr-TR" b="1" u="sng" dirty="0" smtClean="0"/>
            </a:br>
            <a:r>
              <a:rPr lang="tr-TR" dirty="0" smtClean="0">
                <a:solidFill>
                  <a:schemeClr val="tx2">
                    <a:satMod val="130000"/>
                  </a:schemeClr>
                </a:solidFill>
              </a:rPr>
              <a:t/>
            </a:r>
            <a:br>
              <a:rPr lang="tr-TR" dirty="0" smtClean="0">
                <a:solidFill>
                  <a:schemeClr val="tx2">
                    <a:satMod val="130000"/>
                  </a:schemeClr>
                </a:solidFill>
              </a:rPr>
            </a:br>
            <a:r>
              <a:rPr lang="tr-TR" dirty="0" smtClean="0">
                <a:solidFill>
                  <a:schemeClr val="tx2">
                    <a:satMod val="130000"/>
                  </a:schemeClr>
                </a:solidFill>
              </a:rPr>
              <a:t>Bakterilerin </a:t>
            </a:r>
            <a:r>
              <a:rPr lang="tr-TR" dirty="0" err="1" smtClean="0">
                <a:solidFill>
                  <a:schemeClr val="tx2">
                    <a:satMod val="130000"/>
                  </a:schemeClr>
                </a:solidFill>
              </a:rPr>
              <a:t>Pulpaya</a:t>
            </a:r>
            <a:r>
              <a:rPr lang="tr-TR" dirty="0" smtClean="0">
                <a:solidFill>
                  <a:schemeClr val="tx2">
                    <a:satMod val="130000"/>
                  </a:schemeClr>
                </a:solidFill>
              </a:rPr>
              <a:t> Giriş Yolları</a:t>
            </a:r>
            <a:endParaRPr lang="tr-TR" dirty="0">
              <a:solidFill>
                <a:schemeClr val="tx2">
                  <a:satMod val="130000"/>
                </a:schemeClr>
              </a:solidFill>
            </a:endParaRPr>
          </a:p>
        </p:txBody>
      </p:sp>
      <p:sp>
        <p:nvSpPr>
          <p:cNvPr id="18434" name="2 İçerik Yer Tutucusu"/>
          <p:cNvSpPr>
            <a:spLocks noGrp="1"/>
          </p:cNvSpPr>
          <p:nvPr>
            <p:ph idx="1"/>
          </p:nvPr>
        </p:nvSpPr>
        <p:spPr>
          <a:xfrm>
            <a:off x="457200" y="1600200"/>
            <a:ext cx="7786688" cy="2620963"/>
          </a:xfrm>
        </p:spPr>
        <p:txBody>
          <a:bodyPr/>
          <a:lstStyle/>
          <a:p>
            <a:pPr eaLnBrk="1" hangingPunct="1"/>
            <a:endParaRPr lang="tr-TR" sz="2400" smtClean="0"/>
          </a:p>
          <a:p>
            <a:pPr eaLnBrk="1" hangingPunct="1"/>
            <a:r>
              <a:rPr lang="tr-TR" sz="2400" smtClean="0"/>
              <a:t>Hematojen Yol</a:t>
            </a:r>
          </a:p>
          <a:p>
            <a:pPr eaLnBrk="1" hangingPunct="1"/>
            <a:r>
              <a:rPr lang="tr-TR" sz="2400" smtClean="0"/>
              <a:t>Koronal Yol</a:t>
            </a:r>
          </a:p>
          <a:p>
            <a:pPr eaLnBrk="1" hangingPunct="1"/>
            <a:r>
              <a:rPr lang="tr-TR" sz="2400" smtClean="0"/>
              <a:t>Retrograd Yol	</a:t>
            </a:r>
          </a:p>
          <a:p>
            <a:pPr lvl="1" eaLnBrk="1" hangingPunct="1"/>
            <a:r>
              <a:rPr lang="tr-TR" sz="2400" smtClean="0"/>
              <a:t>Periodontal Harabiyet</a:t>
            </a:r>
          </a:p>
          <a:p>
            <a:pPr lvl="1" eaLnBrk="1" hangingPunct="1"/>
            <a:r>
              <a:rPr lang="tr-TR" sz="2400" smtClean="0"/>
              <a:t>Azalmış Dişeti Oluğu Sıvısı</a:t>
            </a:r>
          </a:p>
          <a:p>
            <a:pPr lvl="1" eaLnBrk="1" hangingPunct="1"/>
            <a:r>
              <a:rPr lang="tr-TR" sz="2400" smtClean="0"/>
              <a:t>Lokal veya genel immün Defektler</a:t>
            </a:r>
          </a:p>
          <a:p>
            <a:pPr lvl="1" eaLnBrk="1" hangingPunct="1"/>
            <a:r>
              <a:rPr lang="tr-TR" sz="2400" smtClean="0"/>
              <a:t>Bozuk Ağız Hijyeni, Bol Bakteri Plağı ve Diştaşları</a:t>
            </a:r>
          </a:p>
          <a:p>
            <a:pPr lvl="1" eaLnBrk="1" hangingPunct="1"/>
            <a:r>
              <a:rPr lang="tr-TR" sz="2400" smtClean="0"/>
              <a:t>Bruksizm</a:t>
            </a:r>
          </a:p>
          <a:p>
            <a:pPr lvl="1" eaLnBrk="1" hangingPunct="1"/>
            <a:r>
              <a:rPr lang="tr-TR" sz="2400" smtClean="0"/>
              <a:t>Travma ve Mikrotravmalar</a:t>
            </a:r>
          </a:p>
          <a:p>
            <a:pPr lvl="1" eaLnBrk="1" hangingPunct="1">
              <a:buFont typeface="Verdana" pitchFamily="34" charset="0"/>
              <a:buNone/>
            </a:pPr>
            <a:endParaRPr lang="tr-TR"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hangingPunct="1">
              <a:defRPr/>
            </a:pPr>
            <a:endParaRPr lang="tr-TR"/>
          </a:p>
        </p:txBody>
      </p:sp>
      <p:pic>
        <p:nvPicPr>
          <p:cNvPr id="19458" name="Picture 2"/>
          <p:cNvPicPr>
            <a:picLocks noGrp="1" noChangeAspect="1" noChangeArrowheads="1"/>
          </p:cNvPicPr>
          <p:nvPr>
            <p:ph idx="1"/>
          </p:nvPr>
        </p:nvPicPr>
        <p:blipFill>
          <a:blip r:embed="rId2"/>
          <a:srcRect/>
          <a:stretch>
            <a:fillRect/>
          </a:stretch>
        </p:blipFill>
        <p:spPr>
          <a:xfrm>
            <a:off x="1331913" y="1557338"/>
            <a:ext cx="4392612" cy="4783137"/>
          </a:xfrm>
        </p:spPr>
      </p:pic>
      <p:sp>
        <p:nvSpPr>
          <p:cNvPr id="19459" name="4 Dikdörtgen"/>
          <p:cNvSpPr>
            <a:spLocks noChangeArrowheads="1"/>
          </p:cNvSpPr>
          <p:nvPr/>
        </p:nvSpPr>
        <p:spPr bwMode="auto">
          <a:xfrm>
            <a:off x="4932363" y="1989138"/>
            <a:ext cx="3979862" cy="368300"/>
          </a:xfrm>
          <a:prstGeom prst="rect">
            <a:avLst/>
          </a:prstGeom>
          <a:noFill/>
          <a:ln w="9525">
            <a:noFill/>
            <a:miter lim="800000"/>
            <a:headEnd/>
            <a:tailEnd/>
          </a:ln>
        </p:spPr>
        <p:txBody>
          <a:bodyPr wrap="none">
            <a:spAutoFit/>
          </a:bodyPr>
          <a:lstStyle/>
          <a:p>
            <a:r>
              <a:rPr lang="tr-TR"/>
              <a:t>Bakterilerin pulpayı koronal istila yolu</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eaLnBrk="1" fontAlgn="auto" hangingPunct="1">
              <a:spcAft>
                <a:spcPts val="0"/>
              </a:spcAft>
              <a:defRPr/>
            </a:pPr>
            <a:r>
              <a:rPr lang="tr-TR" dirty="0" err="1" smtClean="0">
                <a:solidFill>
                  <a:schemeClr val="tx2">
                    <a:satMod val="130000"/>
                  </a:schemeClr>
                </a:solidFill>
              </a:rPr>
              <a:t>Enfekte</a:t>
            </a:r>
            <a:r>
              <a:rPr lang="tr-TR" dirty="0" smtClean="0">
                <a:solidFill>
                  <a:schemeClr val="tx2">
                    <a:satMod val="130000"/>
                  </a:schemeClr>
                </a:solidFill>
              </a:rPr>
              <a:t> Kök Kanalının Ekolojisi</a:t>
            </a:r>
            <a:endParaRPr lang="tr-TR" dirty="0">
              <a:solidFill>
                <a:schemeClr val="tx2">
                  <a:satMod val="130000"/>
                </a:schemeClr>
              </a:solidFill>
            </a:endParaRPr>
          </a:p>
        </p:txBody>
      </p:sp>
      <p:sp>
        <p:nvSpPr>
          <p:cNvPr id="3" name="2 İçerik Yer Tutucusu"/>
          <p:cNvSpPr>
            <a:spLocks noGrp="1"/>
          </p:cNvSpPr>
          <p:nvPr>
            <p:ph idx="1"/>
          </p:nvPr>
        </p:nvSpPr>
        <p:spPr/>
        <p:txBody>
          <a:bodyPr>
            <a:normAutofit fontScale="92500"/>
          </a:bodyPr>
          <a:lstStyle/>
          <a:p>
            <a:pPr marL="365760" indent="-283464" eaLnBrk="1" fontAlgn="auto" hangingPunct="1">
              <a:spcAft>
                <a:spcPts val="0"/>
              </a:spcAft>
              <a:buFont typeface="Wingdings 2"/>
              <a:buChar char=""/>
              <a:defRPr/>
            </a:pPr>
            <a:r>
              <a:rPr lang="tr-TR" dirty="0" smtClean="0"/>
              <a:t>Düşmüş yada Düşmekte Olan Oksijen Basıncı</a:t>
            </a:r>
          </a:p>
          <a:p>
            <a:pPr marL="365760" indent="-283464" eaLnBrk="1" fontAlgn="auto" hangingPunct="1">
              <a:spcAft>
                <a:spcPts val="0"/>
              </a:spcAft>
              <a:buFont typeface="Wingdings 2"/>
              <a:buChar char=""/>
              <a:defRPr/>
            </a:pPr>
            <a:r>
              <a:rPr lang="tr-TR" dirty="0" smtClean="0"/>
              <a:t>Azalmış veya Hiç Olmayan Oksijen Basıncı</a:t>
            </a:r>
          </a:p>
          <a:p>
            <a:pPr marL="365760" indent="-283464" eaLnBrk="1" fontAlgn="auto" hangingPunct="1">
              <a:spcAft>
                <a:spcPts val="0"/>
              </a:spcAft>
              <a:buFont typeface="Wingdings 2"/>
              <a:buChar char=""/>
              <a:defRPr/>
            </a:pPr>
            <a:r>
              <a:rPr lang="tr-TR" dirty="0" smtClean="0"/>
              <a:t>Nekrotik </a:t>
            </a:r>
            <a:r>
              <a:rPr lang="tr-TR" dirty="0" err="1" smtClean="0"/>
              <a:t>Pulpa</a:t>
            </a:r>
            <a:r>
              <a:rPr lang="tr-TR" dirty="0" smtClean="0"/>
              <a:t> Dokusu</a:t>
            </a:r>
          </a:p>
          <a:p>
            <a:pPr marL="365760" indent="-283464" eaLnBrk="1" fontAlgn="auto" hangingPunct="1">
              <a:spcAft>
                <a:spcPts val="0"/>
              </a:spcAft>
              <a:buFont typeface="Wingdings 2"/>
              <a:buChar char=""/>
              <a:defRPr/>
            </a:pPr>
            <a:r>
              <a:rPr lang="tr-TR" dirty="0" err="1" smtClean="0"/>
              <a:t>Dentin</a:t>
            </a:r>
            <a:r>
              <a:rPr lang="tr-TR" dirty="0" smtClean="0"/>
              <a:t> Lenfi</a:t>
            </a:r>
          </a:p>
          <a:p>
            <a:pPr marL="365760" indent="-283464" eaLnBrk="1" fontAlgn="auto" hangingPunct="1">
              <a:spcAft>
                <a:spcPts val="0"/>
              </a:spcAft>
              <a:buFont typeface="Wingdings 2"/>
              <a:buChar char=""/>
              <a:defRPr/>
            </a:pPr>
            <a:r>
              <a:rPr lang="tr-TR" dirty="0" smtClean="0"/>
              <a:t>Kanal içerisine </a:t>
            </a:r>
            <a:r>
              <a:rPr lang="tr-TR" dirty="0" err="1" smtClean="0"/>
              <a:t>Periapeksten</a:t>
            </a:r>
            <a:r>
              <a:rPr lang="tr-TR" dirty="0" smtClean="0"/>
              <a:t> Serum Sızıntısı</a:t>
            </a:r>
          </a:p>
          <a:p>
            <a:pPr marL="365760" indent="-283464" eaLnBrk="1" fontAlgn="auto" hangingPunct="1">
              <a:spcAft>
                <a:spcPts val="0"/>
              </a:spcAft>
              <a:buFont typeface="Wingdings 2"/>
              <a:buChar char=""/>
              <a:defRPr/>
            </a:pPr>
            <a:r>
              <a:rPr lang="tr-TR" dirty="0" smtClean="0"/>
              <a:t>Kök Kanal Duvarına Bakteriyel Adezyon</a:t>
            </a:r>
          </a:p>
          <a:p>
            <a:pPr marL="365760" indent="-283464" eaLnBrk="1" fontAlgn="auto" hangingPunct="1">
              <a:spcAft>
                <a:spcPts val="0"/>
              </a:spcAft>
              <a:buFont typeface="Wingdings 2"/>
              <a:buChar char=""/>
              <a:defRPr/>
            </a:pPr>
            <a:r>
              <a:rPr lang="tr-TR" dirty="0" smtClean="0"/>
              <a:t>Konak Cevabı</a:t>
            </a:r>
          </a:p>
          <a:p>
            <a:pPr marL="365760" indent="-283464" eaLnBrk="1" fontAlgn="auto" hangingPunct="1">
              <a:spcAft>
                <a:spcPts val="0"/>
              </a:spcAft>
              <a:buFont typeface="Wingdings 2"/>
              <a:buChar char=""/>
              <a:defRPr/>
            </a:pPr>
            <a:r>
              <a:rPr lang="tr-TR" dirty="0" smtClean="0"/>
              <a:t>Bakteriler Arasındaki Etkileşimler</a:t>
            </a:r>
            <a:endParaRPr lang="tr-T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288" y="1557338"/>
            <a:ext cx="8229600" cy="2376487"/>
          </a:xfrm>
        </p:spPr>
        <p:txBody>
          <a:bodyPr/>
          <a:lstStyle/>
          <a:p>
            <a:pPr eaLnBrk="1" fontAlgn="auto" hangingPunct="1">
              <a:spcAft>
                <a:spcPts val="0"/>
              </a:spcAft>
              <a:defRPr/>
            </a:pPr>
            <a:r>
              <a:rPr lang="tr-TR" dirty="0" err="1" smtClean="0">
                <a:solidFill>
                  <a:schemeClr val="tx2">
                    <a:satMod val="130000"/>
                  </a:schemeClr>
                </a:solidFill>
              </a:rPr>
              <a:t>Enfekte</a:t>
            </a:r>
            <a:r>
              <a:rPr lang="tr-TR" dirty="0" smtClean="0">
                <a:solidFill>
                  <a:schemeClr val="tx2">
                    <a:satMod val="130000"/>
                  </a:schemeClr>
                </a:solidFill>
              </a:rPr>
              <a:t> kök kanalında en çok rastlanan mikroorganizmalar</a:t>
            </a:r>
            <a:endParaRPr lang="tr-TR" dirty="0">
              <a:solidFill>
                <a:schemeClr val="tx2">
                  <a:satMod val="130000"/>
                </a:schemeClr>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ündönümü">
  <a:themeElements>
    <a:clrScheme name="Gündönümü">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Gündönümü">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ündönümü">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125</TotalTime>
  <Words>551</Words>
  <Application>Microsoft Office PowerPoint</Application>
  <PresentationFormat>On-screen Show (4:3)</PresentationFormat>
  <Paragraphs>97</Paragraphs>
  <Slides>39</Slides>
  <Notes>0</Notes>
  <HiddenSlides>0</HiddenSlides>
  <MMClips>0</MMClips>
  <ScaleCrop>false</ScaleCrop>
  <HeadingPairs>
    <vt:vector size="6" baseType="variant">
      <vt:variant>
        <vt:lpstr>Kullanılan Yazı Tipleri</vt:lpstr>
      </vt:variant>
      <vt:variant>
        <vt:i4>6</vt:i4>
      </vt:variant>
      <vt:variant>
        <vt:lpstr>Tasarım Şablonu</vt:lpstr>
      </vt:variant>
      <vt:variant>
        <vt:i4>7</vt:i4>
      </vt:variant>
      <vt:variant>
        <vt:lpstr>Slayt Başlıkları</vt:lpstr>
      </vt:variant>
      <vt:variant>
        <vt:i4>39</vt:i4>
      </vt:variant>
    </vt:vector>
  </HeadingPairs>
  <TitlesOfParts>
    <vt:vector size="52" baseType="lpstr">
      <vt:lpstr>Arial</vt:lpstr>
      <vt:lpstr>Gill Sans MT</vt:lpstr>
      <vt:lpstr>Wingdings 2</vt:lpstr>
      <vt:lpstr>Verdana</vt:lpstr>
      <vt:lpstr>Calibri</vt:lpstr>
      <vt:lpstr>Wingdings</vt:lpstr>
      <vt:lpstr>Gündönümü</vt:lpstr>
      <vt:lpstr>Gündönümü</vt:lpstr>
      <vt:lpstr>Gündönümü</vt:lpstr>
      <vt:lpstr>Gündönümü</vt:lpstr>
      <vt:lpstr>Gündönümü</vt:lpstr>
      <vt:lpstr>Gündönümü</vt:lpstr>
      <vt:lpstr>Gündönümü</vt:lpstr>
      <vt:lpstr> ENDODONTİDE MİKROBİYOLOJİ</vt:lpstr>
      <vt:lpstr>Endodontik Mikrobiyoloji</vt:lpstr>
      <vt:lpstr>Slayt 3</vt:lpstr>
      <vt:lpstr>Slayt 4</vt:lpstr>
      <vt:lpstr> Hastalığın Oluşması için;</vt:lpstr>
      <vt:lpstr> II) Bakteriler tarafından istila:  Bakterilerin Pulpaya Giriş Yolları</vt:lpstr>
      <vt:lpstr>Slayt 7</vt:lpstr>
      <vt:lpstr>Enfekte Kök Kanalının Ekolojisi</vt:lpstr>
      <vt:lpstr>Enfekte kök kanalında en çok rastlanan mikroorganizmalar</vt:lpstr>
      <vt:lpstr>Slayt 10</vt:lpstr>
      <vt:lpstr>Slayt 11</vt:lpstr>
      <vt:lpstr>Kök Kanallarında Mikrobiyal Virulans Faktörler</vt:lpstr>
      <vt:lpstr>Endotoksinler</vt:lpstr>
      <vt:lpstr>Endotoksin ve Ağrı</vt:lpstr>
      <vt:lpstr>Mikrobiyolojik perspektiften kök kanalı tedavisi:  </vt:lpstr>
      <vt:lpstr>Slayt 16</vt:lpstr>
      <vt:lpstr>  SONUÇ:   </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ENDODONTİDE MİKROBİYOLOJİ</dc:title>
  <dc:creator>toshıba</dc:creator>
  <cp:lastModifiedBy>terminal</cp:lastModifiedBy>
  <cp:revision>38</cp:revision>
  <dcterms:created xsi:type="dcterms:W3CDTF">2012-02-06T19:51:02Z</dcterms:created>
  <dcterms:modified xsi:type="dcterms:W3CDTF">2015-03-08T12:26:42Z</dcterms:modified>
</cp:coreProperties>
</file>