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5" r:id="rId10"/>
    <p:sldId id="266" r:id="rId11"/>
    <p:sldId id="264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2" d="100"/>
          <a:sy n="92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0001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68813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01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776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963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950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509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11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80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35436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655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AA321-7694-4D26-AFC0-773B379A4D82}" type="datetimeFigureOut">
              <a:rPr lang="en-US" smtClean="0"/>
              <a:t>10/18/2019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7FB3E6-3D81-460A-AB94-0A81F5FD7F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6622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Broiler</a:t>
            </a:r>
            <a:r>
              <a:rPr lang="tr-TR" dirty="0" smtClean="0"/>
              <a:t> </a:t>
            </a:r>
            <a:r>
              <a:rPr lang="tr-TR" dirty="0" err="1" smtClean="0"/>
              <a:t>Production</a:t>
            </a:r>
            <a:r>
              <a:rPr lang="tr-TR" dirty="0" smtClean="0"/>
              <a:t/>
            </a:r>
            <a:br>
              <a:rPr lang="tr-TR" dirty="0" smtClean="0"/>
            </a:br>
            <a:endParaRPr lang="en-US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0067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prstClr val="black"/>
                </a:solidFill>
              </a:rPr>
              <a:t>Observations by Farm Personnel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Daily assessment of bird behavior</a:t>
            </a:r>
          </a:p>
          <a:p>
            <a:pPr lvl="0"/>
            <a:r>
              <a:rPr lang="en-US" dirty="0">
                <a:solidFill>
                  <a:prstClr val="black"/>
                </a:solidFill>
              </a:rPr>
              <a:t>Bird appearance </a:t>
            </a:r>
            <a:endParaRPr lang="tr-TR" dirty="0" smtClean="0">
              <a:solidFill>
                <a:prstClr val="black"/>
              </a:solidFill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Environmental changes</a:t>
            </a:r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Clinical signs of illness </a:t>
            </a:r>
            <a:endParaRPr lang="tr-TR" dirty="0" smtClean="0">
              <a:solidFill>
                <a:prstClr val="black"/>
              </a:solidFill>
            </a:endParaRPr>
          </a:p>
          <a:p>
            <a:pPr lvl="0"/>
            <a:r>
              <a:rPr lang="en-US" dirty="0" smtClean="0">
                <a:solidFill>
                  <a:prstClr val="black"/>
                </a:solidFill>
              </a:rPr>
              <a:t>Flock </a:t>
            </a:r>
            <a:r>
              <a:rPr lang="en-US" dirty="0">
                <a:solidFill>
                  <a:prstClr val="black"/>
                </a:solidFill>
              </a:rPr>
              <a:t>uniformity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8793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+mn-lt"/>
              </a:rPr>
              <a:t>Ventilation </a:t>
            </a:r>
            <a:r>
              <a:rPr lang="tr-TR" dirty="0" smtClean="0">
                <a:solidFill>
                  <a:prstClr val="black"/>
                </a:solidFill>
                <a:latin typeface="+mn-lt"/>
              </a:rPr>
              <a:t>s</a:t>
            </a:r>
            <a:r>
              <a:rPr lang="en-US" dirty="0" err="1" smtClean="0">
                <a:solidFill>
                  <a:prstClr val="black"/>
                </a:solidFill>
                <a:latin typeface="+mn-lt"/>
              </a:rPr>
              <a:t>ystems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Natural </a:t>
            </a:r>
            <a:r>
              <a:rPr lang="en-US" dirty="0" smtClean="0">
                <a:solidFill>
                  <a:prstClr val="black"/>
                </a:solidFill>
              </a:rPr>
              <a:t>Ventilation</a:t>
            </a:r>
            <a:endParaRPr lang="tr-TR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tr-TR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dirty="0"/>
              <a:t>Power </a:t>
            </a:r>
            <a:r>
              <a:rPr lang="en-US" dirty="0" smtClean="0"/>
              <a:t>Ventilation</a:t>
            </a:r>
            <a:endParaRPr lang="tr-TR" dirty="0" smtClean="0"/>
          </a:p>
          <a:p>
            <a:pPr marL="0" lvl="0" indent="0">
              <a:buNone/>
            </a:pPr>
            <a:endParaRPr lang="en-US" b="1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23057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Lighting for </a:t>
            </a:r>
            <a:r>
              <a:rPr lang="tr-TR" dirty="0" smtClean="0">
                <a:solidFill>
                  <a:prstClr val="black"/>
                </a:solidFill>
              </a:rPr>
              <a:t>b</a:t>
            </a:r>
            <a:r>
              <a:rPr lang="en-US" dirty="0" err="1" smtClean="0">
                <a:solidFill>
                  <a:prstClr val="black"/>
                </a:solidFill>
              </a:rPr>
              <a:t>roilers</a:t>
            </a:r>
            <a:r>
              <a:rPr lang="en-US" b="1" dirty="0">
                <a:solidFill>
                  <a:prstClr val="black"/>
                </a:solidFill>
              </a:rPr>
              <a:t/>
            </a:r>
            <a:br>
              <a:rPr lang="en-US" b="1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en-US" sz="4000" dirty="0">
                <a:solidFill>
                  <a:prstClr val="black"/>
                </a:solidFill>
                <a:ea typeface="+mj-ea"/>
                <a:cs typeface="+mj-cs"/>
              </a:rPr>
              <a:t>There are four important components to a lighting program. These are</a:t>
            </a:r>
            <a:r>
              <a:rPr lang="en-US" sz="4000" dirty="0" smtClean="0">
                <a:solidFill>
                  <a:prstClr val="black"/>
                </a:solidFill>
                <a:ea typeface="+mj-ea"/>
                <a:cs typeface="+mj-cs"/>
              </a:rPr>
              <a:t>:</a:t>
            </a:r>
            <a:endParaRPr lang="tr-TR" sz="40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pPr marL="0" indent="0" algn="just">
              <a:buNone/>
            </a:pPr>
            <a:r>
              <a:rPr lang="en-US" dirty="0"/>
              <a:t>Photoperiod length – the number of hours of light and dark given in a 24 hour period.</a:t>
            </a:r>
          </a:p>
          <a:p>
            <a:pPr marL="0" indent="0" algn="just">
              <a:buNone/>
            </a:pPr>
            <a:r>
              <a:rPr lang="en-US" dirty="0"/>
              <a:t>• Photoperiod distribution – how the hours of light and dark are distributed throughout a 24 hour period.</a:t>
            </a:r>
          </a:p>
          <a:p>
            <a:pPr marL="0" indent="0" algn="just">
              <a:buNone/>
            </a:pPr>
            <a:r>
              <a:rPr lang="en-US" dirty="0"/>
              <a:t>• Wavelength - color of the light.</a:t>
            </a:r>
          </a:p>
          <a:p>
            <a:pPr marL="0" indent="0" algn="just">
              <a:buNone/>
            </a:pPr>
            <a:r>
              <a:rPr lang="en-US" dirty="0"/>
              <a:t>• Light Intensity – how bright the light provided is.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3284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  <a:latin typeface="+mn-lt"/>
              </a:rPr>
              <a:t>Stocking Density</a:t>
            </a:r>
            <a:endParaRPr lang="en-US" dirty="0">
              <a:latin typeface="+mn-lt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Stocking density is ultimately a decision based on economics and local welfare legislation</a:t>
            </a:r>
            <a:r>
              <a:rPr lang="en-US" dirty="0" smtClean="0">
                <a:solidFill>
                  <a:prstClr val="black"/>
                </a:solidFill>
              </a:rPr>
              <a:t>.</a:t>
            </a:r>
            <a:endParaRPr lang="tr-TR" dirty="0" smtClean="0">
              <a:solidFill>
                <a:prstClr val="black"/>
              </a:solidFill>
            </a:endParaRPr>
          </a:p>
          <a:p>
            <a:pPr lvl="0"/>
            <a:endParaRPr lang="en-US" dirty="0">
              <a:solidFill>
                <a:prstClr val="black"/>
              </a:solidFill>
            </a:endParaRPr>
          </a:p>
          <a:p>
            <a:pPr lvl="0"/>
            <a:r>
              <a:rPr lang="en-US" dirty="0">
                <a:solidFill>
                  <a:prstClr val="black"/>
                </a:solidFill>
              </a:rPr>
              <a:t>Stocking density influences bird welfare, broiler performance, uniformity, and product quality.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21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sz="40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0" indent="0">
              <a:buNone/>
            </a:pPr>
            <a:r>
              <a:rPr lang="en-US" sz="4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The </a:t>
            </a:r>
            <a:r>
              <a:rPr lang="en-US" sz="4000" dirty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floor area needed for each broiler will depend on</a:t>
            </a:r>
            <a:r>
              <a:rPr lang="en-US" sz="4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:</a:t>
            </a:r>
            <a:endParaRPr lang="tr-TR" sz="40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pPr marL="0" indent="0">
              <a:buNone/>
            </a:pPr>
            <a:r>
              <a:rPr lang="tr-TR" sz="4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indent="0">
              <a:buNone/>
            </a:pPr>
            <a:r>
              <a:rPr lang="tr-TR" sz="4000" dirty="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indent="0">
              <a:buNone/>
            </a:pPr>
            <a:r>
              <a:rPr lang="tr-TR" sz="4000" smtClean="0">
                <a:solidFill>
                  <a:prstClr val="black"/>
                </a:solidFill>
                <a:latin typeface="Calibri Light" panose="020F0302020204030204"/>
                <a:ea typeface="+mj-ea"/>
                <a:cs typeface="+mj-cs"/>
              </a:rPr>
              <a:t>-</a:t>
            </a:r>
          </a:p>
          <a:p>
            <a:pPr marL="0" indent="0">
              <a:buNone/>
            </a:pPr>
            <a:endParaRPr lang="tr-TR" sz="40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tr-TR" sz="4000" dirty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tr-TR" sz="4000" dirty="0" smtClean="0">
              <a:solidFill>
                <a:prstClr val="black"/>
              </a:solidFill>
              <a:latin typeface="Calibri Light" panose="020F0302020204030204"/>
              <a:ea typeface="+mj-ea"/>
              <a:cs typeface="+mj-c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90419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/>
            <a:r>
              <a:rPr lang="en-US" dirty="0">
                <a:solidFill>
                  <a:prstClr val="black"/>
                </a:solidFill>
              </a:rPr>
              <a:t>During the first 10 days of life, the chicks’ environment changes from that of the hatcher to that of the broiler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house, and there are significant changes in how and from where the chick receives its nutrients.</a:t>
            </a:r>
            <a:endParaRPr lang="tr-TR" dirty="0">
              <a:solidFill>
                <a:prstClr val="black"/>
              </a:solidFill>
            </a:endParaRPr>
          </a:p>
          <a:p>
            <a:pPr lvl="0" algn="just"/>
            <a:r>
              <a:rPr lang="en-US" dirty="0">
                <a:solidFill>
                  <a:prstClr val="black"/>
                </a:solidFill>
              </a:rPr>
              <a:t>If a good quality chick is provided with proper nutrition and brooding management during the first 7</a:t>
            </a:r>
            <a:r>
              <a:rPr lang="tr-TR" dirty="0">
                <a:solidFill>
                  <a:prstClr val="black"/>
                </a:solidFill>
              </a:rPr>
              <a:t> </a:t>
            </a:r>
            <a:r>
              <a:rPr lang="en-US" dirty="0">
                <a:solidFill>
                  <a:prstClr val="black"/>
                </a:solidFill>
              </a:rPr>
              <a:t>days, mortality should be less than 0.7% and target live weight at an age should be achieved uniformly.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6962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House Preparation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/>
              <a:t>Chicks cannot regulate their own body temperature until they are around 12-14 days of age. </a:t>
            </a:r>
            <a:endParaRPr lang="tr-TR" dirty="0" smtClean="0"/>
          </a:p>
          <a:p>
            <a:pPr algn="just"/>
            <a:r>
              <a:rPr lang="en-US" dirty="0" smtClean="0"/>
              <a:t>Houses </a:t>
            </a:r>
            <a:r>
              <a:rPr lang="en-US" dirty="0"/>
              <a:t>should be preheated for a minimum of 24 hours prior to chick arrival</a:t>
            </a:r>
            <a:r>
              <a:rPr lang="en-US" dirty="0" smtClean="0"/>
              <a:t>.</a:t>
            </a:r>
            <a:endParaRPr lang="tr-TR" dirty="0"/>
          </a:p>
          <a:p>
            <a:pPr algn="just"/>
            <a:r>
              <a:rPr lang="en-US" dirty="0"/>
              <a:t>Prior to chick arrival, litter material should be spread evenly to a depth of 5 to 10 cm. </a:t>
            </a:r>
            <a:endParaRPr lang="tr-TR" dirty="0" smtClean="0"/>
          </a:p>
          <a:p>
            <a:pPr algn="just"/>
            <a:r>
              <a:rPr lang="en-US" dirty="0"/>
              <a:t>Adequate fresh, clean water must be available at all times to all birds with access points at an appropriate</a:t>
            </a:r>
            <a:r>
              <a:rPr lang="tr-TR" dirty="0"/>
              <a:t> </a:t>
            </a:r>
            <a:r>
              <a:rPr lang="en-US" dirty="0"/>
              <a:t>height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57987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At placement, chicks must be placed quickly, gently, and evenly onto paper within the brooding area. </a:t>
            </a:r>
            <a:endParaRPr lang="tr-TR" dirty="0" smtClean="0">
              <a:solidFill>
                <a:prstClr val="black"/>
              </a:solidFill>
            </a:endParaRPr>
          </a:p>
          <a:p>
            <a:r>
              <a:rPr lang="en-US" dirty="0"/>
              <a:t>If chicks are grouped together, under heaters or within the brooding area, this indicates they</a:t>
            </a:r>
            <a:r>
              <a:rPr lang="tr-TR" dirty="0"/>
              <a:t> </a:t>
            </a:r>
            <a:r>
              <a:rPr lang="en-US" dirty="0"/>
              <a:t>are too </a:t>
            </a:r>
            <a:r>
              <a:rPr lang="en-US" dirty="0" smtClean="0"/>
              <a:t>cold</a:t>
            </a:r>
            <a:endParaRPr lang="tr-TR" dirty="0"/>
          </a:p>
          <a:p>
            <a:r>
              <a:rPr lang="en-US" dirty="0"/>
              <a:t>If chicks are crowded near the house walls or brooding surrounds, away from heating sources and/or they</a:t>
            </a:r>
            <a:r>
              <a:rPr lang="tr-TR" dirty="0"/>
              <a:t> </a:t>
            </a:r>
            <a:r>
              <a:rPr lang="en-US" dirty="0"/>
              <a:t>are panting, this indicates they are too </a:t>
            </a:r>
            <a:r>
              <a:rPr lang="en-US" dirty="0" smtClean="0"/>
              <a:t>hot</a:t>
            </a:r>
            <a:endParaRPr lang="tr-TR" dirty="0"/>
          </a:p>
          <a:p>
            <a:endParaRPr lang="en-US" dirty="0"/>
          </a:p>
          <a:p>
            <a:pPr lvl="0"/>
            <a:endParaRPr lang="tr-TR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7617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b="1" dirty="0" smtClean="0"/>
          </a:p>
          <a:p>
            <a:endParaRPr lang="tr-TR" b="1" dirty="0"/>
          </a:p>
          <a:p>
            <a:r>
              <a:rPr lang="en-US" b="1" dirty="0" smtClean="0"/>
              <a:t>Crop </a:t>
            </a:r>
            <a:r>
              <a:rPr lang="en-US" b="1" dirty="0"/>
              <a:t>fill should be assessed at key times after placement to check</a:t>
            </a:r>
            <a:r>
              <a:rPr lang="tr-TR" b="1" dirty="0"/>
              <a:t> </a:t>
            </a:r>
            <a:r>
              <a:rPr lang="en-US" b="1" dirty="0"/>
              <a:t>that all chicks have found feed and water.</a:t>
            </a:r>
            <a:endParaRPr lang="tr-TR" b="1" dirty="0"/>
          </a:p>
          <a:p>
            <a:endParaRPr lang="tr-T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27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Litter Quality</a:t>
            </a: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Litter quality directly affects bird health, welfare, and performance. </a:t>
            </a:r>
            <a:endParaRPr lang="tr-TR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Poor quality litter, with high moisture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content, may result in increased ammonia levels within the broiler house. </a:t>
            </a:r>
            <a:endParaRPr lang="tr-TR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This has the potential to produce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increased respiratory stress and increased levels of carcass damage. </a:t>
            </a:r>
            <a:endParaRPr lang="tr-TR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Poor quality litter also increases the</a:t>
            </a:r>
            <a:r>
              <a:rPr lang="tr-TR" sz="2400" dirty="0">
                <a:solidFill>
                  <a:prstClr val="black"/>
                </a:solidFill>
              </a:rPr>
              <a:t> </a:t>
            </a:r>
            <a:r>
              <a:rPr lang="en-US" sz="2400" dirty="0">
                <a:solidFill>
                  <a:prstClr val="black"/>
                </a:solidFill>
              </a:rPr>
              <a:t>risk of footpad dermatitis (FPD) and hock burn. </a:t>
            </a:r>
            <a:endParaRPr lang="tr-TR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3439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solidFill>
                  <a:prstClr val="black"/>
                </a:solidFill>
                <a:latin typeface="+mn-lt"/>
              </a:rPr>
              <a:t>G</a:t>
            </a:r>
            <a:r>
              <a:rPr lang="en-US" dirty="0" err="1" smtClean="0">
                <a:solidFill>
                  <a:prstClr val="black"/>
                </a:solidFill>
                <a:latin typeface="+mn-lt"/>
              </a:rPr>
              <a:t>ood</a:t>
            </a:r>
            <a:r>
              <a:rPr lang="en-US" dirty="0" smtClean="0">
                <a:solidFill>
                  <a:prstClr val="black"/>
                </a:solidFill>
                <a:latin typeface="+mn-lt"/>
              </a:rPr>
              <a:t> </a:t>
            </a:r>
            <a:r>
              <a:rPr lang="en-US" dirty="0">
                <a:solidFill>
                  <a:prstClr val="black"/>
                </a:solidFill>
                <a:latin typeface="+mn-lt"/>
              </a:rPr>
              <a:t>litter should provide:</a:t>
            </a:r>
            <a:r>
              <a:rPr lang="en-US" dirty="0">
                <a:solidFill>
                  <a:prstClr val="black"/>
                </a:solidFill>
              </a:rPr>
              <a:t/>
            </a:r>
            <a:br>
              <a:rPr lang="en-US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prstClr val="black"/>
                </a:solidFill>
              </a:rPr>
              <a:t>Good moisture absorption.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Biodegradability.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Bird comfort.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Low dust level.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Freedom from contaminants.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Consistent availability from a </a:t>
            </a:r>
            <a:r>
              <a:rPr lang="en-US" dirty="0" err="1">
                <a:solidFill>
                  <a:prstClr val="black"/>
                </a:solidFill>
              </a:rPr>
              <a:t>biosecure</a:t>
            </a:r>
            <a:r>
              <a:rPr lang="en-US" dirty="0">
                <a:solidFill>
                  <a:prstClr val="black"/>
                </a:solidFill>
              </a:rPr>
              <a:t> source.</a:t>
            </a:r>
          </a:p>
          <a:p>
            <a:pPr marL="0" lvl="0" indent="0">
              <a:buNone/>
            </a:pPr>
            <a:r>
              <a:rPr lang="en-US" dirty="0">
                <a:solidFill>
                  <a:prstClr val="black"/>
                </a:solidFill>
              </a:rPr>
              <a:t>• Concrete floors are washable and allow for more effective biosecurity and litter management. </a:t>
            </a:r>
          </a:p>
          <a:p>
            <a:endParaRPr lang="tr-TR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7583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solidFill>
                  <a:prstClr val="black"/>
                </a:solidFill>
              </a:rPr>
              <a:t>Troubleshooting common issues in the 0-7 day brooding phase</a:t>
            </a:r>
            <a:r>
              <a:rPr lang="tr-TR" dirty="0">
                <a:solidFill>
                  <a:prstClr val="black"/>
                </a:solidFill>
              </a:rPr>
              <a:t/>
            </a:r>
            <a:br>
              <a:rPr lang="tr-TR" dirty="0">
                <a:solidFill>
                  <a:prstClr val="black"/>
                </a:solidFill>
              </a:rPr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Poor </a:t>
            </a:r>
            <a:r>
              <a:rPr lang="en-US" dirty="0"/>
              <a:t>Chick </a:t>
            </a:r>
            <a:r>
              <a:rPr lang="en-US" dirty="0" smtClean="0"/>
              <a:t>Quality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Small Chicks Days 1-4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Small birds, as early as 4-7 </a:t>
            </a:r>
            <a:r>
              <a:rPr lang="en-US" dirty="0" smtClean="0"/>
              <a:t>days</a:t>
            </a:r>
            <a:endParaRPr lang="tr-TR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7319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tr-TR" dirty="0" smtClean="0">
                <a:solidFill>
                  <a:prstClr val="black"/>
                </a:solidFill>
              </a:rPr>
              <a:t/>
            </a:r>
            <a:br>
              <a:rPr lang="tr-TR" dirty="0" smtClean="0">
                <a:solidFill>
                  <a:prstClr val="black"/>
                </a:solidFill>
              </a:rPr>
            </a:br>
            <a:r>
              <a:rPr lang="tr-TR" dirty="0">
                <a:solidFill>
                  <a:prstClr val="black"/>
                </a:solidFill>
              </a:rPr>
              <a:t/>
            </a:r>
            <a:br>
              <a:rPr lang="tr-TR" dirty="0">
                <a:solidFill>
                  <a:prstClr val="black"/>
                </a:solidFill>
              </a:rPr>
            </a:br>
            <a:r>
              <a:rPr lang="en-US" dirty="0" smtClean="0">
                <a:solidFill>
                  <a:prstClr val="black"/>
                </a:solidFill>
              </a:rPr>
              <a:t>Troubleshooting </a:t>
            </a:r>
            <a:r>
              <a:rPr lang="en-US" dirty="0">
                <a:solidFill>
                  <a:prstClr val="black"/>
                </a:solidFill>
              </a:rPr>
              <a:t>common issues after 7 days of age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9066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1584</TotalTime>
  <Words>529</Words>
  <Application>Microsoft Office PowerPoint</Application>
  <PresentationFormat>Geniş ekran</PresentationFormat>
  <Paragraphs>60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Teması</vt:lpstr>
      <vt:lpstr>Broiler Production </vt:lpstr>
      <vt:lpstr>PowerPoint Sunusu</vt:lpstr>
      <vt:lpstr>House Preparation</vt:lpstr>
      <vt:lpstr>PowerPoint Sunusu</vt:lpstr>
      <vt:lpstr>PowerPoint Sunusu</vt:lpstr>
      <vt:lpstr>Litter Quality</vt:lpstr>
      <vt:lpstr>Good litter should provide: </vt:lpstr>
      <vt:lpstr>Troubleshooting common issues in the 0-7 day brooding phase </vt:lpstr>
      <vt:lpstr>  Troubleshooting common issues after 7 days of age  </vt:lpstr>
      <vt:lpstr>Observations by Farm Personnel</vt:lpstr>
      <vt:lpstr>Ventilation systems</vt:lpstr>
      <vt:lpstr>Lighting for broilers </vt:lpstr>
      <vt:lpstr>Stocking Density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</dc:creator>
  <cp:lastModifiedBy>a</cp:lastModifiedBy>
  <cp:revision>50</cp:revision>
  <dcterms:created xsi:type="dcterms:W3CDTF">2019-10-16T11:05:23Z</dcterms:created>
  <dcterms:modified xsi:type="dcterms:W3CDTF">2019-10-18T06:06:16Z</dcterms:modified>
</cp:coreProperties>
</file>