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4"/>
  </p:notesMasterIdLst>
  <p:sldIdLst>
    <p:sldId id="256" r:id="rId2"/>
    <p:sldId id="282" r:id="rId3"/>
    <p:sldId id="259" r:id="rId4"/>
    <p:sldId id="260" r:id="rId5"/>
    <p:sldId id="261" r:id="rId6"/>
    <p:sldId id="287" r:id="rId7"/>
    <p:sldId id="288" r:id="rId8"/>
    <p:sldId id="289" r:id="rId9"/>
    <p:sldId id="290" r:id="rId10"/>
    <p:sldId id="291" r:id="rId11"/>
    <p:sldId id="292" r:id="rId12"/>
    <p:sldId id="28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53C330CA-C4E4-324F-AB03-5490DEAC20CB}"/>
              </a:ext>
            </a:extLst>
          </p:cNvPr>
          <p:cNvSpPr>
            <a:spLocks noGrp="1"/>
          </p:cNvSpPr>
          <p:nvPr>
            <p:ph type="dt" sz="half" idx="10"/>
          </p:nvPr>
        </p:nvSpPr>
        <p:spPr/>
        <p:txBody>
          <a:bodyPr/>
          <a:lstStyle>
            <a:lvl1pPr>
              <a:defRPr/>
            </a:lvl1pPr>
          </a:lstStyle>
          <a:p>
            <a:pPr>
              <a:defRPr/>
            </a:pPr>
            <a:fld id="{714B5FD8-C490-E94D-947C-C019A0981738}" type="datetimeFigureOut">
              <a:rPr lang="tr-TR"/>
              <a:pPr>
                <a:defRPr/>
              </a:pPr>
              <a:t>26.01.2020</a:t>
            </a:fld>
            <a:endParaRPr lang="tr-TR"/>
          </a:p>
        </p:txBody>
      </p:sp>
      <p:sp>
        <p:nvSpPr>
          <p:cNvPr id="5" name="4 Altbilgi Yer Tutucusu">
            <a:extLst>
              <a:ext uri="{FF2B5EF4-FFF2-40B4-BE49-F238E27FC236}">
                <a16:creationId xmlns:a16="http://schemas.microsoft.com/office/drawing/2014/main" id="{5CC82730-50A6-9441-8BAE-A3E11CD9B255}"/>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DF2B66D1-0734-1E4B-8EEA-1A2DD51594C6}"/>
              </a:ext>
            </a:extLst>
          </p:cNvPr>
          <p:cNvSpPr>
            <a:spLocks noGrp="1"/>
          </p:cNvSpPr>
          <p:nvPr>
            <p:ph type="sldNum" sz="quarter" idx="12"/>
          </p:nvPr>
        </p:nvSpPr>
        <p:spPr/>
        <p:txBody>
          <a:bodyPr/>
          <a:lstStyle>
            <a:lvl1pPr>
              <a:defRPr/>
            </a:lvl1pPr>
          </a:lstStyle>
          <a:p>
            <a:pPr>
              <a:defRPr/>
            </a:pPr>
            <a:fld id="{CBA5E542-E1E3-2446-AC1E-0B813958C2A1}" type="slidenum">
              <a:rPr lang="tr-TR" altLang="tr-TR"/>
              <a:pPr>
                <a:defRPr/>
              </a:pPr>
              <a:t>‹#›</a:t>
            </a:fld>
            <a:endParaRPr lang="tr-TR" altLang="tr-TR"/>
          </a:p>
        </p:txBody>
      </p:sp>
    </p:spTree>
    <p:extLst>
      <p:ext uri="{BB962C8B-B14F-4D97-AF65-F5344CB8AC3E}">
        <p14:creationId xmlns:p14="http://schemas.microsoft.com/office/powerpoint/2010/main" val="1942472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1B6E1C68-0218-B64D-B88F-20DE89EAEE84}"/>
              </a:ext>
            </a:extLst>
          </p:cNvPr>
          <p:cNvSpPr>
            <a:spLocks noGrp="1"/>
          </p:cNvSpPr>
          <p:nvPr>
            <p:ph idx="1"/>
          </p:nvPr>
        </p:nvSpPr>
        <p:spPr>
          <a:xfrm>
            <a:off x="1524000" y="998621"/>
            <a:ext cx="9144000" cy="6858000"/>
          </a:xfrm>
        </p:spPr>
        <p:txBody>
          <a:bodyPr rtlCol="0">
            <a:normAutofit/>
          </a:bodyPr>
          <a:lstStyle/>
          <a:p>
            <a:pPr algn="just">
              <a:defRPr/>
            </a:pPr>
            <a:r>
              <a:rPr lang="tr-TR" b="1" dirty="0">
                <a:solidFill>
                  <a:srgbClr val="0000CC"/>
                </a:solidFill>
                <a:latin typeface="Arial" panose="020B0604020202020204" pitchFamily="34" charset="0"/>
                <a:cs typeface="Arial" panose="020B0604020202020204" pitchFamily="34" charset="0"/>
              </a:rPr>
              <a:t>8-Kritik kontrol noktalarının (CCP=KKN) belirlenmesi: </a:t>
            </a:r>
            <a:r>
              <a:rPr lang="tr-TR" b="1" dirty="0">
                <a:latin typeface="Arial" panose="020B0604020202020204" pitchFamily="34" charset="0"/>
                <a:cs typeface="Arial" panose="020B0604020202020204" pitchFamily="34" charset="0"/>
              </a:rPr>
              <a:t>Kritik kontrol noktalarının tanımlanması, HACCP sisteminin en önemli aşamasıdır. </a:t>
            </a:r>
            <a:r>
              <a:rPr lang="tr-TR" b="1" dirty="0">
                <a:solidFill>
                  <a:srgbClr val="FF0000"/>
                </a:solidFill>
                <a:latin typeface="Arial" panose="020B0604020202020204" pitchFamily="34" charset="0"/>
                <a:cs typeface="Arial" panose="020B0604020202020204" pitchFamily="34" charset="0"/>
              </a:rPr>
              <a:t>Kritik kontrol noktası; </a:t>
            </a:r>
            <a:r>
              <a:rPr lang="tr-TR" b="1" dirty="0">
                <a:latin typeface="Arial" panose="020B0604020202020204" pitchFamily="34" charset="0"/>
                <a:cs typeface="Arial" panose="020B0604020202020204" pitchFamily="34" charset="0"/>
              </a:rPr>
              <a:t>kontrol edilmediği taktirde kabul edilemez sağlık risklerinin ortaya çıktığı noktalardır. </a:t>
            </a:r>
          </a:p>
          <a:p>
            <a:pPr algn="just">
              <a:defRPr/>
            </a:pPr>
            <a:r>
              <a:rPr lang="tr-TR" b="1" dirty="0">
                <a:latin typeface="Arial" panose="020B0604020202020204" pitchFamily="34" charset="0"/>
                <a:cs typeface="Arial" panose="020B0604020202020204" pitchFamily="34" charset="0"/>
              </a:rPr>
              <a:t>Kontrol edilen her nokta CCP olmayabilir. Sağlıkla ilgili risk oluşturmayan, ancak kalite kontrol, görünüm ve duyusal özellikler yönünden kontrollerin yapıldığı noktalar </a:t>
            </a:r>
            <a:r>
              <a:rPr lang="tr-TR" b="1" dirty="0">
                <a:solidFill>
                  <a:srgbClr val="C00000"/>
                </a:solidFill>
                <a:latin typeface="Arial" panose="020B0604020202020204" pitchFamily="34" charset="0"/>
                <a:cs typeface="Arial" panose="020B0604020202020204" pitchFamily="34" charset="0"/>
              </a:rPr>
              <a:t>kontrol noktaları(CP) </a:t>
            </a:r>
            <a:r>
              <a:rPr lang="tr-TR" b="1" dirty="0">
                <a:latin typeface="Arial" panose="020B0604020202020204" pitchFamily="34" charset="0"/>
                <a:cs typeface="Arial" panose="020B0604020202020204" pitchFamily="34" charset="0"/>
              </a:rPr>
              <a:t>olarak tanımlanır. </a:t>
            </a:r>
          </a:p>
          <a:p>
            <a:pPr algn="just">
              <a:defRPr/>
            </a:pPr>
            <a:r>
              <a:rPr lang="tr-TR" b="1" dirty="0">
                <a:latin typeface="Arial" panose="020B0604020202020204" pitchFamily="34" charset="0"/>
                <a:cs typeface="Arial" panose="020B0604020202020204" pitchFamily="34" charset="0"/>
              </a:rPr>
              <a:t>CP ve CCP </a:t>
            </a:r>
            <a:r>
              <a:rPr lang="tr-TR" b="1" dirty="0" err="1">
                <a:latin typeface="Arial" panose="020B0604020202020204" pitchFamily="34" charset="0"/>
                <a:cs typeface="Arial" panose="020B0604020202020204" pitchFamily="34" charset="0"/>
              </a:rPr>
              <a:t>ler</a:t>
            </a:r>
            <a:r>
              <a:rPr lang="tr-TR" b="1" dirty="0">
                <a:latin typeface="Arial" panose="020B0604020202020204" pitchFamily="34" charset="0"/>
                <a:cs typeface="Arial" panose="020B0604020202020204" pitchFamily="34" charset="0"/>
              </a:rPr>
              <a:t> bir işlem, herhangi bir işlem aşaması veya herhangi bir çevre veya ortam olabilir.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6889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E65D92E1-FAED-314F-A2D4-00E2396E909A}"/>
              </a:ext>
            </a:extLst>
          </p:cNvPr>
          <p:cNvSpPr>
            <a:spLocks noGrp="1"/>
          </p:cNvSpPr>
          <p:nvPr>
            <p:ph idx="1"/>
          </p:nvPr>
        </p:nvSpPr>
        <p:spPr>
          <a:xfrm>
            <a:off x="1536032" y="180474"/>
            <a:ext cx="9144000" cy="6858000"/>
          </a:xfrm>
        </p:spPr>
        <p:txBody>
          <a:bodyPr rtlCol="0">
            <a:normAutofit fontScale="85000" lnSpcReduction="10000"/>
          </a:bodyPr>
          <a:lstStyle/>
          <a:p>
            <a:pPr algn="just">
              <a:defRPr/>
            </a:pPr>
            <a:r>
              <a:rPr lang="tr-TR" b="1" dirty="0">
                <a:latin typeface="Arial" panose="020B0604020202020204" pitchFamily="34" charset="0"/>
                <a:cs typeface="Arial" panose="020B0604020202020204" pitchFamily="34" charset="0"/>
              </a:rPr>
              <a:t>Kritik kontrol noktalarının yeterli ve etkin bir şekilde kontrol edilmemesi ürünün bozulmasına, sağlığa zararlı hale gelmesine, dolayısıyla tüketici sağlığının tehdit edilmesine neden olmaktadır. </a:t>
            </a:r>
          </a:p>
          <a:p>
            <a:pPr algn="just">
              <a:defRPr/>
            </a:pPr>
            <a:r>
              <a:rPr lang="tr-TR" b="1" i="1" dirty="0">
                <a:solidFill>
                  <a:srgbClr val="FF0000"/>
                </a:solidFill>
                <a:latin typeface="Arial" panose="020B0604020202020204" pitchFamily="34" charset="0"/>
                <a:cs typeface="Arial" panose="020B0604020202020204" pitchFamily="34" charset="0"/>
              </a:rPr>
              <a:t>Bir hammadde </a:t>
            </a:r>
            <a:r>
              <a:rPr lang="tr-TR" b="1" i="1" dirty="0" err="1">
                <a:solidFill>
                  <a:srgbClr val="FF0000"/>
                </a:solidFill>
                <a:latin typeface="Arial" panose="020B0604020202020204" pitchFamily="34" charset="0"/>
                <a:cs typeface="Arial" panose="020B0604020202020204" pitchFamily="34" charset="0"/>
              </a:rPr>
              <a:t>mikrobiyal</a:t>
            </a:r>
            <a:r>
              <a:rPr lang="tr-TR" b="1" i="1" dirty="0">
                <a:solidFill>
                  <a:srgbClr val="FF0000"/>
                </a:solidFill>
                <a:latin typeface="Arial" panose="020B0604020202020204" pitchFamily="34" charset="0"/>
                <a:cs typeface="Arial" panose="020B0604020202020204" pitchFamily="34" charset="0"/>
              </a:rPr>
              <a:t> tehlike içeriyor ve daha sonra uygulanacak işlemler mikrobiyolojik tehlikeyi kontrol altına almayı garanti etmiyorsa bu hammadde bir </a:t>
            </a:r>
            <a:r>
              <a:rPr lang="tr-TR" b="1" i="1" dirty="0" err="1">
                <a:solidFill>
                  <a:srgbClr val="FF0000"/>
                </a:solidFill>
                <a:latin typeface="Arial" panose="020B0604020202020204" pitchFamily="34" charset="0"/>
                <a:cs typeface="Arial" panose="020B0604020202020204" pitchFamily="34" charset="0"/>
              </a:rPr>
              <a:t>CCP'dir</a:t>
            </a:r>
            <a:r>
              <a:rPr lang="tr-TR" b="1" i="1" dirty="0">
                <a:solidFill>
                  <a:srgbClr val="FF0000"/>
                </a:solidFill>
                <a:latin typeface="Arial" panose="020B0604020202020204" pitchFamily="34" charset="0"/>
                <a:cs typeface="Arial" panose="020B0604020202020204" pitchFamily="34" charset="0"/>
              </a:rPr>
              <a:t>. </a:t>
            </a:r>
          </a:p>
          <a:p>
            <a:pPr lvl="1" algn="just">
              <a:defRPr/>
            </a:pPr>
            <a:r>
              <a:rPr lang="tr-TR" b="1" dirty="0">
                <a:latin typeface="Arial" panose="020B0604020202020204" pitchFamily="34" charset="0"/>
                <a:cs typeface="Arial" panose="020B0604020202020204" pitchFamily="34" charset="0"/>
              </a:rPr>
              <a:t>Pişirme, </a:t>
            </a:r>
          </a:p>
          <a:p>
            <a:pPr lvl="1" algn="just">
              <a:defRPr/>
            </a:pPr>
            <a:r>
              <a:rPr lang="tr-TR" b="1" dirty="0">
                <a:latin typeface="Arial" panose="020B0604020202020204" pitchFamily="34" charset="0"/>
                <a:cs typeface="Arial" panose="020B0604020202020204" pitchFamily="34" charset="0"/>
              </a:rPr>
              <a:t>dondurma, </a:t>
            </a:r>
          </a:p>
          <a:p>
            <a:pPr lvl="1" algn="just">
              <a:defRPr/>
            </a:pPr>
            <a:r>
              <a:rPr lang="tr-TR" b="1" dirty="0">
                <a:latin typeface="Arial" panose="020B0604020202020204" pitchFamily="34" charset="0"/>
                <a:cs typeface="Arial" panose="020B0604020202020204" pitchFamily="34" charset="0"/>
              </a:rPr>
              <a:t>soğutma, </a:t>
            </a:r>
          </a:p>
          <a:p>
            <a:pPr lvl="1" algn="just">
              <a:defRPr/>
            </a:pPr>
            <a:r>
              <a:rPr lang="tr-TR" b="1" dirty="0">
                <a:latin typeface="Arial" panose="020B0604020202020204" pitchFamily="34" charset="0"/>
                <a:cs typeface="Arial" panose="020B0604020202020204" pitchFamily="34" charset="0"/>
              </a:rPr>
              <a:t>ısıl işlem ve </a:t>
            </a:r>
          </a:p>
          <a:p>
            <a:pPr lvl="1" algn="just">
              <a:defRPr/>
            </a:pPr>
            <a:r>
              <a:rPr lang="tr-TR" b="1" dirty="0">
                <a:latin typeface="Arial" panose="020B0604020202020204" pitchFamily="34" charset="0"/>
                <a:cs typeface="Arial" panose="020B0604020202020204" pitchFamily="34" charset="0"/>
              </a:rPr>
              <a:t>yıkama işlemleri birer CCP aşaması olabileceği gibi, </a:t>
            </a:r>
          </a:p>
          <a:p>
            <a:pPr lvl="1" algn="just">
              <a:defRPr/>
            </a:pPr>
            <a:r>
              <a:rPr lang="tr-TR" b="1" dirty="0">
                <a:latin typeface="Arial" panose="020B0604020202020204" pitchFamily="34" charset="0"/>
                <a:cs typeface="Arial" panose="020B0604020202020204" pitchFamily="34" charset="0"/>
              </a:rPr>
              <a:t>alet ve ekipmanların yerleri, </a:t>
            </a:r>
          </a:p>
          <a:p>
            <a:pPr lvl="1" algn="just">
              <a:defRPr/>
            </a:pPr>
            <a:r>
              <a:rPr lang="tr-TR" b="1" dirty="0">
                <a:latin typeface="Arial" panose="020B0604020202020204" pitchFamily="34" charset="0"/>
                <a:cs typeface="Arial" panose="020B0604020202020204" pitchFamily="34" charset="0"/>
              </a:rPr>
              <a:t>temizlik ve dezenfeksiyon işlemleri veya </a:t>
            </a:r>
          </a:p>
          <a:p>
            <a:pPr lvl="1" algn="just">
              <a:defRPr/>
            </a:pPr>
            <a:r>
              <a:rPr lang="tr-TR" b="1" dirty="0">
                <a:latin typeface="Arial" panose="020B0604020202020204" pitchFamily="34" charset="0"/>
                <a:cs typeface="Arial" panose="020B0604020202020204" pitchFamily="34" charset="0"/>
              </a:rPr>
              <a:t>personel hijyeni gibi uygulamalar da CCP olabilir. </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err="1">
                <a:latin typeface="Arial" panose="020B0604020202020204" pitchFamily="34" charset="0"/>
                <a:cs typeface="Arial" panose="020B0604020202020204" pitchFamily="34" charset="0"/>
              </a:rPr>
              <a:t>CCP'lerin</a:t>
            </a:r>
            <a:r>
              <a:rPr lang="tr-TR" b="1" dirty="0">
                <a:latin typeface="Arial" panose="020B0604020202020204" pitchFamily="34" charset="0"/>
                <a:cs typeface="Arial" panose="020B0604020202020204" pitchFamily="34" charset="0"/>
              </a:rPr>
              <a:t> belirlenmesinde karar ağacından yararlanılır. Karar ağacı birbirini izleyen dört soru ve bunlara verilen cevaplardan oluşmakta, her işlem aşamasında tanımlanan </a:t>
            </a:r>
            <a:r>
              <a:rPr lang="tr-TR" b="1" dirty="0" err="1">
                <a:latin typeface="Arial" panose="020B0604020202020204" pitchFamily="34" charset="0"/>
                <a:cs typeface="Arial" panose="020B0604020202020204" pitchFamily="34" charset="0"/>
              </a:rPr>
              <a:t>herbir</a:t>
            </a:r>
            <a:r>
              <a:rPr lang="tr-TR" b="1" dirty="0">
                <a:latin typeface="Arial" panose="020B0604020202020204" pitchFamily="34" charset="0"/>
                <a:cs typeface="Arial" panose="020B0604020202020204" pitchFamily="34" charset="0"/>
              </a:rPr>
              <a:t> tehlike için kullanılmaktadır. Sorulara verilen cevaplar doğrultusunda bir kontrol noktasının CCP olup olmadığı saptanır.</a:t>
            </a:r>
          </a:p>
          <a:p>
            <a:pPr algn="just">
              <a:defRPr/>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2822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4140DFC0-C26F-6F4C-8F00-934F4BFBE90E}"/>
              </a:ext>
            </a:extLst>
          </p:cNvPr>
          <p:cNvSpPr>
            <a:spLocks noGrp="1"/>
          </p:cNvSpPr>
          <p:nvPr>
            <p:ph idx="1"/>
          </p:nvPr>
        </p:nvSpPr>
        <p:spPr>
          <a:xfrm>
            <a:off x="1524000" y="0"/>
            <a:ext cx="9144000" cy="6858000"/>
          </a:xfrm>
        </p:spPr>
        <p:txBody>
          <a:bodyPr rtlCol="0">
            <a:normAutofit fontScale="85000" lnSpcReduction="20000"/>
          </a:bodyPr>
          <a:lstStyle/>
          <a:p>
            <a:pPr algn="just">
              <a:buNone/>
              <a:defRPr/>
            </a:pPr>
            <a:r>
              <a:rPr lang="tr-TR" b="1" dirty="0">
                <a:solidFill>
                  <a:srgbClr val="FF0000"/>
                </a:solidFill>
                <a:latin typeface="Arial" panose="020B0604020202020204" pitchFamily="34" charset="0"/>
                <a:cs typeface="Arial" panose="020B0604020202020204" pitchFamily="34" charset="0"/>
              </a:rPr>
              <a:t>	</a:t>
            </a:r>
            <a:r>
              <a:rPr lang="tr-TR" sz="4600" b="1" dirty="0">
                <a:solidFill>
                  <a:srgbClr val="FF0000"/>
                </a:solidFill>
                <a:latin typeface="Arial" panose="020B0604020202020204" pitchFamily="34" charset="0"/>
                <a:cs typeface="Arial" panose="020B0604020202020204" pitchFamily="34" charset="0"/>
              </a:rPr>
              <a:t>HACCP</a:t>
            </a:r>
          </a:p>
          <a:p>
            <a:pPr algn="just">
              <a:defRPr/>
            </a:pPr>
            <a:r>
              <a:rPr lang="tr-TR" b="1" dirty="0">
                <a:latin typeface="Arial" panose="020B0604020202020204" pitchFamily="34" charset="0"/>
                <a:cs typeface="Arial" panose="020B0604020202020204" pitchFamily="34" charset="0"/>
              </a:rPr>
              <a:t>HACCP = tehlike analizleri ve kritik kontrol noktaları</a:t>
            </a:r>
          </a:p>
          <a:p>
            <a:pPr algn="just">
              <a:defRPr/>
            </a:pPr>
            <a:r>
              <a:rPr lang="tr-TR" b="1" dirty="0">
                <a:latin typeface="Arial" panose="020B0604020202020204" pitchFamily="34" charset="0"/>
                <a:cs typeface="Arial" panose="020B0604020202020204" pitchFamily="34" charset="0"/>
              </a:rPr>
              <a:t>dünya çapında başarısını kanıtlamış bir gıda güvenliği ve risk yönetim sistemidir. </a:t>
            </a:r>
          </a:p>
          <a:p>
            <a:pPr algn="just">
              <a:defRPr/>
            </a:pPr>
            <a:r>
              <a:rPr lang="tr-TR" b="1" dirty="0">
                <a:solidFill>
                  <a:srgbClr val="FF0000"/>
                </a:solidFill>
                <a:latin typeface="Arial" panose="020B0604020202020204" pitchFamily="34" charset="0"/>
                <a:cs typeface="Arial" panose="020B0604020202020204" pitchFamily="34" charset="0"/>
              </a:rPr>
              <a:t>Gıdaların insan tüketimi için elverişli ve güvenli olup olmadığının belirlenmesi amacıyla FDA tarafından tayin edilmiş olan ve insan sağlığını etkileyebilecek hataları öngörüp, önleyici faaliyetler geliştirmeye yönelik bir kalite güvence sistemi yaklaşımıdır.</a:t>
            </a:r>
          </a:p>
          <a:p>
            <a:pPr algn="just">
              <a:defRPr/>
            </a:pPr>
            <a:r>
              <a:rPr lang="tr-TR" b="1" dirty="0">
                <a:latin typeface="Arial" panose="020B0604020202020204" pitchFamily="34" charset="0"/>
                <a:cs typeface="Arial" panose="020B0604020202020204" pitchFamily="34" charset="0"/>
              </a:rPr>
              <a:t>Bu sistem,ortaya çıkan sorunların giderilmesinin değil oluşumunun önlenmesini hedeflemektedir. </a:t>
            </a:r>
          </a:p>
          <a:p>
            <a:pPr algn="just">
              <a:defRPr/>
            </a:pPr>
            <a:r>
              <a:rPr lang="tr-TR" b="1" dirty="0">
                <a:latin typeface="Arial" panose="020B0604020202020204" pitchFamily="34" charset="0"/>
                <a:cs typeface="Arial" panose="020B0604020202020204" pitchFamily="34" charset="0"/>
              </a:rPr>
              <a:t>Bu doğrultuda hassas bileşenler, ürün-insan, kalite-sağlık güvenliğini etkileyebilecek faktörler gibi işlem kritik noktalarının her üretim hattı için belirlenerek kontrolü esası getirilmiştir. </a:t>
            </a:r>
          </a:p>
          <a:p>
            <a:pPr algn="just">
              <a:defRPr/>
            </a:pPr>
            <a:r>
              <a:rPr lang="tr-TR" b="1" dirty="0">
                <a:latin typeface="Arial" panose="020B0604020202020204" pitchFamily="34" charset="0"/>
                <a:cs typeface="Arial" panose="020B0604020202020204" pitchFamily="34" charset="0"/>
              </a:rPr>
              <a:t>Bu durumda son ürünün kontrollerinde olumsuzluklar bulunduğunda, işletmenin hangi işlem basamağında sorun olduğunu belirlemek ve buna göre aksaklıkları düzeltmek mümkün olabilecektir. </a:t>
            </a:r>
          </a:p>
          <a:p>
            <a:pPr algn="just">
              <a:defRPr/>
            </a:pPr>
            <a:r>
              <a:rPr lang="tr-TR" b="1" dirty="0">
                <a:latin typeface="Arial" panose="020B0604020202020204" pitchFamily="34" charset="0"/>
                <a:cs typeface="Arial" panose="020B0604020202020204" pitchFamily="34" charset="0"/>
              </a:rPr>
              <a:t>Böylece üründe işlem hatalarından kaynaklanabilen, </a:t>
            </a:r>
            <a:r>
              <a:rPr lang="tr-TR" b="1" dirty="0" err="1">
                <a:latin typeface="Arial" panose="020B0604020202020204" pitchFamily="34" charset="0"/>
                <a:cs typeface="Arial" panose="020B0604020202020204" pitchFamily="34" charset="0"/>
              </a:rPr>
              <a:t>tolere</a:t>
            </a:r>
            <a:r>
              <a:rPr lang="tr-TR" b="1" dirty="0">
                <a:latin typeface="Arial" panose="020B0604020202020204" pitchFamily="34" charset="0"/>
                <a:cs typeface="Arial" panose="020B0604020202020204" pitchFamily="34" charset="0"/>
              </a:rPr>
              <a:t> edilemeyecek risklerin odaklarını belirleme esası ile ürün kalitesi ve tüketici sağlığının güvenceye alınması temel hedeftir.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1261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7C2D2CEA-7C82-CF41-896D-8226B5A79A93}"/>
              </a:ext>
            </a:extLst>
          </p:cNvPr>
          <p:cNvSpPr>
            <a:spLocks noGrp="1"/>
          </p:cNvSpPr>
          <p:nvPr>
            <p:ph type="body" idx="1"/>
          </p:nvPr>
        </p:nvSpPr>
        <p:spPr>
          <a:xfrm>
            <a:off x="1524000" y="0"/>
            <a:ext cx="9144000" cy="6858000"/>
          </a:xfrm>
        </p:spPr>
        <p:txBody>
          <a:bodyPr>
            <a:normAutofit fontScale="92500" lnSpcReduction="10000"/>
          </a:bodyPr>
          <a:lstStyle/>
          <a:p>
            <a:pPr algn="just" eaLnBrk="1" hangingPunct="1">
              <a:lnSpc>
                <a:spcPct val="80000"/>
              </a:lnSpc>
              <a:buFontTx/>
              <a:buNone/>
            </a:pPr>
            <a:r>
              <a:rPr lang="tr-TR" altLang="tr-TR" sz="800" dirty="0">
                <a:latin typeface="Arial" panose="020B0604020202020204" pitchFamily="34" charset="0"/>
                <a:cs typeface="Arial" panose="020B0604020202020204" pitchFamily="34" charset="0"/>
              </a:rPr>
              <a:t>	</a:t>
            </a:r>
          </a:p>
          <a:p>
            <a:pPr algn="just" eaLnBrk="1" hangingPunct="1">
              <a:lnSpc>
                <a:spcPct val="80000"/>
              </a:lnSpc>
              <a:buFontTx/>
              <a:buNone/>
            </a:pPr>
            <a:r>
              <a:rPr lang="tr-TR" altLang="tr-TR" b="1" dirty="0">
                <a:solidFill>
                  <a:srgbClr val="FF0066"/>
                </a:solidFill>
                <a:latin typeface="Arial" panose="020B0604020202020204" pitchFamily="34" charset="0"/>
                <a:cs typeface="Arial" panose="020B0604020202020204" pitchFamily="34" charset="0"/>
              </a:rPr>
              <a:t>	HACCP SİSTEMİNDE TEHLİKE VE RİSK</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HACCP sisteminde tehlike ve risk kelimeleri normalde günlük kullanımdaki anlamlarından farklı anlamlar taşımaktadır:</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Bu sistemde </a:t>
            </a:r>
            <a:r>
              <a:rPr lang="tr-TR" altLang="tr-TR" b="1" dirty="0">
                <a:solidFill>
                  <a:srgbClr val="FF0066"/>
                </a:solidFill>
                <a:latin typeface="Arial" panose="020B0604020202020204" pitchFamily="34" charset="0"/>
                <a:cs typeface="Arial" panose="020B0604020202020204" pitchFamily="34" charset="0"/>
              </a:rPr>
              <a:t>tehlike</a:t>
            </a:r>
            <a:r>
              <a:rPr lang="tr-TR" altLang="tr-TR" b="1" dirty="0">
                <a:latin typeface="Arial" panose="020B0604020202020204" pitchFamily="34" charset="0"/>
                <a:cs typeface="Arial" panose="020B0604020202020204" pitchFamily="34" charset="0"/>
              </a:rPr>
              <a:t>, gıda güvenliği ve gıdanın raf ömrü ile ilgili herhangi bir tehlike kaynağı olarak tanımlanabilir. Örneğin; </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-meydana gelen herhangi bir </a:t>
            </a:r>
            <a:r>
              <a:rPr lang="tr-TR" altLang="tr-TR" b="1" dirty="0" err="1">
                <a:latin typeface="Arial" panose="020B0604020202020204" pitchFamily="34" charset="0"/>
                <a:cs typeface="Arial" panose="020B0604020202020204" pitchFamily="34" charset="0"/>
              </a:rPr>
              <a:t>kontaminasyon</a:t>
            </a:r>
            <a:r>
              <a:rPr lang="tr-TR" altLang="tr-TR" b="1" dirty="0">
                <a:latin typeface="Arial" panose="020B0604020202020204" pitchFamily="34" charset="0"/>
                <a:cs typeface="Arial" panose="020B0604020202020204" pitchFamily="34" charset="0"/>
              </a:rPr>
              <a:t>, </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-gıda güvenliği ve gıdanın raf ömrü ile ilgili </a:t>
            </a:r>
            <a:r>
              <a:rPr lang="tr-TR" altLang="tr-TR" b="1" dirty="0" err="1">
                <a:latin typeface="Arial" panose="020B0604020202020204" pitchFamily="34" charset="0"/>
                <a:cs typeface="Arial" panose="020B0604020202020204" pitchFamily="34" charset="0"/>
              </a:rPr>
              <a:t>m.o.ların</a:t>
            </a:r>
            <a:r>
              <a:rPr lang="tr-TR" altLang="tr-TR" b="1" dirty="0">
                <a:latin typeface="Arial" panose="020B0604020202020204" pitchFamily="34" charset="0"/>
                <a:cs typeface="Arial" panose="020B0604020202020204" pitchFamily="34" charset="0"/>
              </a:rPr>
              <a:t> gıdada gelişmesi ve canlılığını sürdürmesi</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-gıda güvenliğini ve raf ömrünü etkileyen </a:t>
            </a:r>
            <a:r>
              <a:rPr lang="tr-TR" altLang="tr-TR" b="1" dirty="0" err="1">
                <a:latin typeface="Arial" panose="020B0604020202020204" pitchFamily="34" charset="0"/>
                <a:cs typeface="Arial" panose="020B0604020202020204" pitchFamily="34" charset="0"/>
              </a:rPr>
              <a:t>mikrobiyal</a:t>
            </a:r>
            <a:r>
              <a:rPr lang="tr-TR" altLang="tr-TR" b="1" dirty="0">
                <a:latin typeface="Arial" panose="020B0604020202020204" pitchFamily="34" charset="0"/>
                <a:cs typeface="Arial" panose="020B0604020202020204" pitchFamily="34" charset="0"/>
              </a:rPr>
              <a:t> </a:t>
            </a:r>
            <a:r>
              <a:rPr lang="tr-TR" altLang="tr-TR" b="1" dirty="0" err="1">
                <a:latin typeface="Arial" panose="020B0604020202020204" pitchFamily="34" charset="0"/>
                <a:cs typeface="Arial" panose="020B0604020202020204" pitchFamily="34" charset="0"/>
              </a:rPr>
              <a:t>metabolitlerin</a:t>
            </a:r>
            <a:r>
              <a:rPr lang="tr-TR" altLang="tr-TR" b="1" dirty="0">
                <a:latin typeface="Arial" panose="020B0604020202020204" pitchFamily="34" charset="0"/>
                <a:cs typeface="Arial" panose="020B0604020202020204" pitchFamily="34" charset="0"/>
              </a:rPr>
              <a:t> gıdada mevcut bulunması</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-sağlıksız koşullarda gerçekleştirilen bir üretim HACCP sisteminde başlıca tehlike kaynaklarını oluştururlar. </a:t>
            </a:r>
          </a:p>
          <a:p>
            <a:pPr algn="just" eaLnBrk="1" hangingPunct="1">
              <a:lnSpc>
                <a:spcPct val="80000"/>
              </a:lnSpc>
              <a:buFontTx/>
              <a:buNone/>
            </a:pPr>
            <a:endParaRPr lang="tr-TR" altLang="tr-TR" b="1" dirty="0">
              <a:latin typeface="Arial" panose="020B0604020202020204" pitchFamily="34" charset="0"/>
              <a:cs typeface="Arial" panose="020B0604020202020204" pitchFamily="34" charset="0"/>
            </a:endParaRP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Herhangi bir üründe o ürün ile direkt ilişkili bir </a:t>
            </a:r>
            <a:r>
              <a:rPr lang="tr-TR" altLang="tr-TR" b="1" dirty="0" err="1">
                <a:latin typeface="Arial" panose="020B0604020202020204" pitchFamily="34" charset="0"/>
                <a:cs typeface="Arial" panose="020B0604020202020204" pitchFamily="34" charset="0"/>
              </a:rPr>
              <a:t>m.o</a:t>
            </a:r>
            <a:r>
              <a:rPr lang="tr-TR" altLang="tr-TR" b="1" dirty="0">
                <a:latin typeface="Arial" panose="020B0604020202020204" pitchFamily="34" charset="0"/>
                <a:cs typeface="Arial" panose="020B0604020202020204" pitchFamily="34" charset="0"/>
              </a:rPr>
              <a:t>. hakkında epidemiyolojik veriler mevcutsa bu durumda tehlike (</a:t>
            </a:r>
            <a:r>
              <a:rPr lang="tr-TR" altLang="tr-TR" b="1" dirty="0" err="1">
                <a:latin typeface="Arial" panose="020B0604020202020204" pitchFamily="34" charset="0"/>
                <a:cs typeface="Arial" panose="020B0604020202020204" pitchFamily="34" charset="0"/>
              </a:rPr>
              <a:t>hazard</a:t>
            </a:r>
            <a:r>
              <a:rPr lang="tr-TR" altLang="tr-TR" b="1" dirty="0">
                <a:latin typeface="Arial" panose="020B0604020202020204" pitchFamily="34" charset="0"/>
                <a:cs typeface="Arial" panose="020B0604020202020204" pitchFamily="34" charset="0"/>
              </a:rPr>
              <a:t>) direkt o </a:t>
            </a:r>
            <a:r>
              <a:rPr lang="tr-TR" altLang="tr-TR" b="1" dirty="0" err="1">
                <a:latin typeface="Arial" panose="020B0604020202020204" pitchFamily="34" charset="0"/>
                <a:cs typeface="Arial" panose="020B0604020202020204" pitchFamily="34" charset="0"/>
              </a:rPr>
              <a:t>m.o</a:t>
            </a:r>
            <a:r>
              <a:rPr lang="tr-TR" altLang="tr-TR" b="1" dirty="0">
                <a:latin typeface="Arial" panose="020B0604020202020204" pitchFamily="34" charset="0"/>
                <a:cs typeface="Arial" panose="020B0604020202020204" pitchFamily="34" charset="0"/>
              </a:rPr>
              <a:t>. olarak kabul edilmektedir Ancak ürün ile ilgili fiziksel ve/veya kimyasal tehlikeler de söz konusu olabilir.</a:t>
            </a:r>
          </a:p>
          <a:p>
            <a:pPr algn="just" eaLnBrk="1" hangingPunct="1">
              <a:lnSpc>
                <a:spcPct val="80000"/>
              </a:lnSpc>
              <a:buFontTx/>
              <a:buNone/>
            </a:pPr>
            <a:r>
              <a:rPr lang="tr-TR" altLang="tr-TR" b="1" dirty="0">
                <a:latin typeface="Arial" panose="020B0604020202020204" pitchFamily="34" charset="0"/>
                <a:cs typeface="Arial" panose="020B0604020202020204" pitchFamily="34" charset="0"/>
              </a:rPr>
              <a:t>	HACCP sisteminde </a:t>
            </a:r>
            <a:r>
              <a:rPr lang="tr-TR" altLang="tr-TR" b="1" dirty="0">
                <a:solidFill>
                  <a:srgbClr val="FF0066"/>
                </a:solidFill>
                <a:latin typeface="Arial" panose="020B0604020202020204" pitchFamily="34" charset="0"/>
                <a:cs typeface="Arial" panose="020B0604020202020204" pitchFamily="34" charset="0"/>
              </a:rPr>
              <a:t>risk</a:t>
            </a:r>
            <a:r>
              <a:rPr lang="tr-TR" altLang="tr-TR" b="1" dirty="0">
                <a:latin typeface="Arial" panose="020B0604020202020204" pitchFamily="34" charset="0"/>
                <a:cs typeface="Arial" panose="020B0604020202020204" pitchFamily="34" charset="0"/>
              </a:rPr>
              <a:t> ise tehlikenin gözlenme sıklığı olarak tanımlanabilir. Günlük dilde tehlike kelimesi tehlike ve risk anlamında kullanılmasına karşın HACCP sisteminde tehlike ve risk kelimeleri çok farklı ve ayrı anlamlar taşımaktadır. Örneğin </a:t>
            </a:r>
            <a:r>
              <a:rPr lang="tr-TR" altLang="tr-TR" b="1" i="1" dirty="0" err="1">
                <a:latin typeface="Arial" panose="020B0604020202020204" pitchFamily="34" charset="0"/>
                <a:cs typeface="Arial" panose="020B0604020202020204" pitchFamily="34" charset="0"/>
              </a:rPr>
              <a:t>Clostridium</a:t>
            </a:r>
            <a:r>
              <a:rPr lang="tr-TR" altLang="tr-TR" b="1" i="1" dirty="0">
                <a:latin typeface="Arial" panose="020B0604020202020204" pitchFamily="34" charset="0"/>
                <a:cs typeface="Arial" panose="020B0604020202020204" pitchFamily="34" charset="0"/>
              </a:rPr>
              <a:t> </a:t>
            </a:r>
            <a:r>
              <a:rPr lang="tr-TR" altLang="tr-TR" b="1" i="1" dirty="0" err="1">
                <a:latin typeface="Arial" panose="020B0604020202020204" pitchFamily="34" charset="0"/>
                <a:cs typeface="Arial" panose="020B0604020202020204" pitchFamily="34" charset="0"/>
              </a:rPr>
              <a:t>botulinum</a:t>
            </a:r>
            <a:r>
              <a:rPr lang="tr-TR" altLang="tr-TR" b="1" i="1" dirty="0">
                <a:latin typeface="Arial" panose="020B0604020202020204" pitchFamily="34" charset="0"/>
                <a:cs typeface="Arial" panose="020B0604020202020204" pitchFamily="34" charset="0"/>
              </a:rPr>
              <a:t> </a:t>
            </a:r>
            <a:r>
              <a:rPr lang="tr-TR" altLang="tr-TR" b="1" dirty="0">
                <a:latin typeface="Arial" panose="020B0604020202020204" pitchFamily="34" charset="0"/>
                <a:cs typeface="Arial" panose="020B0604020202020204" pitchFamily="34" charset="0"/>
              </a:rPr>
              <a:t>insan sağlığı açısından çok ciddi bir tehlike olmasına karşın, </a:t>
            </a:r>
            <a:r>
              <a:rPr lang="tr-TR" altLang="tr-TR" b="1" dirty="0" err="1">
                <a:latin typeface="Arial" panose="020B0604020202020204" pitchFamily="34" charset="0"/>
                <a:cs typeface="Arial" panose="020B0604020202020204" pitchFamily="34" charset="0"/>
              </a:rPr>
              <a:t>botulizm</a:t>
            </a:r>
            <a:r>
              <a:rPr lang="tr-TR" altLang="tr-TR" b="1" dirty="0">
                <a:latin typeface="Arial" panose="020B0604020202020204" pitchFamily="34" charset="0"/>
                <a:cs typeface="Arial" panose="020B0604020202020204" pitchFamily="34" charset="0"/>
              </a:rPr>
              <a:t> riski düşüktür.</a:t>
            </a:r>
          </a:p>
        </p:txBody>
      </p:sp>
    </p:spTree>
    <p:extLst>
      <p:ext uri="{BB962C8B-B14F-4D97-AF65-F5344CB8AC3E}">
        <p14:creationId xmlns:p14="http://schemas.microsoft.com/office/powerpoint/2010/main" val="4035164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6BBF824B-2889-FE49-ACFF-744A9E684269}"/>
              </a:ext>
            </a:extLst>
          </p:cNvPr>
          <p:cNvSpPr>
            <a:spLocks noGrp="1" noChangeArrowheads="1"/>
          </p:cNvSpPr>
          <p:nvPr>
            <p:ph type="title"/>
          </p:nvPr>
        </p:nvSpPr>
        <p:spPr>
          <a:xfrm>
            <a:off x="1981200" y="0"/>
            <a:ext cx="8229600" cy="609600"/>
          </a:xfrm>
        </p:spPr>
        <p:txBody>
          <a:bodyPr rtlCol="0">
            <a:normAutofit/>
          </a:bodyPr>
          <a:lstStyle/>
          <a:p>
            <a:pPr>
              <a:defRPr/>
            </a:pPr>
            <a:r>
              <a:rPr lang="tr-TR" b="1" dirty="0">
                <a:solidFill>
                  <a:srgbClr val="FF0066"/>
                </a:solidFill>
                <a:latin typeface="Arial" panose="020B0604020202020204" pitchFamily="34" charset="0"/>
                <a:cs typeface="Arial" panose="020B0604020202020204" pitchFamily="34" charset="0"/>
              </a:rPr>
              <a:t>HACCP PRENSİPLERİ</a:t>
            </a:r>
            <a:endParaRPr lang="tr-TR" dirty="0">
              <a:solidFill>
                <a:srgbClr val="FF0066"/>
              </a:solidFill>
              <a:latin typeface="Arial" panose="020B0604020202020204" pitchFamily="34" charset="0"/>
              <a:cs typeface="Arial" panose="020B0604020202020204" pitchFamily="34" charset="0"/>
            </a:endParaRPr>
          </a:p>
        </p:txBody>
      </p:sp>
      <p:sp>
        <p:nvSpPr>
          <p:cNvPr id="41987" name="Rectangle 3">
            <a:extLst>
              <a:ext uri="{FF2B5EF4-FFF2-40B4-BE49-F238E27FC236}">
                <a16:creationId xmlns:a16="http://schemas.microsoft.com/office/drawing/2014/main" id="{C7E8553A-03AB-D741-AC78-5EEFB2E8B9CF}"/>
              </a:ext>
            </a:extLst>
          </p:cNvPr>
          <p:cNvSpPr>
            <a:spLocks noGrp="1"/>
          </p:cNvSpPr>
          <p:nvPr>
            <p:ph type="body" idx="1"/>
          </p:nvPr>
        </p:nvSpPr>
        <p:spPr>
          <a:xfrm>
            <a:off x="1524000" y="685800"/>
            <a:ext cx="9144000" cy="6172200"/>
          </a:xfrm>
        </p:spPr>
        <p:txBody>
          <a:bodyPr>
            <a:normAutofit fontScale="92500"/>
          </a:bodyPr>
          <a:lstStyle/>
          <a:p>
            <a:pPr algn="just" eaLnBrk="1" hangingPunct="1">
              <a:lnSpc>
                <a:spcPct val="80000"/>
              </a:lnSpc>
              <a:buFontTx/>
              <a:buNone/>
            </a:pPr>
            <a:r>
              <a:rPr lang="tr-TR" altLang="tr-TR" sz="800" dirty="0">
                <a:latin typeface="Arial" panose="020B0604020202020204" pitchFamily="34" charset="0"/>
                <a:cs typeface="Arial" panose="020B0604020202020204" pitchFamily="34" charset="0"/>
              </a:rPr>
              <a:t>	</a:t>
            </a:r>
            <a:r>
              <a:rPr lang="tr-TR" altLang="tr-TR" sz="2200" b="1" dirty="0">
                <a:latin typeface="Arial" panose="020B0604020202020204" pitchFamily="34" charset="0"/>
                <a:cs typeface="Arial" panose="020B0604020202020204" pitchFamily="34" charset="0"/>
              </a:rPr>
              <a:t>HACCP sistemi ile ilgili çok küçük varyasyonlar söz konusu olmakla birlikte bu sistem ve sistemi oluşturan ilkeler konusunda dünya çapında görüş birliğine varılmış bulunulmaktadır. HACCP sistemi aşağıda verilen yedi temel ilkeden oluşmaktadır:</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a:t>
            </a:r>
            <a:r>
              <a:rPr lang="tr-TR" altLang="tr-TR" sz="2200" b="1" dirty="0">
                <a:latin typeface="Arial" panose="020B0604020202020204" pitchFamily="34" charset="0"/>
                <a:cs typeface="Arial" panose="020B0604020202020204" pitchFamily="34" charset="0"/>
              </a:rPr>
              <a:t>Tehlike analizi:  Gıdanın </a:t>
            </a:r>
            <a:r>
              <a:rPr lang="tr-TR" altLang="tr-TR" sz="2200" b="1" dirty="0" err="1">
                <a:latin typeface="Arial" panose="020B0604020202020204" pitchFamily="34" charset="0"/>
                <a:cs typeface="Arial" panose="020B0604020202020204" pitchFamily="34" charset="0"/>
              </a:rPr>
              <a:t>hasatından</a:t>
            </a:r>
            <a:r>
              <a:rPr lang="tr-TR" altLang="tr-TR" sz="2200" b="1" dirty="0">
                <a:latin typeface="Arial" panose="020B0604020202020204" pitchFamily="34" charset="0"/>
                <a:cs typeface="Arial" panose="020B0604020202020204" pitchFamily="34" charset="0"/>
              </a:rPr>
              <a:t> üretimine kadar geçen her aşamada tehlikelerin saptanması ve önlemlerin belirlenmesi.</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2.	</a:t>
            </a:r>
            <a:r>
              <a:rPr lang="tr-TR" altLang="tr-TR" sz="2200" b="1" dirty="0">
                <a:latin typeface="Arial" panose="020B0604020202020204" pitchFamily="34" charset="0"/>
                <a:cs typeface="Arial" panose="020B0604020202020204" pitchFamily="34" charset="0"/>
              </a:rPr>
              <a:t>Kritik kontrol noktalarının (CCP) saptanması: Belirlenen tehlike ve risklerin yok edilmesi veya en aza indirilebilmesi için kontrol altında tutulması gereken proses ve kritik kontrol noktalarının belirlenmesi.</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3.</a:t>
            </a:r>
            <a:r>
              <a:rPr lang="tr-TR" altLang="tr-TR" sz="2200" b="1" dirty="0">
                <a:latin typeface="Arial" panose="020B0604020202020204" pitchFamily="34" charset="0"/>
                <a:cs typeface="Arial" panose="020B0604020202020204" pitchFamily="34" charset="0"/>
              </a:rPr>
              <a:t>Tanımlanan her bir kritik kontrol noktasını kontrol altında tutabilmek için kullanılacak limit ve kontrol kriterlerinin belirlenmesi (hedef düzey ve tolerans)</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4.</a:t>
            </a:r>
            <a:r>
              <a:rPr lang="tr-TR" altLang="tr-TR" sz="2200" b="1" dirty="0">
                <a:latin typeface="Arial" panose="020B0604020202020204" pitchFamily="34" charset="0"/>
                <a:cs typeface="Arial" panose="020B0604020202020204" pitchFamily="34" charset="0"/>
              </a:rPr>
              <a:t>Belirlenen </a:t>
            </a:r>
            <a:r>
              <a:rPr lang="tr-TR" altLang="tr-TR" sz="2200" b="1" dirty="0" err="1">
                <a:latin typeface="Arial" panose="020B0604020202020204" pitchFamily="34" charset="0"/>
                <a:cs typeface="Arial" panose="020B0604020202020204" pitchFamily="34" charset="0"/>
              </a:rPr>
              <a:t>CCP'lerin</a:t>
            </a:r>
            <a:r>
              <a:rPr lang="tr-TR" altLang="tr-TR" sz="2200" b="1" dirty="0">
                <a:latin typeface="Arial" panose="020B0604020202020204" pitchFamily="34" charset="0"/>
                <a:cs typeface="Arial" panose="020B0604020202020204" pitchFamily="34" charset="0"/>
              </a:rPr>
              <a:t> izlenebilmesi için ölçülebilir yada izlenebilir parametrelerin ve prosedürlerin belirlenmesi.</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5.</a:t>
            </a:r>
            <a:r>
              <a:rPr lang="tr-TR" altLang="tr-TR" sz="2200" b="1" dirty="0">
                <a:latin typeface="Arial" panose="020B0604020202020204" pitchFamily="34" charset="0"/>
                <a:cs typeface="Arial" panose="020B0604020202020204" pitchFamily="34" charset="0"/>
              </a:rPr>
              <a:t>Herhangi bir CCP kontrolden çıktığı zaman alınabilecek düzeltici önlemlerin belirlenmesi.</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6.</a:t>
            </a:r>
            <a:r>
              <a:rPr lang="tr-TR" altLang="tr-TR" sz="2200" b="1" dirty="0">
                <a:latin typeface="Arial" panose="020B0604020202020204" pitchFamily="34" charset="0"/>
                <a:cs typeface="Arial" panose="020B0604020202020204" pitchFamily="34" charset="0"/>
              </a:rPr>
              <a:t>Kayıtların tutulması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7.</a:t>
            </a:r>
            <a:r>
              <a:rPr lang="tr-TR" altLang="tr-TR" sz="2200" b="1" dirty="0">
                <a:latin typeface="Arial" panose="020B0604020202020204" pitchFamily="34" charset="0"/>
                <a:cs typeface="Arial" panose="020B0604020202020204" pitchFamily="34" charset="0"/>
              </a:rPr>
              <a:t>Sistem etkinliğinin kanıtlanması</a:t>
            </a:r>
          </a:p>
        </p:txBody>
      </p:sp>
    </p:spTree>
    <p:extLst>
      <p:ext uri="{BB962C8B-B14F-4D97-AF65-F5344CB8AC3E}">
        <p14:creationId xmlns:p14="http://schemas.microsoft.com/office/powerpoint/2010/main" val="3691250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24EFDB5-131C-0B44-B9EE-624DB4B95266}"/>
              </a:ext>
            </a:extLst>
          </p:cNvPr>
          <p:cNvSpPr>
            <a:spLocks noGrp="1"/>
          </p:cNvSpPr>
          <p:nvPr>
            <p:ph type="title"/>
          </p:nvPr>
        </p:nvSpPr>
        <p:spPr>
          <a:xfrm>
            <a:off x="881062" y="0"/>
            <a:ext cx="10358438" cy="642938"/>
          </a:xfrm>
        </p:spPr>
        <p:txBody>
          <a:bodyPr/>
          <a:lstStyle/>
          <a:p>
            <a:pPr eaLnBrk="1" hangingPunct="1"/>
            <a:r>
              <a:rPr lang="tr-TR" altLang="tr-TR" b="1" dirty="0">
                <a:solidFill>
                  <a:srgbClr val="FF0066"/>
                </a:solidFill>
                <a:latin typeface="Arial" panose="020B0604020202020204" pitchFamily="34" charset="0"/>
                <a:cs typeface="Arial" panose="020B0604020202020204" pitchFamily="34" charset="0"/>
              </a:rPr>
              <a:t>HACCP UYGULAMASINDA AŞAMALAR</a:t>
            </a:r>
            <a:endParaRPr lang="tr-TR" altLang="tr-TR" dirty="0">
              <a:solidFill>
                <a:srgbClr val="FF0066"/>
              </a:solidFill>
              <a:latin typeface="Arial" panose="020B0604020202020204" pitchFamily="34" charset="0"/>
              <a:cs typeface="Arial" panose="020B0604020202020204" pitchFamily="34" charset="0"/>
            </a:endParaRPr>
          </a:p>
        </p:txBody>
      </p:sp>
      <p:sp>
        <p:nvSpPr>
          <p:cNvPr id="43011" name="Rectangle 3">
            <a:extLst>
              <a:ext uri="{FF2B5EF4-FFF2-40B4-BE49-F238E27FC236}">
                <a16:creationId xmlns:a16="http://schemas.microsoft.com/office/drawing/2014/main" id="{E29E18F6-D929-6F49-ABC6-61F63C1B776C}"/>
              </a:ext>
            </a:extLst>
          </p:cNvPr>
          <p:cNvSpPr>
            <a:spLocks noGrp="1"/>
          </p:cNvSpPr>
          <p:nvPr>
            <p:ph type="body" idx="1"/>
          </p:nvPr>
        </p:nvSpPr>
        <p:spPr>
          <a:xfrm>
            <a:off x="1524000" y="714376"/>
            <a:ext cx="9144000" cy="6215063"/>
          </a:xfrm>
        </p:spPr>
        <p:txBody>
          <a:bodyPr>
            <a:normAutofit fontScale="92500" lnSpcReduction="10000"/>
          </a:bodyPr>
          <a:lstStyle/>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a:t>
            </a:r>
            <a:r>
              <a:rPr lang="tr-TR" altLang="tr-TR" sz="2200" b="1" dirty="0">
                <a:latin typeface="Arial" panose="020B0604020202020204" pitchFamily="34" charset="0"/>
                <a:cs typeface="Arial" panose="020B0604020202020204" pitchFamily="34" charset="0"/>
              </a:rPr>
              <a:t>Terimlerin ve amacın tanımlanması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2.</a:t>
            </a:r>
            <a:r>
              <a:rPr lang="tr-TR" altLang="tr-TR" sz="2200" b="1" dirty="0">
                <a:latin typeface="Arial" panose="020B0604020202020204" pitchFamily="34" charset="0"/>
                <a:cs typeface="Arial" panose="020B0604020202020204" pitchFamily="34" charset="0"/>
              </a:rPr>
              <a:t>HACCP ekibinin oluşturulması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3.</a:t>
            </a:r>
            <a:r>
              <a:rPr lang="tr-TR" altLang="tr-TR" sz="2200" b="1" dirty="0">
                <a:latin typeface="Arial" panose="020B0604020202020204" pitchFamily="34" charset="0"/>
                <a:cs typeface="Arial" panose="020B0604020202020204" pitchFamily="34" charset="0"/>
              </a:rPr>
              <a:t>Ürünün tanımlanması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4.</a:t>
            </a:r>
            <a:r>
              <a:rPr lang="tr-TR" altLang="tr-TR" sz="2200" b="1" dirty="0">
                <a:latin typeface="Arial" panose="020B0604020202020204" pitchFamily="34" charset="0"/>
                <a:cs typeface="Arial" panose="020B0604020202020204" pitchFamily="34" charset="0"/>
              </a:rPr>
              <a:t>Ürünün amaçlanan kullanımı ve tüketici gruplarının tanımlanması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5.</a:t>
            </a:r>
            <a:r>
              <a:rPr lang="tr-TR" altLang="tr-TR" sz="2200" b="1" dirty="0">
                <a:latin typeface="Arial" panose="020B0604020202020204" pitchFamily="34" charset="0"/>
                <a:cs typeface="Arial" panose="020B0604020202020204" pitchFamily="34" charset="0"/>
              </a:rPr>
              <a:t>Üretim akış şemasının oluşturulması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6.</a:t>
            </a:r>
            <a:r>
              <a:rPr lang="tr-TR" altLang="tr-TR" sz="2200" b="1" dirty="0">
                <a:latin typeface="Arial" panose="020B0604020202020204" pitchFamily="34" charset="0"/>
                <a:cs typeface="Arial" panose="020B0604020202020204" pitchFamily="34" charset="0"/>
              </a:rPr>
              <a:t>Akış şemasının üretim hattında kontrolü</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7.</a:t>
            </a:r>
            <a:r>
              <a:rPr lang="tr-TR" altLang="tr-TR" sz="2200" b="1" dirty="0">
                <a:latin typeface="Arial" panose="020B0604020202020204" pitchFamily="34" charset="0"/>
                <a:cs typeface="Arial" panose="020B0604020202020204" pitchFamily="34" charset="0"/>
              </a:rPr>
              <a:t>Tehlike analizi:  Gıdanın </a:t>
            </a:r>
            <a:r>
              <a:rPr lang="tr-TR" altLang="tr-TR" sz="2200" b="1" dirty="0" err="1">
                <a:latin typeface="Arial" panose="020B0604020202020204" pitchFamily="34" charset="0"/>
                <a:cs typeface="Arial" panose="020B0604020202020204" pitchFamily="34" charset="0"/>
              </a:rPr>
              <a:t>hasatından</a:t>
            </a:r>
            <a:r>
              <a:rPr lang="tr-TR" altLang="tr-TR" sz="2200" b="1" dirty="0">
                <a:latin typeface="Arial" panose="020B0604020202020204" pitchFamily="34" charset="0"/>
                <a:cs typeface="Arial" panose="020B0604020202020204" pitchFamily="34" charset="0"/>
              </a:rPr>
              <a:t> üretimine kadar geçen her aşamada tehlikelerin saptanması ve önlemlerin belirlenmesi.</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8.</a:t>
            </a:r>
            <a:r>
              <a:rPr lang="tr-TR" altLang="tr-TR" sz="2200" b="1" dirty="0">
                <a:latin typeface="Arial" panose="020B0604020202020204" pitchFamily="34" charset="0"/>
                <a:cs typeface="Arial" panose="020B0604020202020204" pitchFamily="34" charset="0"/>
              </a:rPr>
              <a:t>CCP'lerin saptanması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9.</a:t>
            </a:r>
            <a:r>
              <a:rPr lang="tr-TR" altLang="tr-TR" sz="2200" b="1" dirty="0">
                <a:latin typeface="Arial" panose="020B0604020202020204" pitchFamily="34" charset="0"/>
                <a:cs typeface="Arial" panose="020B0604020202020204" pitchFamily="34" charset="0"/>
              </a:rPr>
              <a:t>Tanımlanan  her bir CCP  için kullanılacak  limit ve kontrol  kriterlerinin belirlenmesi (hedef düzey ve tolerans)</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10.</a:t>
            </a:r>
            <a:r>
              <a:rPr lang="tr-TR" altLang="tr-TR" sz="2200" b="1" dirty="0">
                <a:latin typeface="Arial" panose="020B0604020202020204" pitchFamily="34" charset="0"/>
                <a:cs typeface="Arial" panose="020B0604020202020204" pitchFamily="34" charset="0"/>
              </a:rPr>
              <a:t>CCP'lerin ve kriterlerin kontrol ve izlenmesi için sistem oluşturulması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11.</a:t>
            </a:r>
            <a:r>
              <a:rPr lang="tr-TR" altLang="tr-TR" sz="2200" b="1" dirty="0">
                <a:latin typeface="Arial" panose="020B0604020202020204" pitchFamily="34" charset="0"/>
                <a:cs typeface="Arial" panose="020B0604020202020204" pitchFamily="34" charset="0"/>
              </a:rPr>
              <a:t>Gerekli olduğu durumlarda </a:t>
            </a:r>
            <a:r>
              <a:rPr lang="tr-TR" altLang="tr-TR" sz="2200" b="1" dirty="0" err="1">
                <a:latin typeface="Arial" panose="020B0604020202020204" pitchFamily="34" charset="0"/>
                <a:cs typeface="Arial" panose="020B0604020202020204" pitchFamily="34" charset="0"/>
              </a:rPr>
              <a:t>CCP'lerde</a:t>
            </a:r>
            <a:r>
              <a:rPr lang="tr-TR" altLang="tr-TR" sz="2200" b="1" dirty="0">
                <a:latin typeface="Arial" panose="020B0604020202020204" pitchFamily="34" charset="0"/>
                <a:cs typeface="Arial" panose="020B0604020202020204" pitchFamily="34" charset="0"/>
              </a:rPr>
              <a:t> düzeltici önlemlerin alınması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12.</a:t>
            </a:r>
            <a:r>
              <a:rPr lang="tr-TR" altLang="tr-TR" sz="2200" b="1" dirty="0">
                <a:latin typeface="Arial" panose="020B0604020202020204" pitchFamily="34" charset="0"/>
                <a:cs typeface="Arial" panose="020B0604020202020204" pitchFamily="34" charset="0"/>
              </a:rPr>
              <a:t>Kayıtların tutulması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13.</a:t>
            </a:r>
            <a:r>
              <a:rPr lang="tr-TR" altLang="tr-TR" sz="2200" b="1" dirty="0">
                <a:latin typeface="Arial" panose="020B0604020202020204" pitchFamily="34" charset="0"/>
                <a:cs typeface="Arial" panose="020B0604020202020204" pitchFamily="34" charset="0"/>
              </a:rPr>
              <a:t>Sistem etkinliğinin kanıtlanması</a:t>
            </a:r>
          </a:p>
          <a:p>
            <a:pPr algn="just" eaLnBrk="1" hangingPunct="1">
              <a:lnSpc>
                <a:spcPct val="80000"/>
              </a:lnSpc>
              <a:buFontTx/>
              <a:buNone/>
            </a:pPr>
            <a:r>
              <a:rPr lang="tr-TR" altLang="tr-TR" sz="2200" b="1" dirty="0">
                <a:solidFill>
                  <a:srgbClr val="FF0066"/>
                </a:solidFill>
                <a:latin typeface="Arial" panose="020B0604020202020204" pitchFamily="34" charset="0"/>
                <a:cs typeface="Arial" panose="020B0604020202020204" pitchFamily="34" charset="0"/>
              </a:rPr>
              <a:t>14.</a:t>
            </a:r>
            <a:r>
              <a:rPr lang="tr-TR" altLang="tr-TR" sz="2200" b="1" dirty="0">
                <a:latin typeface="Arial" panose="020B0604020202020204" pitchFamily="34" charset="0"/>
                <a:cs typeface="Arial" panose="020B0604020202020204" pitchFamily="34" charset="0"/>
              </a:rPr>
              <a:t>HACCP planının gözden geçirilmesi</a:t>
            </a:r>
          </a:p>
        </p:txBody>
      </p:sp>
    </p:spTree>
    <p:extLst>
      <p:ext uri="{BB962C8B-B14F-4D97-AF65-F5344CB8AC3E}">
        <p14:creationId xmlns:p14="http://schemas.microsoft.com/office/powerpoint/2010/main" val="2564748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DD49A95F-98FF-B842-B56D-407A344562FE}"/>
              </a:ext>
            </a:extLst>
          </p:cNvPr>
          <p:cNvSpPr>
            <a:spLocks noGrp="1"/>
          </p:cNvSpPr>
          <p:nvPr>
            <p:ph idx="1"/>
          </p:nvPr>
        </p:nvSpPr>
        <p:spPr>
          <a:xfrm>
            <a:off x="1451811" y="445169"/>
            <a:ext cx="9144000" cy="6858000"/>
          </a:xfrm>
        </p:spPr>
        <p:txBody>
          <a:bodyPr rtlCol="0">
            <a:normAutofit fontScale="55000" lnSpcReduction="20000"/>
          </a:bodyPr>
          <a:lstStyle/>
          <a:p>
            <a:pPr algn="just">
              <a:defRPr/>
            </a:pPr>
            <a:r>
              <a:rPr lang="tr-TR" b="1" dirty="0">
                <a:solidFill>
                  <a:srgbClr val="0000CC"/>
                </a:solidFill>
                <a:latin typeface="Arial" panose="020B0604020202020204" pitchFamily="34" charset="0"/>
                <a:cs typeface="Arial" panose="020B0604020202020204" pitchFamily="34" charset="0"/>
              </a:rPr>
              <a:t>1. Terimlerin ve amacın tanımlanması:</a:t>
            </a:r>
            <a:r>
              <a:rPr lang="tr-TR" b="1" dirty="0">
                <a:latin typeface="Arial" panose="020B0604020202020204" pitchFamily="34" charset="0"/>
                <a:cs typeface="Arial" panose="020B0604020202020204" pitchFamily="34" charset="0"/>
              </a:rPr>
              <a:t> Çalışmanın hangi ürün veya ürün grubuna ait olduğu belirlenir.</a:t>
            </a:r>
          </a:p>
          <a:p>
            <a:pPr algn="just">
              <a:defRPr/>
            </a:pPr>
            <a:r>
              <a:rPr lang="tr-TR" b="1" dirty="0">
                <a:solidFill>
                  <a:srgbClr val="0000CC"/>
                </a:solidFill>
                <a:latin typeface="Arial" panose="020B0604020202020204" pitchFamily="34" charset="0"/>
                <a:cs typeface="Arial" panose="020B0604020202020204" pitchFamily="34" charset="0"/>
              </a:rPr>
              <a:t>2. HACCP ekibinin oluşturulması:</a:t>
            </a:r>
            <a:r>
              <a:rPr lang="tr-TR" b="1" dirty="0">
                <a:latin typeface="Arial" panose="020B0604020202020204" pitchFamily="34" charset="0"/>
                <a:cs typeface="Arial" panose="020B0604020202020204" pitchFamily="34" charset="0"/>
              </a:rPr>
              <a:t>  </a:t>
            </a:r>
          </a:p>
          <a:p>
            <a:pPr algn="just">
              <a:buNone/>
              <a:defRPr/>
            </a:pPr>
            <a:r>
              <a:rPr lang="tr-TR" b="1" dirty="0">
                <a:latin typeface="Arial" panose="020B0604020202020204" pitchFamily="34" charset="0"/>
                <a:cs typeface="Arial" panose="020B0604020202020204" pitchFamily="34" charset="0"/>
              </a:rPr>
              <a:t>		-Kalite kontrol uzmanı (mikrobiyolog veya mühendis),</a:t>
            </a:r>
          </a:p>
          <a:p>
            <a:pPr algn="just">
              <a:buNone/>
              <a:defRPr/>
            </a:pPr>
            <a:r>
              <a:rPr lang="tr-TR" b="1" dirty="0">
                <a:latin typeface="Arial" panose="020B0604020202020204" pitchFamily="34" charset="0"/>
                <a:cs typeface="Arial" panose="020B0604020202020204" pitchFamily="34" charset="0"/>
              </a:rPr>
              <a:t>		-üretim uzmanı (ustabaşı), üretim müdürü,</a:t>
            </a:r>
          </a:p>
          <a:p>
            <a:pPr algn="just">
              <a:buNone/>
              <a:defRPr/>
            </a:pPr>
            <a:r>
              <a:rPr lang="tr-TR" b="1" dirty="0">
                <a:latin typeface="Arial" panose="020B0604020202020204" pitchFamily="34" charset="0"/>
                <a:cs typeface="Arial" panose="020B0604020202020204" pitchFamily="34" charset="0"/>
              </a:rPr>
              <a:t>		-mühendis, </a:t>
            </a:r>
          </a:p>
          <a:p>
            <a:pPr algn="just">
              <a:buNone/>
              <a:defRPr/>
            </a:pPr>
            <a:r>
              <a:rPr lang="tr-TR" b="1" dirty="0">
                <a:latin typeface="Arial" panose="020B0604020202020204" pitchFamily="34" charset="0"/>
                <a:cs typeface="Arial" panose="020B0604020202020204" pitchFamily="34" charset="0"/>
              </a:rPr>
              <a:t>		-gıda teknikeri, </a:t>
            </a:r>
          </a:p>
          <a:p>
            <a:pPr algn="just">
              <a:buNone/>
              <a:defRPr/>
            </a:pPr>
            <a:r>
              <a:rPr lang="tr-TR" b="1" dirty="0">
                <a:latin typeface="Arial" panose="020B0604020202020204" pitchFamily="34" charset="0"/>
                <a:cs typeface="Arial" panose="020B0604020202020204" pitchFamily="34" charset="0"/>
              </a:rPr>
              <a:t>		-</a:t>
            </a:r>
            <a:r>
              <a:rPr lang="tr-TR" b="1" dirty="0" err="1">
                <a:latin typeface="Arial" panose="020B0604020202020204" pitchFamily="34" charset="0"/>
                <a:cs typeface="Arial" panose="020B0604020202020204" pitchFamily="34" charset="0"/>
              </a:rPr>
              <a:t>satınalma</a:t>
            </a:r>
            <a:r>
              <a:rPr lang="tr-TR" b="1" dirty="0">
                <a:latin typeface="Arial" panose="020B0604020202020204" pitchFamily="34" charset="0"/>
                <a:cs typeface="Arial" panose="020B0604020202020204" pitchFamily="34" charset="0"/>
              </a:rPr>
              <a:t> sorumlusu, </a:t>
            </a:r>
          </a:p>
          <a:p>
            <a:pPr algn="just">
              <a:buNone/>
              <a:defRPr/>
            </a:pPr>
            <a:r>
              <a:rPr lang="tr-TR" b="1" dirty="0">
                <a:latin typeface="Arial" panose="020B0604020202020204" pitchFamily="34" charset="0"/>
                <a:cs typeface="Arial" panose="020B0604020202020204" pitchFamily="34" charset="0"/>
              </a:rPr>
              <a:t>		-makine-bakım şefi, </a:t>
            </a:r>
          </a:p>
          <a:p>
            <a:pPr algn="just">
              <a:buNone/>
              <a:defRPr/>
            </a:pPr>
            <a:r>
              <a:rPr lang="tr-TR" b="1" dirty="0">
                <a:latin typeface="Arial" panose="020B0604020202020204" pitchFamily="34" charset="0"/>
                <a:cs typeface="Arial" panose="020B0604020202020204" pitchFamily="34" charset="0"/>
              </a:rPr>
              <a:t>		-hijyen danışmanı veya hijyen şefi vs. den oluşan bir ekip tarafından yürütülür. Grup ortalama 4-6 kişiden oluşmalı ve bir grup lideri olmalıdır.</a:t>
            </a:r>
          </a:p>
          <a:p>
            <a:pPr algn="just">
              <a:defRPr/>
            </a:pPr>
            <a:r>
              <a:rPr lang="tr-TR" b="1" dirty="0">
                <a:solidFill>
                  <a:srgbClr val="0000CC"/>
                </a:solidFill>
                <a:latin typeface="Arial" panose="020B0604020202020204" pitchFamily="34" charset="0"/>
                <a:cs typeface="Arial" panose="020B0604020202020204" pitchFamily="34" charset="0"/>
              </a:rPr>
              <a:t>3.Ürünün tanımlanması: </a:t>
            </a:r>
          </a:p>
          <a:p>
            <a:pPr algn="just">
              <a:buNone/>
              <a:defRPr/>
            </a:pPr>
            <a:r>
              <a:rPr lang="tr-TR" b="1" dirty="0">
                <a:latin typeface="Arial" panose="020B0604020202020204" pitchFamily="34" charset="0"/>
                <a:cs typeface="Arial" panose="020B0604020202020204" pitchFamily="34" charset="0"/>
              </a:rPr>
              <a:t>		-Ürünün genel ismi, </a:t>
            </a:r>
          </a:p>
          <a:p>
            <a:pPr algn="just">
              <a:buNone/>
              <a:defRPr/>
            </a:pPr>
            <a:r>
              <a:rPr lang="tr-TR" b="1" dirty="0">
                <a:latin typeface="Arial" panose="020B0604020202020204" pitchFamily="34" charset="0"/>
                <a:cs typeface="Arial" panose="020B0604020202020204" pitchFamily="34" charset="0"/>
              </a:rPr>
              <a:t>		-nasıl kullanılacağı ve tüketim şekli, </a:t>
            </a:r>
          </a:p>
          <a:p>
            <a:pPr algn="just">
              <a:buNone/>
              <a:defRPr/>
            </a:pPr>
            <a:r>
              <a:rPr lang="tr-TR" b="1" dirty="0">
                <a:latin typeface="Arial" panose="020B0604020202020204" pitchFamily="34" charset="0"/>
                <a:cs typeface="Arial" panose="020B0604020202020204" pitchFamily="34" charset="0"/>
              </a:rPr>
              <a:t>		-ürünün </a:t>
            </a:r>
            <a:r>
              <a:rPr lang="tr-TR" b="1" dirty="0" err="1">
                <a:latin typeface="Arial" panose="020B0604020202020204" pitchFamily="34" charset="0"/>
                <a:cs typeface="Arial" panose="020B0604020202020204" pitchFamily="34" charset="0"/>
              </a:rPr>
              <a:t>pH</a:t>
            </a:r>
            <a:r>
              <a:rPr lang="tr-TR" b="1" dirty="0">
                <a:latin typeface="Arial" panose="020B0604020202020204" pitchFamily="34" charset="0"/>
                <a:cs typeface="Arial" panose="020B0604020202020204" pitchFamily="34" charset="0"/>
              </a:rPr>
              <a:t>, sıcaklık, nem gibi genel özellikleri, </a:t>
            </a:r>
          </a:p>
          <a:p>
            <a:pPr algn="just">
              <a:buNone/>
              <a:defRPr/>
            </a:pPr>
            <a:r>
              <a:rPr lang="tr-TR" b="1" dirty="0">
                <a:latin typeface="Arial" panose="020B0604020202020204" pitchFamily="34" charset="0"/>
                <a:cs typeface="Arial" panose="020B0604020202020204" pitchFamily="34" charset="0"/>
              </a:rPr>
              <a:t>		-ambalaj türü, </a:t>
            </a:r>
          </a:p>
          <a:p>
            <a:pPr algn="just">
              <a:buNone/>
              <a:defRPr/>
            </a:pPr>
            <a:r>
              <a:rPr lang="tr-TR" b="1" dirty="0">
                <a:latin typeface="Arial" panose="020B0604020202020204" pitchFamily="34" charset="0"/>
                <a:cs typeface="Arial" panose="020B0604020202020204" pitchFamily="34" charset="0"/>
              </a:rPr>
              <a:t>		-raf ömrü, </a:t>
            </a:r>
          </a:p>
          <a:p>
            <a:pPr algn="just">
              <a:buNone/>
              <a:defRPr/>
            </a:pPr>
            <a:r>
              <a:rPr lang="tr-TR" b="1" dirty="0">
                <a:latin typeface="Arial" panose="020B0604020202020204" pitchFamily="34" charset="0"/>
                <a:cs typeface="Arial" panose="020B0604020202020204" pitchFamily="34" charset="0"/>
              </a:rPr>
              <a:t>		-satılacağı yerler, </a:t>
            </a:r>
          </a:p>
          <a:p>
            <a:pPr algn="just">
              <a:buNone/>
              <a:defRPr/>
            </a:pPr>
            <a:r>
              <a:rPr lang="tr-TR" b="1" dirty="0">
                <a:latin typeface="Arial" panose="020B0604020202020204" pitchFamily="34" charset="0"/>
                <a:cs typeface="Arial" panose="020B0604020202020204" pitchFamily="34" charset="0"/>
              </a:rPr>
              <a:t>		-üründeki uyarıcı ifadeler, </a:t>
            </a:r>
          </a:p>
          <a:p>
            <a:pPr algn="just">
              <a:buNone/>
              <a:defRPr/>
            </a:pPr>
            <a:r>
              <a:rPr lang="tr-TR" b="1" dirty="0">
                <a:latin typeface="Arial" panose="020B0604020202020204" pitchFamily="34" charset="0"/>
                <a:cs typeface="Arial" panose="020B0604020202020204" pitchFamily="34" charset="0"/>
              </a:rPr>
              <a:t>		-dağıtım şekli, </a:t>
            </a:r>
          </a:p>
          <a:p>
            <a:pPr algn="just">
              <a:buNone/>
              <a:defRPr/>
            </a:pPr>
            <a:r>
              <a:rPr lang="tr-TR" b="1" dirty="0">
                <a:latin typeface="Arial" panose="020B0604020202020204" pitchFamily="34" charset="0"/>
                <a:cs typeface="Arial" panose="020B0604020202020204" pitchFamily="34" charset="0"/>
              </a:rPr>
              <a:t>		-müşteri, </a:t>
            </a:r>
          </a:p>
          <a:p>
            <a:pPr algn="just">
              <a:buNone/>
              <a:defRPr/>
            </a:pPr>
            <a:r>
              <a:rPr lang="tr-TR" b="1" dirty="0">
                <a:latin typeface="Arial" panose="020B0604020202020204" pitchFamily="34" charset="0"/>
                <a:cs typeface="Arial" panose="020B0604020202020204" pitchFamily="34" charset="0"/>
              </a:rPr>
              <a:t>		-hammadde ve katkı maddelerinin tanımlanmasını kapsar.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7123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0E9608ED-5665-5440-863C-AF77BA006270}"/>
              </a:ext>
            </a:extLst>
          </p:cNvPr>
          <p:cNvSpPr>
            <a:spLocks noGrp="1"/>
          </p:cNvSpPr>
          <p:nvPr>
            <p:ph idx="1"/>
          </p:nvPr>
        </p:nvSpPr>
        <p:spPr>
          <a:xfrm>
            <a:off x="1439779" y="348916"/>
            <a:ext cx="9144000" cy="6858000"/>
          </a:xfrm>
        </p:spPr>
        <p:txBody>
          <a:bodyPr rtlCol="0">
            <a:normAutofit/>
          </a:bodyPr>
          <a:lstStyle/>
          <a:p>
            <a:pPr algn="just">
              <a:defRPr/>
            </a:pPr>
            <a:r>
              <a:rPr lang="tr-TR" b="1" dirty="0">
                <a:solidFill>
                  <a:srgbClr val="0000CC"/>
                </a:solidFill>
                <a:latin typeface="Arial" panose="020B0604020202020204" pitchFamily="34" charset="0"/>
                <a:cs typeface="Arial" panose="020B0604020202020204" pitchFamily="34" charset="0"/>
              </a:rPr>
              <a:t>4. Ürünün amaçlanan kullanımı:</a:t>
            </a:r>
            <a:r>
              <a:rPr lang="tr-TR" b="1" dirty="0">
                <a:latin typeface="Arial" panose="020B0604020202020204" pitchFamily="34" charset="0"/>
                <a:cs typeface="Arial" panose="020B0604020202020204" pitchFamily="34" charset="0"/>
              </a:rPr>
              <a:t> Ürünün kullanım alanı belirlenir.</a:t>
            </a:r>
          </a:p>
          <a:p>
            <a:pPr algn="just">
              <a:defRPr/>
            </a:pPr>
            <a:r>
              <a:rPr lang="tr-TR" b="1" dirty="0">
                <a:solidFill>
                  <a:srgbClr val="0000CC"/>
                </a:solidFill>
                <a:latin typeface="Arial" panose="020B0604020202020204" pitchFamily="34" charset="0"/>
                <a:cs typeface="Arial" panose="020B0604020202020204" pitchFamily="34" charset="0"/>
              </a:rPr>
              <a:t>5. Ayrıntılı akım şemalarının hazırlanması:</a:t>
            </a:r>
            <a:r>
              <a:rPr lang="tr-TR" b="1" dirty="0">
                <a:latin typeface="Arial" panose="020B0604020202020204" pitchFamily="34" charset="0"/>
                <a:cs typeface="Arial" panose="020B0604020202020204" pitchFamily="34" charset="0"/>
              </a:rPr>
              <a:t> Hasattan, proses, dağıtım ve kullanıma kadar üretilen gıdayla ilgili bütün tehlike ve risklerin belirlenmesi, yani risk analizlerini içerir. Bunun için hammaddeden başlayarak tüketime kadar bütün aşamalar ayrıntılı bir şekilde akım şemasında gösterilmelidir. Bilgiler arasında ürünün tüketim öncesi pişirilip pişirilmediği ve raf ömrü hakkında bilgiler bulunmalıdır.</a:t>
            </a:r>
          </a:p>
          <a:p>
            <a:pPr algn="just">
              <a:defRPr/>
            </a:pPr>
            <a:r>
              <a:rPr lang="tr-TR" b="1" dirty="0">
                <a:solidFill>
                  <a:srgbClr val="0000CC"/>
                </a:solidFill>
                <a:latin typeface="Arial" panose="020B0604020202020204" pitchFamily="34" charset="0"/>
                <a:cs typeface="Arial" panose="020B0604020202020204" pitchFamily="34" charset="0"/>
              </a:rPr>
              <a:t>6. Akış şemasının üretim hattında kontrolü:</a:t>
            </a:r>
            <a:r>
              <a:rPr lang="tr-TR" b="1" dirty="0">
                <a:latin typeface="Arial" panose="020B0604020202020204" pitchFamily="34" charset="0"/>
                <a:cs typeface="Arial" panose="020B0604020202020204" pitchFamily="34" charset="0"/>
              </a:rPr>
              <a:t> Ayrıntılı akım şeması tüm üretim hattında kontrol edilir. Hazırlanan şema üretimin tüm basamaklarını kapsamalıdır.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723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0E75A6DE-7753-1B46-B477-EA744BFF4958}"/>
              </a:ext>
            </a:extLst>
          </p:cNvPr>
          <p:cNvSpPr>
            <a:spLocks noGrp="1"/>
          </p:cNvSpPr>
          <p:nvPr>
            <p:ph idx="1"/>
          </p:nvPr>
        </p:nvSpPr>
        <p:spPr>
          <a:xfrm>
            <a:off x="1524000" y="0"/>
            <a:ext cx="9144000" cy="6858000"/>
          </a:xfrm>
        </p:spPr>
        <p:txBody>
          <a:bodyPr rtlCol="0">
            <a:normAutofit fontScale="55000" lnSpcReduction="20000"/>
          </a:bodyPr>
          <a:lstStyle/>
          <a:p>
            <a:pPr algn="ctr">
              <a:buNone/>
              <a:defRPr/>
            </a:pPr>
            <a:r>
              <a:rPr lang="tr-TR" b="1" dirty="0">
                <a:latin typeface="Comic Sans MS" pitchFamily="66" charset="0"/>
              </a:rPr>
              <a:t>Hammaddelerin taşınması</a:t>
            </a:r>
          </a:p>
          <a:p>
            <a:pPr algn="ctr">
              <a:buNone/>
              <a:defRPr/>
            </a:pPr>
            <a:endParaRPr lang="tr-TR" b="1" dirty="0">
              <a:latin typeface="Comic Sans MS" pitchFamily="66" charset="0"/>
            </a:endParaRPr>
          </a:p>
          <a:p>
            <a:pPr algn="ctr">
              <a:buNone/>
              <a:defRPr/>
            </a:pPr>
            <a:r>
              <a:rPr lang="tr-TR" b="1" dirty="0">
                <a:latin typeface="Comic Sans MS" pitchFamily="66" charset="0"/>
              </a:rPr>
              <a:t>Hammaddelerin alımı</a:t>
            </a:r>
          </a:p>
          <a:p>
            <a:pPr algn="ctr">
              <a:buNone/>
              <a:defRPr/>
            </a:pPr>
            <a:endParaRPr lang="tr-TR" b="1" dirty="0">
              <a:latin typeface="Comic Sans MS" pitchFamily="66" charset="0"/>
            </a:endParaRPr>
          </a:p>
          <a:p>
            <a:pPr algn="ctr">
              <a:buNone/>
              <a:defRPr/>
            </a:pPr>
            <a:r>
              <a:rPr lang="tr-TR" b="1" dirty="0">
                <a:latin typeface="Comic Sans MS" pitchFamily="66" charset="0"/>
              </a:rPr>
              <a:t>Hammaddelerin depolanması</a:t>
            </a:r>
          </a:p>
          <a:p>
            <a:pPr algn="ctr">
              <a:buNone/>
              <a:defRPr/>
            </a:pPr>
            <a:endParaRPr lang="tr-TR" b="1" dirty="0">
              <a:latin typeface="Comic Sans MS" pitchFamily="66" charset="0"/>
            </a:endParaRPr>
          </a:p>
          <a:p>
            <a:pPr algn="ctr">
              <a:buNone/>
              <a:defRPr/>
            </a:pPr>
            <a:r>
              <a:rPr lang="tr-TR" b="1" dirty="0">
                <a:latin typeface="Comic Sans MS" pitchFamily="66" charset="0"/>
              </a:rPr>
              <a:t>Üretim aşamaları </a:t>
            </a:r>
          </a:p>
          <a:p>
            <a:pPr algn="ctr">
              <a:buNone/>
              <a:defRPr/>
            </a:pPr>
            <a:endParaRPr lang="tr-TR" b="1" dirty="0">
              <a:latin typeface="Comic Sans MS" pitchFamily="66" charset="0"/>
            </a:endParaRPr>
          </a:p>
          <a:p>
            <a:pPr algn="ctr">
              <a:buNone/>
              <a:defRPr/>
            </a:pPr>
            <a:endParaRPr lang="tr-TR" b="1" dirty="0">
              <a:latin typeface="Comic Sans MS" pitchFamily="66" charset="0"/>
            </a:endParaRPr>
          </a:p>
          <a:p>
            <a:pPr algn="ctr">
              <a:buNone/>
              <a:defRPr/>
            </a:pPr>
            <a:r>
              <a:rPr lang="tr-TR" b="1" dirty="0">
                <a:latin typeface="Comic Sans MS" pitchFamily="66" charset="0"/>
              </a:rPr>
              <a:t>Son ürünün paketlenmesi</a:t>
            </a:r>
          </a:p>
          <a:p>
            <a:pPr algn="ctr">
              <a:buNone/>
              <a:defRPr/>
            </a:pPr>
            <a:endParaRPr lang="tr-TR" b="1" dirty="0">
              <a:latin typeface="Comic Sans MS" pitchFamily="66" charset="0"/>
            </a:endParaRPr>
          </a:p>
          <a:p>
            <a:pPr algn="ctr">
              <a:buNone/>
              <a:defRPr/>
            </a:pPr>
            <a:r>
              <a:rPr lang="tr-TR" b="1" dirty="0">
                <a:latin typeface="Comic Sans MS" pitchFamily="66" charset="0"/>
              </a:rPr>
              <a:t>Fabrikada depolanması </a:t>
            </a:r>
          </a:p>
          <a:p>
            <a:pPr algn="ctr">
              <a:buNone/>
              <a:defRPr/>
            </a:pPr>
            <a:endParaRPr lang="tr-TR" b="1" dirty="0">
              <a:latin typeface="Comic Sans MS" pitchFamily="66" charset="0"/>
            </a:endParaRPr>
          </a:p>
          <a:p>
            <a:pPr algn="ctr">
              <a:buNone/>
              <a:defRPr/>
            </a:pPr>
            <a:r>
              <a:rPr lang="tr-TR" b="1" dirty="0">
                <a:latin typeface="Comic Sans MS" pitchFamily="66" charset="0"/>
              </a:rPr>
              <a:t>Dağıtım</a:t>
            </a:r>
          </a:p>
          <a:p>
            <a:pPr algn="ctr">
              <a:buNone/>
              <a:defRPr/>
            </a:pPr>
            <a:endParaRPr lang="tr-TR" b="1" dirty="0">
              <a:latin typeface="Comic Sans MS" pitchFamily="66" charset="0"/>
            </a:endParaRPr>
          </a:p>
          <a:p>
            <a:pPr algn="ctr">
              <a:buNone/>
              <a:defRPr/>
            </a:pPr>
            <a:r>
              <a:rPr lang="tr-TR" b="1" dirty="0">
                <a:latin typeface="Comic Sans MS" pitchFamily="66" charset="0"/>
              </a:rPr>
              <a:t>Toptancıda depolanması</a:t>
            </a:r>
          </a:p>
          <a:p>
            <a:pPr algn="ctr">
              <a:buNone/>
              <a:defRPr/>
            </a:pPr>
            <a:endParaRPr lang="tr-TR" b="1" dirty="0">
              <a:latin typeface="Comic Sans MS" pitchFamily="66" charset="0"/>
            </a:endParaRPr>
          </a:p>
          <a:p>
            <a:pPr algn="ctr">
              <a:buNone/>
              <a:defRPr/>
            </a:pPr>
            <a:r>
              <a:rPr lang="tr-TR" b="1" dirty="0">
                <a:latin typeface="Comic Sans MS" pitchFamily="66" charset="0"/>
              </a:rPr>
              <a:t>Perakendeci</a:t>
            </a:r>
          </a:p>
          <a:p>
            <a:pPr algn="ctr">
              <a:buNone/>
              <a:defRPr/>
            </a:pPr>
            <a:endParaRPr lang="tr-TR" b="1" dirty="0">
              <a:latin typeface="Comic Sans MS" pitchFamily="66" charset="0"/>
            </a:endParaRPr>
          </a:p>
          <a:p>
            <a:pPr algn="ctr">
              <a:buNone/>
              <a:defRPr/>
            </a:pPr>
            <a:r>
              <a:rPr lang="tr-TR" b="1" dirty="0">
                <a:latin typeface="Comic Sans MS" pitchFamily="66" charset="0"/>
              </a:rPr>
              <a:t>Tüketici </a:t>
            </a:r>
          </a:p>
          <a:p>
            <a:pPr algn="ctr">
              <a:defRPr/>
            </a:pPr>
            <a:endParaRPr lang="tr-TR" b="1" dirty="0">
              <a:latin typeface="Comic Sans MS" pitchFamily="66" charset="0"/>
            </a:endParaRPr>
          </a:p>
          <a:p>
            <a:pPr algn="ctr">
              <a:defRPr/>
            </a:pPr>
            <a:endParaRPr lang="tr-TR" b="1" dirty="0">
              <a:latin typeface="Comic Sans MS" pitchFamily="66" charset="0"/>
            </a:endParaRPr>
          </a:p>
          <a:p>
            <a:pPr algn="ctr">
              <a:defRPr/>
            </a:pPr>
            <a:r>
              <a:rPr lang="tr-TR" b="1" dirty="0">
                <a:solidFill>
                  <a:srgbClr val="FF0066"/>
                </a:solidFill>
                <a:latin typeface="Comic Sans MS" pitchFamily="66" charset="0"/>
              </a:rPr>
              <a:t>Herhangi bir üretim için genelleştirilmiş akım şeması</a:t>
            </a:r>
          </a:p>
          <a:p>
            <a:pPr algn="ctr">
              <a:defRPr/>
            </a:pPr>
            <a:endParaRPr lang="tr-TR" b="1" dirty="0">
              <a:latin typeface="Comic Sans MS" pitchFamily="66" charset="0"/>
            </a:endParaRPr>
          </a:p>
        </p:txBody>
      </p:sp>
      <p:sp>
        <p:nvSpPr>
          <p:cNvPr id="4" name="3 Aşağı Ok">
            <a:extLst>
              <a:ext uri="{FF2B5EF4-FFF2-40B4-BE49-F238E27FC236}">
                <a16:creationId xmlns:a16="http://schemas.microsoft.com/office/drawing/2014/main" id="{BF63085F-D893-F74E-87CE-0F602E2BED5C}"/>
              </a:ext>
            </a:extLst>
          </p:cNvPr>
          <p:cNvSpPr/>
          <p:nvPr/>
        </p:nvSpPr>
        <p:spPr>
          <a:xfrm>
            <a:off x="5880100" y="298451"/>
            <a:ext cx="285750" cy="214313"/>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Aşağı Ok">
            <a:extLst>
              <a:ext uri="{FF2B5EF4-FFF2-40B4-BE49-F238E27FC236}">
                <a16:creationId xmlns:a16="http://schemas.microsoft.com/office/drawing/2014/main" id="{2B2BB65D-39C4-4B48-8D10-9704AE7F68E4}"/>
              </a:ext>
            </a:extLst>
          </p:cNvPr>
          <p:cNvSpPr/>
          <p:nvPr/>
        </p:nvSpPr>
        <p:spPr>
          <a:xfrm>
            <a:off x="5880100" y="941388"/>
            <a:ext cx="285750" cy="214312"/>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Aşağı Ok">
            <a:extLst>
              <a:ext uri="{FF2B5EF4-FFF2-40B4-BE49-F238E27FC236}">
                <a16:creationId xmlns:a16="http://schemas.microsoft.com/office/drawing/2014/main" id="{AD821695-6912-9048-89F0-5C17689412C9}"/>
              </a:ext>
            </a:extLst>
          </p:cNvPr>
          <p:cNvSpPr/>
          <p:nvPr/>
        </p:nvSpPr>
        <p:spPr>
          <a:xfrm>
            <a:off x="5880100" y="1455738"/>
            <a:ext cx="285750" cy="214312"/>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6 Aşağı Ok">
            <a:extLst>
              <a:ext uri="{FF2B5EF4-FFF2-40B4-BE49-F238E27FC236}">
                <a16:creationId xmlns:a16="http://schemas.microsoft.com/office/drawing/2014/main" id="{BC8EC561-2510-9541-B9EF-656F8A95E756}"/>
              </a:ext>
            </a:extLst>
          </p:cNvPr>
          <p:cNvSpPr/>
          <p:nvPr/>
        </p:nvSpPr>
        <p:spPr>
          <a:xfrm>
            <a:off x="5889625" y="2038351"/>
            <a:ext cx="285750" cy="214313"/>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7 Aşağı Ok">
            <a:extLst>
              <a:ext uri="{FF2B5EF4-FFF2-40B4-BE49-F238E27FC236}">
                <a16:creationId xmlns:a16="http://schemas.microsoft.com/office/drawing/2014/main" id="{E8D35BE1-F9CA-8E4F-B7E6-4670F2930CB2}"/>
              </a:ext>
            </a:extLst>
          </p:cNvPr>
          <p:cNvSpPr/>
          <p:nvPr/>
        </p:nvSpPr>
        <p:spPr>
          <a:xfrm>
            <a:off x="5926138" y="2965503"/>
            <a:ext cx="285750" cy="214313"/>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8 Aşağı Ok">
            <a:extLst>
              <a:ext uri="{FF2B5EF4-FFF2-40B4-BE49-F238E27FC236}">
                <a16:creationId xmlns:a16="http://schemas.microsoft.com/office/drawing/2014/main" id="{263BB5EA-0282-B443-A441-6DF9A1BFDED7}"/>
              </a:ext>
            </a:extLst>
          </p:cNvPr>
          <p:cNvSpPr/>
          <p:nvPr/>
        </p:nvSpPr>
        <p:spPr>
          <a:xfrm>
            <a:off x="5926138" y="3490119"/>
            <a:ext cx="285750" cy="214312"/>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9 Aşağı Ok">
            <a:extLst>
              <a:ext uri="{FF2B5EF4-FFF2-40B4-BE49-F238E27FC236}">
                <a16:creationId xmlns:a16="http://schemas.microsoft.com/office/drawing/2014/main" id="{223CEE40-8D29-A44D-B0E2-26CA1CEDDEEB}"/>
              </a:ext>
            </a:extLst>
          </p:cNvPr>
          <p:cNvSpPr/>
          <p:nvPr/>
        </p:nvSpPr>
        <p:spPr>
          <a:xfrm>
            <a:off x="5909845" y="4061620"/>
            <a:ext cx="285750" cy="214313"/>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dirty="0"/>
          </a:p>
        </p:txBody>
      </p:sp>
      <p:sp>
        <p:nvSpPr>
          <p:cNvPr id="11" name="10 Aşağı Ok">
            <a:extLst>
              <a:ext uri="{FF2B5EF4-FFF2-40B4-BE49-F238E27FC236}">
                <a16:creationId xmlns:a16="http://schemas.microsoft.com/office/drawing/2014/main" id="{66637040-AE5C-2649-8F7A-49C44809D44A}"/>
              </a:ext>
            </a:extLst>
          </p:cNvPr>
          <p:cNvSpPr/>
          <p:nvPr/>
        </p:nvSpPr>
        <p:spPr>
          <a:xfrm>
            <a:off x="5917866" y="4673996"/>
            <a:ext cx="285750" cy="214312"/>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10 Aşağı Ok">
            <a:extLst>
              <a:ext uri="{FF2B5EF4-FFF2-40B4-BE49-F238E27FC236}">
                <a16:creationId xmlns:a16="http://schemas.microsoft.com/office/drawing/2014/main" id="{35ACC1ED-0B12-374E-84AB-A08E90B725BB}"/>
              </a:ext>
            </a:extLst>
          </p:cNvPr>
          <p:cNvSpPr/>
          <p:nvPr/>
        </p:nvSpPr>
        <p:spPr>
          <a:xfrm>
            <a:off x="5934159" y="5294602"/>
            <a:ext cx="285750" cy="214313"/>
          </a:xfrm>
          <a:prstGeom prst="downArrow">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2542521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2 İçerik Yer Tutucusu">
            <a:extLst>
              <a:ext uri="{FF2B5EF4-FFF2-40B4-BE49-F238E27FC236}">
                <a16:creationId xmlns:a16="http://schemas.microsoft.com/office/drawing/2014/main" id="{E69B65B5-C8EF-CE49-B2BF-164C5176FB3F}"/>
              </a:ext>
            </a:extLst>
          </p:cNvPr>
          <p:cNvSpPr>
            <a:spLocks noGrp="1"/>
          </p:cNvSpPr>
          <p:nvPr>
            <p:ph idx="1"/>
          </p:nvPr>
        </p:nvSpPr>
        <p:spPr>
          <a:xfrm>
            <a:off x="1524000" y="0"/>
            <a:ext cx="9144000" cy="6858000"/>
          </a:xfrm>
        </p:spPr>
        <p:txBody>
          <a:bodyPr>
            <a:normAutofit fontScale="85000" lnSpcReduction="20000"/>
          </a:bodyPr>
          <a:lstStyle/>
          <a:p>
            <a:pPr algn="just" eaLnBrk="1" hangingPunct="1"/>
            <a:r>
              <a:rPr lang="tr-TR" altLang="tr-TR" sz="2200" b="1" dirty="0">
                <a:solidFill>
                  <a:srgbClr val="0000CC"/>
                </a:solidFill>
                <a:latin typeface="Arial" panose="020B0604020202020204" pitchFamily="34" charset="0"/>
                <a:cs typeface="Arial" panose="020B0604020202020204" pitchFamily="34" charset="0"/>
              </a:rPr>
              <a:t>7-Tehlike analizi: </a:t>
            </a:r>
            <a:r>
              <a:rPr lang="tr-TR" altLang="tr-TR" sz="2200" b="1" dirty="0">
                <a:latin typeface="Arial" panose="020B0604020202020204" pitchFamily="34" charset="0"/>
                <a:cs typeface="Arial" panose="020B0604020202020204" pitchFamily="34" charset="0"/>
              </a:rPr>
              <a:t>Gıdanın </a:t>
            </a:r>
            <a:r>
              <a:rPr lang="tr-TR" altLang="tr-TR" sz="2200" b="1" dirty="0" err="1">
                <a:latin typeface="Arial" panose="020B0604020202020204" pitchFamily="34" charset="0"/>
                <a:cs typeface="Arial" panose="020B0604020202020204" pitchFamily="34" charset="0"/>
              </a:rPr>
              <a:t>hasatından</a:t>
            </a:r>
            <a:r>
              <a:rPr lang="tr-TR" altLang="tr-TR" sz="2200" b="1" dirty="0">
                <a:latin typeface="Arial" panose="020B0604020202020204" pitchFamily="34" charset="0"/>
                <a:cs typeface="Arial" panose="020B0604020202020204" pitchFamily="34" charset="0"/>
              </a:rPr>
              <a:t> üretimine kadar geçen her aşamada tehlikelerin saptanması ve önlemlerin belirlenmesidir. Tehlike, zarara neden olan potansiyeldir. Bütün mikrobiyolojik, kimyasal ve yabancı maddeleri içine alır. Tehlike, mikrobiyolojik, kimyasal ve fiziksel olabilir. </a:t>
            </a:r>
          </a:p>
          <a:p>
            <a:pPr algn="just" eaLnBrk="1" hangingPunct="1">
              <a:buFont typeface="Arial" panose="020B0604020202020204" pitchFamily="34" charset="0"/>
              <a:buNone/>
            </a:pPr>
            <a:r>
              <a:rPr lang="tr-TR" altLang="tr-TR" sz="2200"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r>
              <a:rPr lang="tr-TR" altLang="tr-TR" sz="2200" b="1" i="1" dirty="0">
                <a:solidFill>
                  <a:srgbClr val="C00000"/>
                </a:solidFill>
                <a:latin typeface="Arial" panose="020B0604020202020204" pitchFamily="34" charset="0"/>
                <a:cs typeface="Arial" panose="020B0604020202020204" pitchFamily="34" charset="0"/>
              </a:rPr>
              <a:t>	</a:t>
            </a:r>
            <a:r>
              <a:rPr lang="tr-TR" altLang="tr-TR" sz="2200" b="1" i="1" u="sng" dirty="0">
                <a:solidFill>
                  <a:srgbClr val="C00000"/>
                </a:solidFill>
                <a:latin typeface="Arial" panose="020B0604020202020204" pitchFamily="34" charset="0"/>
                <a:cs typeface="Arial" panose="020B0604020202020204" pitchFamily="34" charset="0"/>
              </a:rPr>
              <a:t>Genel olarak HACCP sisteminde dört tip mikrobiyolojik tehlike söz konusudur:</a:t>
            </a:r>
          </a:p>
          <a:p>
            <a:pPr algn="just" eaLnBrk="1" hangingPunct="1">
              <a:buFont typeface="Arial" panose="020B0604020202020204" pitchFamily="34" charset="0"/>
              <a:buNone/>
            </a:pPr>
            <a:r>
              <a:rPr lang="tr-TR" altLang="tr-TR" sz="2200"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r>
              <a:rPr lang="tr-TR" altLang="tr-TR" sz="2200" b="1" dirty="0">
                <a:solidFill>
                  <a:srgbClr val="C00000"/>
                </a:solidFill>
                <a:latin typeface="Arial" panose="020B0604020202020204" pitchFamily="34" charset="0"/>
                <a:cs typeface="Arial" panose="020B0604020202020204" pitchFamily="34" charset="0"/>
              </a:rPr>
              <a:t>	1-</a:t>
            </a:r>
            <a:r>
              <a:rPr lang="tr-TR" altLang="tr-TR" sz="2200" b="1" dirty="0">
                <a:latin typeface="Arial" panose="020B0604020202020204" pitchFamily="34" charset="0"/>
                <a:cs typeface="Arial" panose="020B0604020202020204" pitchFamily="34" charset="0"/>
              </a:rPr>
              <a:t>Hammadde veya katkı maddelerinde bozulmaya neden olan </a:t>
            </a:r>
            <a:r>
              <a:rPr lang="tr-TR" altLang="tr-TR" sz="2200" b="1" dirty="0" err="1">
                <a:latin typeface="Arial" panose="020B0604020202020204" pitchFamily="34" charset="0"/>
                <a:cs typeface="Arial" panose="020B0604020202020204" pitchFamily="34" charset="0"/>
              </a:rPr>
              <a:t>m.o.ların</a:t>
            </a:r>
            <a:r>
              <a:rPr lang="tr-TR" altLang="tr-TR" sz="2200" b="1" dirty="0">
                <a:latin typeface="Arial" panose="020B0604020202020204" pitchFamily="34" charset="0"/>
                <a:cs typeface="Arial" panose="020B0604020202020204" pitchFamily="34" charset="0"/>
              </a:rPr>
              <a:t> ve/veya bu </a:t>
            </a:r>
            <a:r>
              <a:rPr lang="tr-TR" altLang="tr-TR" sz="2200" b="1" dirty="0" err="1">
                <a:latin typeface="Arial" panose="020B0604020202020204" pitchFamily="34" charset="0"/>
                <a:cs typeface="Arial" panose="020B0604020202020204" pitchFamily="34" charset="0"/>
              </a:rPr>
              <a:t>m.o.ların</a:t>
            </a:r>
            <a:r>
              <a:rPr lang="tr-TR" altLang="tr-TR" sz="2200" b="1" dirty="0">
                <a:latin typeface="Arial" panose="020B0604020202020204" pitchFamily="34" charset="0"/>
                <a:cs typeface="Arial" panose="020B0604020202020204" pitchFamily="34" charset="0"/>
              </a:rPr>
              <a:t> toksinlerinin ve </a:t>
            </a:r>
            <a:r>
              <a:rPr lang="tr-TR" altLang="tr-TR" sz="2200" b="1" dirty="0" err="1">
                <a:latin typeface="Arial" panose="020B0604020202020204" pitchFamily="34" charset="0"/>
                <a:cs typeface="Arial" panose="020B0604020202020204" pitchFamily="34" charset="0"/>
              </a:rPr>
              <a:t>mikrobiyal</a:t>
            </a:r>
            <a:r>
              <a:rPr lang="tr-TR" altLang="tr-TR" sz="2200" b="1" dirty="0">
                <a:latin typeface="Arial" panose="020B0604020202020204" pitchFamily="34" charset="0"/>
                <a:cs typeface="Arial" panose="020B0604020202020204" pitchFamily="34" charset="0"/>
              </a:rPr>
              <a:t> </a:t>
            </a:r>
            <a:r>
              <a:rPr lang="tr-TR" altLang="tr-TR" sz="2200" b="1" dirty="0" err="1">
                <a:latin typeface="Arial" panose="020B0604020202020204" pitchFamily="34" charset="0"/>
                <a:cs typeface="Arial" panose="020B0604020202020204" pitchFamily="34" charset="0"/>
              </a:rPr>
              <a:t>metabolitlerin</a:t>
            </a:r>
            <a:r>
              <a:rPr lang="tr-TR" altLang="tr-TR" sz="2200" b="1" dirty="0">
                <a:latin typeface="Arial" panose="020B0604020202020204" pitchFamily="34" charset="0"/>
                <a:cs typeface="Arial" panose="020B0604020202020204" pitchFamily="34" charset="0"/>
              </a:rPr>
              <a:t> bulunması</a:t>
            </a:r>
          </a:p>
          <a:p>
            <a:pPr algn="just" eaLnBrk="1" hangingPunct="1">
              <a:buFont typeface="Arial" panose="020B0604020202020204" pitchFamily="34" charset="0"/>
              <a:buNone/>
            </a:pPr>
            <a:r>
              <a:rPr lang="tr-TR" altLang="tr-TR" sz="2200" b="1" dirty="0">
                <a:latin typeface="Arial" panose="020B0604020202020204" pitchFamily="34" charset="0"/>
                <a:cs typeface="Arial" panose="020B0604020202020204" pitchFamily="34" charset="0"/>
              </a:rPr>
              <a:t>	</a:t>
            </a:r>
            <a:r>
              <a:rPr lang="tr-TR" altLang="tr-TR" sz="2200" b="1" dirty="0">
                <a:solidFill>
                  <a:srgbClr val="C00000"/>
                </a:solidFill>
                <a:latin typeface="Arial" panose="020B0604020202020204" pitchFamily="34" charset="0"/>
                <a:cs typeface="Arial" panose="020B0604020202020204" pitchFamily="34" charset="0"/>
              </a:rPr>
              <a:t>2-</a:t>
            </a:r>
            <a:r>
              <a:rPr lang="tr-TR" altLang="tr-TR" sz="2200" b="1" dirty="0">
                <a:latin typeface="Arial" panose="020B0604020202020204" pitchFamily="34" charset="0"/>
                <a:cs typeface="Arial" panose="020B0604020202020204" pitchFamily="34" charset="0"/>
              </a:rPr>
              <a:t>Gıdanın üretimi, işlenmesi, depolanması ve dağıtımı aşamalarında mevcut potansiyel kaynaklardan bulaşan </a:t>
            </a:r>
            <a:r>
              <a:rPr lang="tr-TR" altLang="tr-TR" sz="2200" b="1" dirty="0" err="1">
                <a:latin typeface="Arial" panose="020B0604020202020204" pitchFamily="34" charset="0"/>
                <a:cs typeface="Arial" panose="020B0604020202020204" pitchFamily="34" charset="0"/>
              </a:rPr>
              <a:t>m.o.lar</a:t>
            </a:r>
            <a:endParaRPr lang="tr-TR" altLang="tr-TR" sz="2200" b="1" dirty="0">
              <a:latin typeface="Arial" panose="020B0604020202020204" pitchFamily="34" charset="0"/>
              <a:cs typeface="Arial" panose="020B0604020202020204" pitchFamily="34" charset="0"/>
            </a:endParaRPr>
          </a:p>
          <a:p>
            <a:pPr algn="just" eaLnBrk="1" hangingPunct="1">
              <a:buFont typeface="Arial" panose="020B0604020202020204" pitchFamily="34" charset="0"/>
              <a:buNone/>
            </a:pPr>
            <a:r>
              <a:rPr lang="tr-TR" altLang="tr-TR" sz="2200" b="1" dirty="0">
                <a:latin typeface="Arial" panose="020B0604020202020204" pitchFamily="34" charset="0"/>
                <a:cs typeface="Arial" panose="020B0604020202020204" pitchFamily="34" charset="0"/>
              </a:rPr>
              <a:t>	</a:t>
            </a:r>
            <a:r>
              <a:rPr lang="tr-TR" altLang="tr-TR" sz="2200" b="1" dirty="0">
                <a:solidFill>
                  <a:srgbClr val="C00000"/>
                </a:solidFill>
                <a:latin typeface="Arial" panose="020B0604020202020204" pitchFamily="34" charset="0"/>
                <a:cs typeface="Arial" panose="020B0604020202020204" pitchFamily="34" charset="0"/>
              </a:rPr>
              <a:t>3-</a:t>
            </a:r>
            <a:r>
              <a:rPr lang="tr-TR" altLang="tr-TR" sz="2200" b="1" dirty="0">
                <a:latin typeface="Arial" panose="020B0604020202020204" pitchFamily="34" charset="0"/>
                <a:cs typeface="Arial" panose="020B0604020202020204" pitchFamily="34" charset="0"/>
              </a:rPr>
              <a:t>Söz konusu </a:t>
            </a:r>
            <a:r>
              <a:rPr lang="tr-TR" altLang="tr-TR" sz="2200" b="1" dirty="0" err="1">
                <a:latin typeface="Arial" panose="020B0604020202020204" pitchFamily="34" charset="0"/>
                <a:cs typeface="Arial" panose="020B0604020202020204" pitchFamily="34" charset="0"/>
              </a:rPr>
              <a:t>m.o.ların</a:t>
            </a:r>
            <a:r>
              <a:rPr lang="tr-TR" altLang="tr-TR" sz="2200" b="1" dirty="0">
                <a:latin typeface="Arial" panose="020B0604020202020204" pitchFamily="34" charset="0"/>
                <a:cs typeface="Arial" panose="020B0604020202020204" pitchFamily="34" charset="0"/>
              </a:rPr>
              <a:t> uygun teknolojik üretim teknikleri (GMP) ile ortamdan uzaklaştırılmasındaki başarısızlıklar</a:t>
            </a:r>
          </a:p>
          <a:p>
            <a:pPr algn="just" eaLnBrk="1" hangingPunct="1">
              <a:buFont typeface="Arial" panose="020B0604020202020204" pitchFamily="34" charset="0"/>
              <a:buNone/>
            </a:pPr>
            <a:r>
              <a:rPr lang="tr-TR" altLang="tr-TR" sz="2200" b="1" dirty="0">
                <a:latin typeface="Arial" panose="020B0604020202020204" pitchFamily="34" charset="0"/>
                <a:cs typeface="Arial" panose="020B0604020202020204" pitchFamily="34" charset="0"/>
              </a:rPr>
              <a:t>	</a:t>
            </a:r>
            <a:r>
              <a:rPr lang="tr-TR" altLang="tr-TR" sz="2200" b="1" dirty="0">
                <a:solidFill>
                  <a:srgbClr val="C00000"/>
                </a:solidFill>
                <a:latin typeface="Arial" panose="020B0604020202020204" pitchFamily="34" charset="0"/>
                <a:cs typeface="Arial" panose="020B0604020202020204" pitchFamily="34" charset="0"/>
              </a:rPr>
              <a:t>4-</a:t>
            </a:r>
            <a:r>
              <a:rPr lang="tr-TR" altLang="tr-TR" sz="2200" b="1" dirty="0">
                <a:latin typeface="Arial" panose="020B0604020202020204" pitchFamily="34" charset="0"/>
                <a:cs typeface="Arial" panose="020B0604020202020204" pitchFamily="34" charset="0"/>
              </a:rPr>
              <a:t>Gıdanın üretimi, işlenmesi, depolanması ve dağıtımı </a:t>
            </a:r>
            <a:r>
              <a:rPr lang="tr-TR" altLang="tr-TR" sz="2200" b="1" dirty="0" err="1">
                <a:latin typeface="Arial" panose="020B0604020202020204" pitchFamily="34" charset="0"/>
                <a:cs typeface="Arial" panose="020B0604020202020204" pitchFamily="34" charset="0"/>
              </a:rPr>
              <a:t>gibiaşamalarda</a:t>
            </a:r>
            <a:r>
              <a:rPr lang="tr-TR" altLang="tr-TR" sz="2200" b="1" dirty="0">
                <a:latin typeface="Arial" panose="020B0604020202020204" pitchFamily="34" charset="0"/>
                <a:cs typeface="Arial" panose="020B0604020202020204" pitchFamily="34" charset="0"/>
              </a:rPr>
              <a:t> </a:t>
            </a:r>
            <a:r>
              <a:rPr lang="tr-TR" altLang="tr-TR" sz="2200" b="1" dirty="0" err="1">
                <a:latin typeface="Arial" panose="020B0604020202020204" pitchFamily="34" charset="0"/>
                <a:cs typeface="Arial" panose="020B0604020202020204" pitchFamily="34" charset="0"/>
              </a:rPr>
              <a:t>m.o.ların</a:t>
            </a:r>
            <a:r>
              <a:rPr lang="tr-TR" altLang="tr-TR" sz="2200" b="1" dirty="0">
                <a:latin typeface="Arial" panose="020B0604020202020204" pitchFamily="34" charset="0"/>
                <a:cs typeface="Arial" panose="020B0604020202020204" pitchFamily="34" charset="0"/>
              </a:rPr>
              <a:t> canlılığı sürdürmesine ve çoğalmasına olanak tanıyan yanlış ve hatalı uygulamalar.</a:t>
            </a:r>
          </a:p>
          <a:p>
            <a:pPr algn="just" eaLnBrk="1" hangingPunct="1"/>
            <a:endParaRPr lang="tr-TR" altLang="tr-TR" sz="2200" b="1" dirty="0">
              <a:latin typeface="Arial" panose="020B0604020202020204" pitchFamily="34" charset="0"/>
              <a:cs typeface="Arial" panose="020B0604020202020204" pitchFamily="34" charset="0"/>
            </a:endParaRPr>
          </a:p>
          <a:p>
            <a:pPr algn="just" eaLnBrk="1" hangingPunct="1"/>
            <a:endParaRPr lang="tr-TR" altLang="tr-TR"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9382192"/>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2364</TotalTime>
  <Words>1273</Words>
  <Application>Microsoft Macintosh PowerPoint</Application>
  <PresentationFormat>Geniş ekran</PresentationFormat>
  <Paragraphs>119</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Comic Sans MS</vt:lpstr>
      <vt:lpstr>Tw Cen MT</vt:lpstr>
      <vt:lpstr>Verdana</vt:lpstr>
      <vt:lpstr>Damla</vt:lpstr>
      <vt:lpstr>HİJYEN VE SANİTASYON</vt:lpstr>
      <vt:lpstr>PowerPoint Sunusu</vt:lpstr>
      <vt:lpstr>PowerPoint Sunusu</vt:lpstr>
      <vt:lpstr>HACCP PRENSİPLERİ</vt:lpstr>
      <vt:lpstr>HACCP UYGULAMASINDA AŞAMALAR</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163</cp:revision>
  <dcterms:created xsi:type="dcterms:W3CDTF">2019-09-25T12:44:30Z</dcterms:created>
  <dcterms:modified xsi:type="dcterms:W3CDTF">2020-01-27T16:22:21Z</dcterms:modified>
</cp:coreProperties>
</file>