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26.12.2019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Başlık"/>
          <p:cNvSpPr>
            <a:spLocks noGrp="1"/>
          </p:cNvSpPr>
          <p:nvPr>
            <p:ph type="title"/>
          </p:nvPr>
        </p:nvSpPr>
        <p:spPr>
          <a:xfrm>
            <a:off x="457200" y="457200"/>
            <a:ext cx="8229600" cy="792163"/>
          </a:xfrm>
        </p:spPr>
        <p:txBody>
          <a:bodyPr>
            <a:normAutofit fontScale="90000"/>
          </a:bodyPr>
          <a:lstStyle/>
          <a:p>
            <a:pPr algn="just"/>
            <a:r>
              <a:rPr lang="tr-TR" sz="2400" b="1" smtClean="0"/>
              <a:t>Oyunun çocuğun sosyal gelişimindeki etkileri şu şekilde sıralanabilir:</a:t>
            </a:r>
          </a:p>
        </p:txBody>
      </p:sp>
      <p:sp>
        <p:nvSpPr>
          <p:cNvPr id="33795" name="2 İçerik Yer Tutucusu"/>
          <p:cNvSpPr>
            <a:spLocks noGrp="1"/>
          </p:cNvSpPr>
          <p:nvPr>
            <p:ph idx="1"/>
          </p:nvPr>
        </p:nvSpPr>
        <p:spPr>
          <a:xfrm>
            <a:off x="457200" y="1143000"/>
            <a:ext cx="8229600" cy="4983163"/>
          </a:xfrm>
        </p:spPr>
        <p:txBody>
          <a:bodyPr/>
          <a:lstStyle/>
          <a:p>
            <a:pPr algn="just">
              <a:buFontTx/>
              <a:buNone/>
            </a:pPr>
            <a:endParaRPr lang="tr-TR" sz="2200" smtClean="0"/>
          </a:p>
          <a:p>
            <a:pPr algn="just">
              <a:buFontTx/>
              <a:buNone/>
            </a:pPr>
            <a:endParaRPr lang="tr-TR" sz="2200" smtClean="0"/>
          </a:p>
          <a:p>
            <a:pPr algn="just"/>
            <a:r>
              <a:rPr lang="tr-TR" sz="2200" smtClean="0"/>
              <a:t>Çocuk, oyunda aile içindeki rolleri üstlenerek, aile bireylerinin görevlerini, sorumluluklarını, davranış biçimlerini öğrenebilir ve kendine uygun gördüklerini tekrarlayarak, pekiştirebilir. </a:t>
            </a:r>
          </a:p>
          <a:p>
            <a:pPr algn="just"/>
            <a:endParaRPr lang="tr-TR" sz="2200" smtClean="0"/>
          </a:p>
          <a:p>
            <a:pPr algn="just"/>
            <a:endParaRPr lang="tr-TR" sz="2200" smtClean="0"/>
          </a:p>
          <a:p>
            <a:pPr algn="just"/>
            <a:r>
              <a:rPr lang="tr-TR" sz="2200" smtClean="0"/>
              <a:t>Oyun, çocuğun kişisel ve toplumsal alışkanlıkları kazanmasında çok etkili bir yöntemdir. </a:t>
            </a:r>
          </a:p>
        </p:txBody>
      </p:sp>
      <p:sp>
        <p:nvSpPr>
          <p:cNvPr id="33796" name="4 Slayt Numarası Yer Tutucusu"/>
          <p:cNvSpPr>
            <a:spLocks noGrp="1"/>
          </p:cNvSpPr>
          <p:nvPr>
            <p:ph type="sldNum" sz="quarter" idx="12"/>
          </p:nvPr>
        </p:nvSpPr>
        <p:spPr>
          <a:noFill/>
        </p:spPr>
        <p:txBody>
          <a:bodyPr/>
          <a:lstStyle/>
          <a:p>
            <a:fld id="{D8FFECA7-3F69-418B-AEFA-69D9A99971BC}" type="slidenum">
              <a:rPr lang="tr-TR" smtClean="0"/>
              <a:pPr/>
              <a:t>1</a:t>
            </a:fld>
            <a:endParaRPr lang="tr-TR"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2 İçerik Yer Tutucusu"/>
          <p:cNvSpPr>
            <a:spLocks noGrp="1"/>
          </p:cNvSpPr>
          <p:nvPr>
            <p:ph idx="1"/>
          </p:nvPr>
        </p:nvSpPr>
        <p:spPr>
          <a:xfrm>
            <a:off x="457200" y="381000"/>
            <a:ext cx="8229600" cy="5745163"/>
          </a:xfrm>
        </p:spPr>
        <p:txBody>
          <a:bodyPr/>
          <a:lstStyle/>
          <a:p>
            <a:pPr algn="just"/>
            <a:endParaRPr lang="tr-TR" sz="2200" smtClean="0"/>
          </a:p>
          <a:p>
            <a:pPr algn="just"/>
            <a:r>
              <a:rPr lang="tr-TR" sz="2200" smtClean="0"/>
              <a:t>Oyunda, çeşitli meslek gruplarını taklit ederek, o rolün kurallarını öğrenebilir.</a:t>
            </a:r>
          </a:p>
          <a:p>
            <a:pPr algn="just"/>
            <a:endParaRPr lang="tr-TR" sz="2200" smtClean="0"/>
          </a:p>
          <a:p>
            <a:pPr algn="just">
              <a:buFontTx/>
              <a:buNone/>
            </a:pPr>
            <a:endParaRPr lang="tr-TR" sz="2200" smtClean="0"/>
          </a:p>
          <a:p>
            <a:pPr algn="just"/>
            <a:r>
              <a:rPr lang="tr-TR" sz="2200" smtClean="0"/>
              <a:t>Diğer insanlarla iletişim kurmayı, gözlem ve işbirliği yapmayı ve yardımlaşma duygularını geliştirebilir.</a:t>
            </a:r>
          </a:p>
          <a:p>
            <a:pPr algn="just"/>
            <a:endParaRPr lang="tr-TR" sz="2200" smtClean="0"/>
          </a:p>
          <a:p>
            <a:pPr algn="just">
              <a:buFontTx/>
              <a:buNone/>
            </a:pPr>
            <a:endParaRPr lang="tr-TR" sz="2200" smtClean="0"/>
          </a:p>
          <a:p>
            <a:pPr algn="just"/>
            <a:r>
              <a:rPr lang="tr-TR" sz="2200" smtClean="0"/>
              <a:t>Oyun yoluyla teşekkür etme, günaydın, iyi geceler deme gibi sözel kuralları ve sıra bekleme, konuşan birini dinleme, trafik kurallarına uyma, telefonla konuşma gibi sözel olmayan kuralları öğrenebilir.</a:t>
            </a:r>
          </a:p>
        </p:txBody>
      </p:sp>
      <p:sp>
        <p:nvSpPr>
          <p:cNvPr id="34819" name="3 Slayt Numarası Yer Tutucusu"/>
          <p:cNvSpPr>
            <a:spLocks noGrp="1"/>
          </p:cNvSpPr>
          <p:nvPr>
            <p:ph type="sldNum" sz="quarter" idx="12"/>
          </p:nvPr>
        </p:nvSpPr>
        <p:spPr>
          <a:noFill/>
        </p:spPr>
        <p:txBody>
          <a:bodyPr/>
          <a:lstStyle/>
          <a:p>
            <a:fld id="{30E95F9E-9C0A-4EEF-8B54-C191CD388057}" type="slidenum">
              <a:rPr lang="tr-TR" smtClean="0"/>
              <a:pPr/>
              <a:t>2</a:t>
            </a:fld>
            <a:endParaRPr lang="tr-TR"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2 İçerik Yer Tutucusu"/>
          <p:cNvSpPr>
            <a:spLocks noGrp="1"/>
          </p:cNvSpPr>
          <p:nvPr>
            <p:ph idx="1"/>
          </p:nvPr>
        </p:nvSpPr>
        <p:spPr>
          <a:xfrm>
            <a:off x="457200" y="533400"/>
            <a:ext cx="8229600" cy="5592763"/>
          </a:xfrm>
        </p:spPr>
        <p:txBody>
          <a:bodyPr/>
          <a:lstStyle/>
          <a:p>
            <a:pPr algn="just"/>
            <a:endParaRPr lang="tr-TR" sz="2200" smtClean="0"/>
          </a:p>
          <a:p>
            <a:pPr algn="just"/>
            <a:r>
              <a:rPr lang="tr-TR" sz="2200" smtClean="0"/>
              <a:t>Doğru-yanlış, iyi-kötü, güzel-çirkin, haklı-haksız gibi ahlaki kavramları pekiştirebilir.</a:t>
            </a:r>
          </a:p>
          <a:p>
            <a:pPr algn="just"/>
            <a:endParaRPr lang="tr-TR" sz="2200" smtClean="0"/>
          </a:p>
          <a:p>
            <a:pPr algn="just">
              <a:buFontTx/>
              <a:buNone/>
            </a:pPr>
            <a:endParaRPr lang="tr-TR" sz="2200" smtClean="0"/>
          </a:p>
          <a:p>
            <a:pPr algn="just"/>
            <a:r>
              <a:rPr lang="tr-TR" sz="2200" smtClean="0"/>
              <a:t>Başkalarına saygı gösterme, başkalarının ve kendi haklarını koruma, verilen görevleri üstlenme, karar verip uygulayabilme, işbirliği yapabilme gibi toplumsal kuralları da öğrenebilir.</a:t>
            </a:r>
          </a:p>
          <a:p>
            <a:pPr algn="just"/>
            <a:endParaRPr lang="tr-TR" sz="2200" smtClean="0"/>
          </a:p>
          <a:p>
            <a:pPr algn="just">
              <a:buFontTx/>
              <a:buNone/>
            </a:pPr>
            <a:endParaRPr lang="tr-TR" sz="2200" smtClean="0"/>
          </a:p>
          <a:p>
            <a:pPr algn="just"/>
            <a:r>
              <a:rPr lang="tr-TR" sz="2200" smtClean="0"/>
              <a:t>Tüm gelişim alanlarında olduğu gibi toplumsallaşmada çok önemli bir yere sahip olan dilin gelişimini de destekleyicidir.</a:t>
            </a:r>
          </a:p>
        </p:txBody>
      </p:sp>
      <p:sp>
        <p:nvSpPr>
          <p:cNvPr id="35843" name="3 Slayt Numarası Yer Tutucusu"/>
          <p:cNvSpPr>
            <a:spLocks noGrp="1"/>
          </p:cNvSpPr>
          <p:nvPr>
            <p:ph type="sldNum" sz="quarter" idx="12"/>
          </p:nvPr>
        </p:nvSpPr>
        <p:spPr>
          <a:noFill/>
        </p:spPr>
        <p:txBody>
          <a:bodyPr/>
          <a:lstStyle/>
          <a:p>
            <a:fld id="{492B8536-E400-49AF-96D6-4142270C0B63}" type="slidenum">
              <a:rPr lang="tr-TR" smtClean="0"/>
              <a:pPr/>
              <a:t>3</a:t>
            </a:fld>
            <a:endParaRPr lang="tr-TR"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Başlık"/>
          <p:cNvSpPr>
            <a:spLocks noGrp="1"/>
          </p:cNvSpPr>
          <p:nvPr>
            <p:ph type="title"/>
          </p:nvPr>
        </p:nvSpPr>
        <p:spPr>
          <a:xfrm>
            <a:off x="457200" y="274638"/>
            <a:ext cx="8229600" cy="868362"/>
          </a:xfrm>
        </p:spPr>
        <p:txBody>
          <a:bodyPr/>
          <a:lstStyle/>
          <a:p>
            <a:r>
              <a:rPr lang="tr-TR" sz="2400" b="1" smtClean="0"/>
              <a:t>Fiziksel Gelişime Olan Etkileri </a:t>
            </a:r>
          </a:p>
        </p:txBody>
      </p:sp>
      <p:sp>
        <p:nvSpPr>
          <p:cNvPr id="36867" name="2 İçerik Yer Tutucusu"/>
          <p:cNvSpPr>
            <a:spLocks noGrp="1"/>
          </p:cNvSpPr>
          <p:nvPr>
            <p:ph idx="1"/>
          </p:nvPr>
        </p:nvSpPr>
        <p:spPr>
          <a:xfrm>
            <a:off x="457200" y="990600"/>
            <a:ext cx="8229600" cy="5135563"/>
          </a:xfrm>
        </p:spPr>
        <p:txBody>
          <a:bodyPr/>
          <a:lstStyle/>
          <a:p>
            <a:pPr algn="just"/>
            <a:endParaRPr lang="tr-TR" sz="2200" smtClean="0"/>
          </a:p>
          <a:p>
            <a:pPr algn="just"/>
            <a:endParaRPr lang="tr-TR" sz="2200" smtClean="0"/>
          </a:p>
          <a:p>
            <a:pPr algn="just"/>
            <a:r>
              <a:rPr lang="tr-TR" sz="2200" smtClean="0"/>
              <a:t>Hareketli oyunlar sırasında çocuğun çeşitli kasları (büyük-küçük) kasılma ve uzamalarla çalışma halindedir. Kalp atışı, kan dolaşım hızı ve solunum normalin üstünde çıkar.</a:t>
            </a:r>
          </a:p>
          <a:p>
            <a:pPr algn="just"/>
            <a:endParaRPr lang="tr-TR" sz="2200" smtClean="0"/>
          </a:p>
          <a:p>
            <a:pPr algn="just"/>
            <a:endParaRPr lang="tr-TR" sz="2200" smtClean="0"/>
          </a:p>
          <a:p>
            <a:pPr algn="just"/>
            <a:r>
              <a:rPr lang="tr-TR" sz="2200" smtClean="0"/>
              <a:t>Bunun sonucu olarak sıklaşan ve derinleşen solunum sayesinde kana havadan bol oksijen gider. Ayrıca kan dolaşımının normalden hızlı olması, dokulara daha çok besin taşınmasına yardımcı olur.</a:t>
            </a:r>
          </a:p>
          <a:p>
            <a:pPr algn="just"/>
            <a:endParaRPr lang="tr-TR" sz="2200" smtClean="0"/>
          </a:p>
          <a:p>
            <a:pPr algn="just"/>
            <a:endParaRPr lang="tr-TR" sz="2200" smtClean="0"/>
          </a:p>
        </p:txBody>
      </p:sp>
      <p:sp>
        <p:nvSpPr>
          <p:cNvPr id="36868" name="4 Slayt Numarası Yer Tutucusu"/>
          <p:cNvSpPr>
            <a:spLocks noGrp="1"/>
          </p:cNvSpPr>
          <p:nvPr>
            <p:ph type="sldNum" sz="quarter" idx="12"/>
          </p:nvPr>
        </p:nvSpPr>
        <p:spPr>
          <a:noFill/>
        </p:spPr>
        <p:txBody>
          <a:bodyPr/>
          <a:lstStyle/>
          <a:p>
            <a:fld id="{78CD5A1D-1C01-4E20-A546-9E8AB8485D69}" type="slidenum">
              <a:rPr lang="tr-TR" smtClean="0"/>
              <a:pPr/>
              <a:t>4</a:t>
            </a:fld>
            <a:endParaRPr lang="tr-TR"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2 İçerik Yer Tutucusu"/>
          <p:cNvSpPr>
            <a:spLocks noGrp="1"/>
          </p:cNvSpPr>
          <p:nvPr>
            <p:ph idx="1"/>
          </p:nvPr>
        </p:nvSpPr>
        <p:spPr>
          <a:xfrm>
            <a:off x="457200" y="533400"/>
            <a:ext cx="8229600" cy="5592763"/>
          </a:xfrm>
        </p:spPr>
        <p:txBody>
          <a:bodyPr/>
          <a:lstStyle/>
          <a:p>
            <a:pPr algn="just"/>
            <a:endParaRPr lang="tr-TR" sz="2200" smtClean="0"/>
          </a:p>
          <a:p>
            <a:pPr algn="just"/>
            <a:r>
              <a:rPr lang="tr-TR" sz="2200" smtClean="0"/>
              <a:t>Oyun sırasında, bazı tekrarlamalarla kaslar o hareketi ezberlemiş olur. Örnek olarak çocuğun bir eliyle topu duvara atıp tutmasını ele alalım. Çocuk, birçok egzersiz sonucu bunun en iyisini yapacaktır. </a:t>
            </a:r>
          </a:p>
          <a:p>
            <a:pPr algn="just">
              <a:buFontTx/>
              <a:buNone/>
            </a:pPr>
            <a:endParaRPr lang="tr-TR" sz="2200" smtClean="0"/>
          </a:p>
          <a:p>
            <a:pPr algn="just"/>
            <a:endParaRPr lang="tr-TR" sz="2200" smtClean="0"/>
          </a:p>
          <a:p>
            <a:pPr algn="just"/>
            <a:r>
              <a:rPr lang="tr-TR" sz="2200" smtClean="0"/>
              <a:t>Denge oyunları, toplarla çalışmalar ve buna benzer oyunlar çocuğu dış çevreye karşı acemi olmaktan kurtarır. Karşısına çıkacak bir engeli kolayca aşabilme yeteneğini kazandırır. Aynı zamanda gücünü yerinde ve zamanında kullanma yeteneğini de kazandırır. </a:t>
            </a:r>
          </a:p>
          <a:p>
            <a:pPr algn="just"/>
            <a:endParaRPr lang="tr-TR" sz="2200" smtClean="0"/>
          </a:p>
          <a:p>
            <a:pPr algn="just">
              <a:buFontTx/>
              <a:buNone/>
            </a:pPr>
            <a:endParaRPr lang="tr-TR" sz="2200" smtClean="0"/>
          </a:p>
        </p:txBody>
      </p:sp>
      <p:sp>
        <p:nvSpPr>
          <p:cNvPr id="37891" name="3 Slayt Numarası Yer Tutucusu"/>
          <p:cNvSpPr>
            <a:spLocks noGrp="1"/>
          </p:cNvSpPr>
          <p:nvPr>
            <p:ph type="sldNum" sz="quarter" idx="12"/>
          </p:nvPr>
        </p:nvSpPr>
        <p:spPr>
          <a:noFill/>
        </p:spPr>
        <p:txBody>
          <a:bodyPr/>
          <a:lstStyle/>
          <a:p>
            <a:fld id="{178C6EC3-7350-4CD6-B799-E5BBB9E05186}" type="slidenum">
              <a:rPr lang="tr-TR" smtClean="0"/>
              <a:pPr/>
              <a:t>5</a:t>
            </a:fld>
            <a:endParaRPr lang="tr-TR"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Başlık"/>
          <p:cNvSpPr>
            <a:spLocks noGrp="1"/>
          </p:cNvSpPr>
          <p:nvPr>
            <p:ph type="title"/>
          </p:nvPr>
        </p:nvSpPr>
        <p:spPr>
          <a:xfrm>
            <a:off x="457200" y="274638"/>
            <a:ext cx="8229600" cy="715962"/>
          </a:xfrm>
        </p:spPr>
        <p:txBody>
          <a:bodyPr/>
          <a:lstStyle/>
          <a:p>
            <a:r>
              <a:rPr lang="tr-TR" sz="2400" b="1" smtClean="0"/>
              <a:t>Sonuç</a:t>
            </a:r>
          </a:p>
        </p:txBody>
      </p:sp>
      <p:sp>
        <p:nvSpPr>
          <p:cNvPr id="38915" name="2 İçerik Yer Tutucusu"/>
          <p:cNvSpPr>
            <a:spLocks noGrp="1"/>
          </p:cNvSpPr>
          <p:nvPr>
            <p:ph idx="1"/>
          </p:nvPr>
        </p:nvSpPr>
        <p:spPr>
          <a:xfrm>
            <a:off x="457200" y="990600"/>
            <a:ext cx="8229600" cy="4830763"/>
          </a:xfrm>
        </p:spPr>
        <p:txBody>
          <a:bodyPr/>
          <a:lstStyle/>
          <a:p>
            <a:pPr algn="just"/>
            <a:endParaRPr lang="tr-TR" sz="2200" smtClean="0"/>
          </a:p>
          <a:p>
            <a:pPr algn="just"/>
            <a:r>
              <a:rPr lang="tr-TR" sz="2200" smtClean="0"/>
              <a:t>Çocukların kendi dünyalarında belki de “ciddi”ye aldıkları eylemlerin en başında, oyun yer almaktadır. </a:t>
            </a:r>
          </a:p>
          <a:p>
            <a:pPr algn="just">
              <a:buFontTx/>
              <a:buNone/>
            </a:pPr>
            <a:endParaRPr lang="tr-TR" sz="2200" smtClean="0"/>
          </a:p>
          <a:p>
            <a:pPr algn="just">
              <a:buFontTx/>
              <a:buNone/>
            </a:pPr>
            <a:endParaRPr lang="tr-TR" sz="2200" smtClean="0"/>
          </a:p>
          <a:p>
            <a:pPr algn="just"/>
            <a:r>
              <a:rPr lang="tr-TR" sz="2200" smtClean="0"/>
              <a:t>Oyun, her ne kadar çok basit kuralları olan bir eylemmiş gibi görünse de, çocukların dünyasından bakıldığında </a:t>
            </a:r>
            <a:r>
              <a:rPr lang="tr-TR" sz="2200" b="1" i="1" smtClean="0"/>
              <a:t>karmakarışık kuralları olan</a:t>
            </a:r>
            <a:r>
              <a:rPr lang="tr-TR" sz="2200" smtClean="0"/>
              <a:t>, kendi içinde </a:t>
            </a:r>
            <a:r>
              <a:rPr lang="tr-TR" sz="2200" b="1" i="1" smtClean="0"/>
              <a:t>hiyerarşisi ve sistematiği olan</a:t>
            </a:r>
            <a:r>
              <a:rPr lang="tr-TR" sz="2200" smtClean="0"/>
              <a:t>, ciddiye alınması gereken bir eylemdir.</a:t>
            </a:r>
          </a:p>
          <a:p>
            <a:pPr algn="just"/>
            <a:endParaRPr lang="tr-TR" sz="2200" smtClean="0"/>
          </a:p>
          <a:p>
            <a:pPr algn="just">
              <a:buFontTx/>
              <a:buNone/>
            </a:pPr>
            <a:endParaRPr lang="tr-TR" sz="2200" smtClean="0"/>
          </a:p>
          <a:p>
            <a:pPr algn="just"/>
            <a:r>
              <a:rPr lang="tr-TR" sz="2200" smtClean="0"/>
              <a:t>Çocuğun bütüncül gelişimi ve yaşamsal mutluluğu için oyun oynamaya ihtiyacı vardır. </a:t>
            </a:r>
          </a:p>
        </p:txBody>
      </p:sp>
      <p:sp>
        <p:nvSpPr>
          <p:cNvPr id="38916" name="3 Dikdörtgen"/>
          <p:cNvSpPr>
            <a:spLocks noChangeArrowheads="1"/>
          </p:cNvSpPr>
          <p:nvPr/>
        </p:nvSpPr>
        <p:spPr bwMode="auto">
          <a:xfrm>
            <a:off x="6934200" y="6248400"/>
            <a:ext cx="1620838" cy="369888"/>
          </a:xfrm>
          <a:prstGeom prst="rect">
            <a:avLst/>
          </a:prstGeom>
          <a:noFill/>
          <a:ln w="9525">
            <a:noFill/>
            <a:miter lim="800000"/>
            <a:headEnd/>
            <a:tailEnd/>
          </a:ln>
        </p:spPr>
        <p:txBody>
          <a:bodyPr wrap="none">
            <a:spAutoFit/>
          </a:bodyPr>
          <a:lstStyle/>
          <a:p>
            <a:r>
              <a:rPr lang="tr-TR"/>
              <a:t>Özbakır, 2009</a:t>
            </a:r>
          </a:p>
        </p:txBody>
      </p:sp>
      <p:sp>
        <p:nvSpPr>
          <p:cNvPr id="38917" name="5 Slayt Numarası Yer Tutucusu"/>
          <p:cNvSpPr>
            <a:spLocks noGrp="1"/>
          </p:cNvSpPr>
          <p:nvPr>
            <p:ph type="sldNum" sz="quarter" idx="12"/>
          </p:nvPr>
        </p:nvSpPr>
        <p:spPr>
          <a:noFill/>
        </p:spPr>
        <p:txBody>
          <a:bodyPr/>
          <a:lstStyle/>
          <a:p>
            <a:fld id="{156CC92B-88B9-4D44-A222-573BC7549B42}" type="slidenum">
              <a:rPr lang="tr-TR" smtClean="0"/>
              <a:pPr/>
              <a:t>6</a:t>
            </a:fld>
            <a:endParaRPr lang="tr-TR"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2 İçerik Yer Tutucusu"/>
          <p:cNvSpPr>
            <a:spLocks noGrp="1"/>
          </p:cNvSpPr>
          <p:nvPr>
            <p:ph idx="1"/>
          </p:nvPr>
        </p:nvSpPr>
        <p:spPr>
          <a:xfrm>
            <a:off x="457200" y="533400"/>
            <a:ext cx="8229600" cy="5592763"/>
          </a:xfrm>
        </p:spPr>
        <p:txBody>
          <a:bodyPr/>
          <a:lstStyle/>
          <a:p>
            <a:pPr algn="just"/>
            <a:endParaRPr lang="tr-TR" sz="2200" smtClean="0"/>
          </a:p>
          <a:p>
            <a:pPr algn="just"/>
            <a:endParaRPr lang="tr-TR" sz="2200" smtClean="0"/>
          </a:p>
          <a:p>
            <a:pPr algn="just"/>
            <a:r>
              <a:rPr lang="tr-TR" sz="2200" smtClean="0"/>
              <a:t>Başta aileler olmak üzere toplumun tüm kurumları çocuklar için uygun </a:t>
            </a:r>
            <a:r>
              <a:rPr lang="tr-TR" sz="2200" b="1" i="1" smtClean="0"/>
              <a:t>oyun ortamları oluşturmalı </a:t>
            </a:r>
            <a:r>
              <a:rPr lang="tr-TR" sz="2200" smtClean="0"/>
              <a:t>ve </a:t>
            </a:r>
            <a:r>
              <a:rPr lang="tr-TR" sz="2200" b="1" i="1" smtClean="0"/>
              <a:t>rengi, dili, ırkı</a:t>
            </a:r>
            <a:r>
              <a:rPr lang="tr-TR" sz="2200" smtClean="0"/>
              <a:t> ve </a:t>
            </a:r>
            <a:r>
              <a:rPr lang="tr-TR" sz="2200" b="1" i="1" smtClean="0"/>
              <a:t>sosyo-ekonomik</a:t>
            </a:r>
            <a:r>
              <a:rPr lang="tr-TR" sz="2200" smtClean="0"/>
              <a:t> </a:t>
            </a:r>
            <a:r>
              <a:rPr lang="tr-TR" sz="2200" b="1" i="1" smtClean="0"/>
              <a:t>sınıfı</a:t>
            </a:r>
            <a:r>
              <a:rPr lang="tr-TR" sz="2200" smtClean="0"/>
              <a:t> ne olursa olsun her çocuğun özgürce oyun oynaması sağlanmalıdır.</a:t>
            </a:r>
          </a:p>
          <a:p>
            <a:pPr algn="just"/>
            <a:endParaRPr lang="tr-TR" sz="2200" smtClean="0"/>
          </a:p>
          <a:p>
            <a:pPr algn="just"/>
            <a:endParaRPr lang="tr-TR" sz="2200" smtClean="0"/>
          </a:p>
          <a:p>
            <a:pPr algn="just"/>
            <a:r>
              <a:rPr lang="tr-TR" sz="2200" b="1" i="1" smtClean="0"/>
              <a:t>Sonuç olarak; oyunla toplumsallaşan ve devinişsel, bilişsel ve duyuşsal gelişimini tamamlamış mutlu çocuklar yetiştiren ülkelerin geleceklerinin olumlu yönde şekilleneceği söylenebilir.</a:t>
            </a:r>
          </a:p>
        </p:txBody>
      </p:sp>
      <p:sp>
        <p:nvSpPr>
          <p:cNvPr id="39939" name="3 Slayt Numarası Yer Tutucusu"/>
          <p:cNvSpPr>
            <a:spLocks noGrp="1"/>
          </p:cNvSpPr>
          <p:nvPr>
            <p:ph type="sldNum" sz="quarter" idx="12"/>
          </p:nvPr>
        </p:nvSpPr>
        <p:spPr>
          <a:noFill/>
        </p:spPr>
        <p:txBody>
          <a:bodyPr/>
          <a:lstStyle/>
          <a:p>
            <a:fld id="{42191920-F17F-4CE4-A15E-F98AACB11648}" type="slidenum">
              <a:rPr lang="tr-TR" smtClean="0"/>
              <a:pPr/>
              <a:t>7</a:t>
            </a:fld>
            <a:endParaRPr lang="tr-TR"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421</Words>
  <Application>Microsoft Office PowerPoint</Application>
  <PresentationFormat>Ekran Gösterisi (4:3)</PresentationFormat>
  <Paragraphs>58</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Oyunun çocuğun sosyal gelişimindeki etkileri şu şekilde sıralanabilir:</vt:lpstr>
      <vt:lpstr>Slayt 2</vt:lpstr>
      <vt:lpstr>Slayt 3</vt:lpstr>
      <vt:lpstr>Fiziksel Gelişime Olan Etkileri </vt:lpstr>
      <vt:lpstr>Slayt 5</vt:lpstr>
      <vt:lpstr>Sonuç</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Oyunun çocuğun sosyal gelişimindeki etkileri şu şekilde sıralanabilir:</dc:title>
  <dc:creator>NEŞE ŞAHİN</dc:creator>
  <cp:lastModifiedBy>NEŞE ŞAHİN</cp:lastModifiedBy>
  <cp:revision>1</cp:revision>
  <dcterms:created xsi:type="dcterms:W3CDTF">2019-12-26T08:27:29Z</dcterms:created>
  <dcterms:modified xsi:type="dcterms:W3CDTF">2019-12-26T08:27:44Z</dcterms:modified>
</cp:coreProperties>
</file>