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4" r:id="rId1"/>
  </p:sldMasterIdLst>
  <p:sldIdLst>
    <p:sldId id="256" r:id="rId2"/>
    <p:sldId id="257" r:id="rId3"/>
    <p:sldId id="269" r:id="rId4"/>
    <p:sldId id="270" r:id="rId5"/>
    <p:sldId id="258" r:id="rId6"/>
    <p:sldId id="259" r:id="rId7"/>
    <p:sldId id="261" r:id="rId8"/>
    <p:sldId id="262" r:id="rId9"/>
    <p:sldId id="267" r:id="rId10"/>
    <p:sldId id="268" r:id="rId11"/>
    <p:sldId id="266" r:id="rId12"/>
    <p:sldId id="263" r:id="rId13"/>
    <p:sldId id="264" r:id="rId14"/>
    <p:sldId id="265"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792025F-297A-4D08-AED8-DC1A20A1639B}" type="datetimeFigureOut">
              <a:rPr lang="tr-TR" smtClean="0"/>
              <a:t>24.04.2020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8AEF630-1635-40E5-9ECA-121618DCAC85}"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687436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92025F-297A-4D08-AED8-DC1A20A163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AEF630-1635-40E5-9ECA-121618DCAC85}" type="slidenum">
              <a:rPr lang="tr-TR" smtClean="0"/>
              <a:t>‹#›</a:t>
            </a:fld>
            <a:endParaRPr lang="tr-TR"/>
          </a:p>
        </p:txBody>
      </p:sp>
    </p:spTree>
    <p:extLst>
      <p:ext uri="{BB962C8B-B14F-4D97-AF65-F5344CB8AC3E}">
        <p14:creationId xmlns:p14="http://schemas.microsoft.com/office/powerpoint/2010/main" val="60920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92025F-297A-4D08-AED8-DC1A20A163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AEF630-1635-40E5-9ECA-121618DCAC85}" type="slidenum">
              <a:rPr lang="tr-TR" smtClean="0"/>
              <a:t>‹#›</a:t>
            </a:fld>
            <a:endParaRPr lang="tr-TR"/>
          </a:p>
        </p:txBody>
      </p:sp>
    </p:spTree>
    <p:extLst>
      <p:ext uri="{BB962C8B-B14F-4D97-AF65-F5344CB8AC3E}">
        <p14:creationId xmlns:p14="http://schemas.microsoft.com/office/powerpoint/2010/main" val="199801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92025F-297A-4D08-AED8-DC1A20A163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AEF630-1635-40E5-9ECA-121618DCAC85}" type="slidenum">
              <a:rPr lang="tr-TR" smtClean="0"/>
              <a:t>‹#›</a:t>
            </a:fld>
            <a:endParaRPr lang="tr-TR"/>
          </a:p>
        </p:txBody>
      </p:sp>
    </p:spTree>
    <p:extLst>
      <p:ext uri="{BB962C8B-B14F-4D97-AF65-F5344CB8AC3E}">
        <p14:creationId xmlns:p14="http://schemas.microsoft.com/office/powerpoint/2010/main" val="3889668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792025F-297A-4D08-AED8-DC1A20A1639B}" type="datetimeFigureOut">
              <a:rPr lang="tr-TR" smtClean="0"/>
              <a:t>24.04.2020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8AEF630-1635-40E5-9ECA-121618DCAC85}"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446765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792025F-297A-4D08-AED8-DC1A20A1639B}"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AEF630-1635-40E5-9ECA-121618DCAC85}" type="slidenum">
              <a:rPr lang="tr-TR" smtClean="0"/>
              <a:t>‹#›</a:t>
            </a:fld>
            <a:endParaRPr lang="tr-TR"/>
          </a:p>
        </p:txBody>
      </p:sp>
    </p:spTree>
    <p:extLst>
      <p:ext uri="{BB962C8B-B14F-4D97-AF65-F5344CB8AC3E}">
        <p14:creationId xmlns:p14="http://schemas.microsoft.com/office/powerpoint/2010/main" val="292880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792025F-297A-4D08-AED8-DC1A20A1639B}"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8AEF630-1635-40E5-9ECA-121618DCAC85}" type="slidenum">
              <a:rPr lang="tr-TR" smtClean="0"/>
              <a:t>‹#›</a:t>
            </a:fld>
            <a:endParaRPr lang="tr-TR"/>
          </a:p>
        </p:txBody>
      </p:sp>
    </p:spTree>
    <p:extLst>
      <p:ext uri="{BB962C8B-B14F-4D97-AF65-F5344CB8AC3E}">
        <p14:creationId xmlns:p14="http://schemas.microsoft.com/office/powerpoint/2010/main" val="329556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792025F-297A-4D08-AED8-DC1A20A1639B}"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8AEF630-1635-40E5-9ECA-121618DCAC85}" type="slidenum">
              <a:rPr lang="tr-TR" smtClean="0"/>
              <a:t>‹#›</a:t>
            </a:fld>
            <a:endParaRPr lang="tr-TR"/>
          </a:p>
        </p:txBody>
      </p:sp>
    </p:spTree>
    <p:extLst>
      <p:ext uri="{BB962C8B-B14F-4D97-AF65-F5344CB8AC3E}">
        <p14:creationId xmlns:p14="http://schemas.microsoft.com/office/powerpoint/2010/main" val="121025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2025F-297A-4D08-AED8-DC1A20A1639B}"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8AEF630-1635-40E5-9ECA-121618DCAC85}" type="slidenum">
              <a:rPr lang="tr-TR" smtClean="0"/>
              <a:t>‹#›</a:t>
            </a:fld>
            <a:endParaRPr lang="tr-TR"/>
          </a:p>
        </p:txBody>
      </p:sp>
    </p:spTree>
    <p:extLst>
      <p:ext uri="{BB962C8B-B14F-4D97-AF65-F5344CB8AC3E}">
        <p14:creationId xmlns:p14="http://schemas.microsoft.com/office/powerpoint/2010/main" val="346209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92025F-297A-4D08-AED8-DC1A20A1639B}" type="datetimeFigureOut">
              <a:rPr lang="tr-TR" smtClean="0"/>
              <a:t>24.04.2020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8AEF630-1635-40E5-9ECA-121618DCAC85}"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574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92025F-297A-4D08-AED8-DC1A20A1639B}" type="datetimeFigureOut">
              <a:rPr lang="tr-TR" smtClean="0"/>
              <a:t>24.04.2020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8AEF630-1635-40E5-9ECA-121618DCAC85}"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979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792025F-297A-4D08-AED8-DC1A20A1639B}" type="datetimeFigureOut">
              <a:rPr lang="tr-TR" smtClean="0"/>
              <a:t>24.04.2020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8AEF630-1635-40E5-9ECA-121618DCAC85}"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9616519"/>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063283" y="381744"/>
            <a:ext cx="10515600" cy="1325563"/>
          </a:xfrm>
        </p:spPr>
        <p:txBody>
          <a:bodyPr>
            <a:noAutofit/>
          </a:bodyPr>
          <a:lstStyle/>
          <a:p>
            <a:r>
              <a:rPr lang="tr-TR" sz="2000" b="1" dirty="0"/>
              <a:t>Cumhurbaşkanlığı Teşkilatı Hakkında Cumhurbaşkanlığı 1 Numaralı Kararnamesine göre</a:t>
            </a:r>
            <a:r>
              <a:rPr lang="tr-TR" sz="2000" dirty="0"/>
              <a:t> (R. G. 10/7/2018 – 30474)</a:t>
            </a:r>
            <a:r>
              <a:rPr lang="tr-TR" sz="2000" b="1" dirty="0"/>
              <a:t> (MADDE 184 – 1) Gençlik ve Spor Bakanlığının görev ve yetkileri şunlardır:</a:t>
            </a:r>
            <a:br>
              <a:rPr lang="tr-TR" sz="2000" dirty="0"/>
            </a:br>
            <a:endParaRPr lang="tr-TR" sz="2000" dirty="0"/>
          </a:p>
        </p:txBody>
      </p:sp>
      <p:sp>
        <p:nvSpPr>
          <p:cNvPr id="5" name="İçerik Yer Tutucusu 4"/>
          <p:cNvSpPr>
            <a:spLocks noGrp="1"/>
          </p:cNvSpPr>
          <p:nvPr>
            <p:ph idx="1"/>
          </p:nvPr>
        </p:nvSpPr>
        <p:spPr>
          <a:xfrm>
            <a:off x="1063283" y="903850"/>
            <a:ext cx="9811043" cy="4768948"/>
          </a:xfrm>
        </p:spPr>
        <p:txBody>
          <a:bodyPr>
            <a:noAutofit/>
          </a:bodyPr>
          <a:lstStyle/>
          <a:p>
            <a:pPr>
              <a:lnSpc>
                <a:spcPct val="100000"/>
              </a:lnSpc>
              <a:spcBef>
                <a:spcPts val="0"/>
              </a:spcBef>
              <a:spcAft>
                <a:spcPts val="0"/>
              </a:spcAft>
            </a:pPr>
            <a:r>
              <a:rPr lang="tr-TR" sz="1600" dirty="0">
                <a:solidFill>
                  <a:schemeClr val="tx1"/>
                </a:solidFill>
              </a:rPr>
              <a:t>a) Gençliğin kişisel ve sosyal gelişimini destekleyici politikaların tespiti amacıyla gerekli çalışmaları yapmak, farklı genç gruplarının ihtiyaçlarını da dikkate alarak gençlerin kendi potansiyellerini gerçekleştirebilmelerine imkân sağlamak, karar alma ve uygulama süreçleri ile sosyal hayatın her alanına etkin katılımını sağlayıcı öneriler geliştirmek ve bu doğrultuda faaliyetler yürütmek, ilgili kurumların gençliği ilgilendiren hizmetlerinde koordinasyon ve işbirliğini sağlamak, </a:t>
            </a:r>
          </a:p>
          <a:p>
            <a:pPr>
              <a:lnSpc>
                <a:spcPct val="100000"/>
              </a:lnSpc>
              <a:spcBef>
                <a:spcPts val="0"/>
              </a:spcBef>
              <a:spcAft>
                <a:spcPts val="0"/>
              </a:spcAft>
            </a:pPr>
            <a:r>
              <a:rPr lang="tr-TR" sz="1600" dirty="0">
                <a:solidFill>
                  <a:schemeClr val="tx1"/>
                </a:solidFill>
              </a:rPr>
              <a:t>b) Gençliğin ihtiyaçları ile gençliğe sunulan hizmet ve imkânlar konusunda inceleme ve araştırmalar yapmak ve öneriler geliştirmek, gençlik alanında bilgilendirme, rehberlik ve danışmanlık yapmak,</a:t>
            </a:r>
          </a:p>
          <a:p>
            <a:pPr>
              <a:lnSpc>
                <a:spcPct val="100000"/>
              </a:lnSpc>
              <a:spcBef>
                <a:spcPts val="0"/>
              </a:spcBef>
              <a:spcAft>
                <a:spcPts val="0"/>
              </a:spcAft>
            </a:pPr>
            <a:r>
              <a:rPr lang="tr-TR" sz="1600" dirty="0">
                <a:solidFill>
                  <a:schemeClr val="tx1"/>
                </a:solidFill>
              </a:rPr>
              <a:t> c) Gençlik çalışma ve projelerine ilişkin usul ve esasları belirlemek, </a:t>
            </a:r>
          </a:p>
          <a:p>
            <a:pPr>
              <a:lnSpc>
                <a:spcPct val="100000"/>
              </a:lnSpc>
              <a:spcBef>
                <a:spcPts val="0"/>
              </a:spcBef>
              <a:spcAft>
                <a:spcPts val="0"/>
              </a:spcAft>
            </a:pPr>
            <a:r>
              <a:rPr lang="tr-TR" sz="1600" dirty="0">
                <a:solidFill>
                  <a:schemeClr val="tx1"/>
                </a:solidFill>
              </a:rPr>
              <a:t>ç) Gençlik çalışma ve projeleri yapmak, bu çalışma ve projeleri desteklemek, bunların uygulama ve sonuçlarını denetlemek, </a:t>
            </a:r>
          </a:p>
          <a:p>
            <a:pPr>
              <a:lnSpc>
                <a:spcPct val="100000"/>
              </a:lnSpc>
              <a:spcBef>
                <a:spcPts val="0"/>
              </a:spcBef>
              <a:spcAft>
                <a:spcPts val="0"/>
              </a:spcAft>
            </a:pPr>
            <a:r>
              <a:rPr lang="tr-TR" sz="1600" dirty="0">
                <a:solidFill>
                  <a:schemeClr val="tx1"/>
                </a:solidFill>
              </a:rPr>
              <a:t>d) Spor faaliyetlerinin plan ve program dâhilinde ve mevzuata uygun bir şekilde yürütülmesini gözetmek, gelişmesini ve yaygınlaşmasını teşvik edici tedbirler almak, </a:t>
            </a:r>
          </a:p>
          <a:p>
            <a:pPr>
              <a:lnSpc>
                <a:spcPct val="100000"/>
              </a:lnSpc>
              <a:spcBef>
                <a:spcPts val="0"/>
              </a:spcBef>
              <a:spcAft>
                <a:spcPts val="0"/>
              </a:spcAft>
            </a:pPr>
            <a:r>
              <a:rPr lang="tr-TR" sz="1600" dirty="0">
                <a:solidFill>
                  <a:schemeClr val="tx1"/>
                </a:solidFill>
              </a:rPr>
              <a:t>e) Spor alanında uygulanacak politikaların tespit edilmesi amacıyla gerekli çalışmaları yapmak, teşkilatlanma, federasyonların bağımsızlığı, spor tesisleri, eğitim, sponsorluk, sporcu sağlığının korunması, uluslararası organizasyonlarla ilgili çalışmaları koordine etmek, değerlendirmek ve denetlemek, </a:t>
            </a:r>
          </a:p>
          <a:p>
            <a:pPr>
              <a:lnSpc>
                <a:spcPct val="100000"/>
              </a:lnSpc>
              <a:spcBef>
                <a:spcPts val="0"/>
              </a:spcBef>
              <a:spcAft>
                <a:spcPts val="0"/>
              </a:spcAft>
            </a:pPr>
            <a:r>
              <a:rPr lang="tr-TR" sz="1600" dirty="0">
                <a:solidFill>
                  <a:schemeClr val="tx1"/>
                </a:solidFill>
              </a:rPr>
              <a:t>f) Spor kuruluşlarının kurulmasına ve diğer hususlara ilişkin usul ve esasları tespit etmek, </a:t>
            </a:r>
          </a:p>
          <a:p>
            <a:pPr>
              <a:lnSpc>
                <a:spcPct val="100000"/>
              </a:lnSpc>
              <a:spcBef>
                <a:spcPts val="0"/>
              </a:spcBef>
              <a:spcAft>
                <a:spcPts val="0"/>
              </a:spcAft>
            </a:pPr>
            <a:r>
              <a:rPr lang="tr-TR" sz="1600" dirty="0">
                <a:solidFill>
                  <a:schemeClr val="tx1"/>
                </a:solidFill>
              </a:rPr>
              <a:t>g) Gençlik ve spor kulüpleri ile başarılı sporcuları ve çalıştırıcıları desteklemek,</a:t>
            </a:r>
          </a:p>
          <a:p>
            <a:pPr>
              <a:lnSpc>
                <a:spcPct val="100000"/>
              </a:lnSpc>
              <a:spcBef>
                <a:spcPts val="0"/>
              </a:spcBef>
              <a:spcAft>
                <a:spcPts val="0"/>
              </a:spcAft>
            </a:pPr>
            <a:r>
              <a:rPr lang="tr-TR" sz="1600" dirty="0">
                <a:solidFill>
                  <a:schemeClr val="tx1"/>
                </a:solidFill>
              </a:rPr>
              <a:t> ğ) Yurt yapmak, yaptırmak, işletmek, işlettirmek, desteklemek ve yurt hizmetlerine ilişkin usul ve esasları belirlemek, h) Öğrencilere verilecek öğrenim kredisi, burs ve diğer yardımlara ilişkin hizmetleri yürütmek ve bunlara dair usul ve esasları belirlemek, </a:t>
            </a:r>
          </a:p>
          <a:p>
            <a:pPr>
              <a:lnSpc>
                <a:spcPct val="100000"/>
              </a:lnSpc>
              <a:spcBef>
                <a:spcPts val="0"/>
              </a:spcBef>
              <a:spcAft>
                <a:spcPts val="0"/>
              </a:spcAft>
            </a:pPr>
            <a:r>
              <a:rPr lang="tr-TR" sz="1600" dirty="0">
                <a:solidFill>
                  <a:schemeClr val="tx1"/>
                </a:solidFill>
              </a:rPr>
              <a:t>ı) Bakanlık hizmetlerini destekleyici arsa ve arazi temin etmek, bina ve tesis yapmak, yaptırmak, satın almak, kiralamak, devretmek, devralmak ve bu hizmetlerle ilgili her türlü mali ve ekonomik girişimde bulunmak,</a:t>
            </a:r>
          </a:p>
          <a:p>
            <a:pPr>
              <a:lnSpc>
                <a:spcPct val="100000"/>
              </a:lnSpc>
              <a:spcBef>
                <a:spcPts val="0"/>
              </a:spcBef>
              <a:spcAft>
                <a:spcPts val="0"/>
              </a:spcAft>
            </a:pPr>
            <a:r>
              <a:rPr lang="tr-TR" sz="1600" dirty="0">
                <a:solidFill>
                  <a:schemeClr val="tx1"/>
                </a:solidFill>
              </a:rPr>
              <a:t> i) Kanunlarla veya Cumhurbaşkanlığı kararnameleriyle verilen diğer görevleri yapmak.</a:t>
            </a:r>
          </a:p>
        </p:txBody>
      </p:sp>
    </p:spTree>
    <p:extLst>
      <p:ext uri="{BB962C8B-B14F-4D97-AF65-F5344CB8AC3E}">
        <p14:creationId xmlns:p14="http://schemas.microsoft.com/office/powerpoint/2010/main" val="1436562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5C21CC4-37C4-4133-82A1-B25071C2B1B2}"/>
              </a:ext>
            </a:extLst>
          </p:cNvPr>
          <p:cNvSpPr/>
          <p:nvPr/>
        </p:nvSpPr>
        <p:spPr>
          <a:xfrm>
            <a:off x="4823085" y="107239"/>
            <a:ext cx="2827184" cy="369332"/>
          </a:xfrm>
          <a:prstGeom prst="rect">
            <a:avLst/>
          </a:prstGeom>
        </p:spPr>
        <p:txBody>
          <a:bodyPr wrap="none">
            <a:spAutoFit/>
          </a:bodyPr>
          <a:lstStyle/>
          <a:p>
            <a:r>
              <a:rPr lang="tr-TR" b="1" dirty="0"/>
              <a:t>Spor Temel Politika Alanları</a:t>
            </a:r>
            <a:endParaRPr lang="tr-TR" dirty="0"/>
          </a:p>
        </p:txBody>
      </p:sp>
      <p:sp>
        <p:nvSpPr>
          <p:cNvPr id="5" name="Dikdörtgen 4">
            <a:extLst>
              <a:ext uri="{FF2B5EF4-FFF2-40B4-BE49-F238E27FC236}">
                <a16:creationId xmlns:a16="http://schemas.microsoft.com/office/drawing/2014/main" id="{6DE670CF-8BE1-4542-AB27-A948C4E2268B}"/>
              </a:ext>
            </a:extLst>
          </p:cNvPr>
          <p:cNvSpPr/>
          <p:nvPr/>
        </p:nvSpPr>
        <p:spPr>
          <a:xfrm>
            <a:off x="548640" y="901787"/>
            <a:ext cx="11376074" cy="4616648"/>
          </a:xfrm>
          <a:prstGeom prst="rect">
            <a:avLst/>
          </a:prstGeom>
        </p:spPr>
        <p:txBody>
          <a:bodyPr wrap="square">
            <a:spAutoFit/>
          </a:bodyPr>
          <a:lstStyle/>
          <a:p>
            <a:pPr indent="450215" algn="just">
              <a:spcAft>
                <a:spcPts val="0"/>
              </a:spcAft>
            </a:pPr>
            <a:r>
              <a:rPr lang="tr-TR" sz="1400" b="1" dirty="0">
                <a:solidFill>
                  <a:srgbClr val="000000"/>
                </a:solidFill>
                <a:latin typeface="Times New Roman" panose="02020603050405020304" pitchFamily="18" charset="0"/>
                <a:ea typeface="Times New Roman" panose="02020603050405020304" pitchFamily="18" charset="0"/>
              </a:rPr>
              <a:t>5. ENGELLİLER VE SPOR </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POLİTİKALAR</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1. Spor tesislerinin engellilerin erişimine uygun hale getirilmesi.</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2. Engellilerin sportif performanslarının arttırılmasına yönelik çalışmaların yapılması.</a:t>
            </a:r>
          </a:p>
          <a:p>
            <a:pPr indent="450215" algn="just">
              <a:spcAft>
                <a:spcPts val="0"/>
              </a:spcAft>
              <a:tabLst>
                <a:tab pos="564515" algn="l"/>
              </a:tabLst>
            </a:pPr>
            <a:r>
              <a:rPr lang="tr-TR" sz="1400" dirty="0">
                <a:solidFill>
                  <a:srgbClr val="000000"/>
                </a:solidFill>
                <a:latin typeface="Times New Roman" panose="02020603050405020304" pitchFamily="18" charset="0"/>
                <a:ea typeface="Calibri" panose="020F0502020204030204" pitchFamily="34" charset="0"/>
              </a:rPr>
              <a:t>3. Eğitim kurumlarında engellilere yönelik faaliyetlere yer verilmesi.</a:t>
            </a:r>
          </a:p>
          <a:p>
            <a:pPr indent="450215" algn="just">
              <a:spcAft>
                <a:spcPts val="0"/>
              </a:spcAft>
              <a:tabLst>
                <a:tab pos="771525" algn="l"/>
              </a:tabLst>
            </a:pPr>
            <a:r>
              <a:rPr lang="tr-TR" sz="1400" dirty="0">
                <a:solidFill>
                  <a:srgbClr val="000000"/>
                </a:solidFill>
                <a:latin typeface="Times New Roman" panose="02020603050405020304" pitchFamily="18" charset="0"/>
                <a:ea typeface="Calibri" panose="020F0502020204030204" pitchFamily="34" charset="0"/>
              </a:rPr>
              <a:t>4. Engellilerin spor aracılığıyla </a:t>
            </a:r>
            <a:r>
              <a:rPr lang="tr-TR" sz="1400" dirty="0" err="1">
                <a:solidFill>
                  <a:srgbClr val="000000"/>
                </a:solidFill>
                <a:latin typeface="Times New Roman" panose="02020603050405020304" pitchFamily="18" charset="0"/>
                <a:ea typeface="Calibri" panose="020F0502020204030204" pitchFamily="34" charset="0"/>
              </a:rPr>
              <a:t>rehabilitesi</a:t>
            </a:r>
            <a:r>
              <a:rPr lang="tr-TR" sz="1400" dirty="0">
                <a:solidFill>
                  <a:srgbClr val="000000"/>
                </a:solidFill>
                <a:latin typeface="Times New Roman" panose="02020603050405020304" pitchFamily="18" charset="0"/>
                <a:ea typeface="Calibri" panose="020F0502020204030204" pitchFamily="34" charset="0"/>
              </a:rPr>
              <a:t>.</a:t>
            </a:r>
          </a:p>
          <a:p>
            <a:pPr indent="450215" algn="just">
              <a:spcAft>
                <a:spcPts val="0"/>
              </a:spcAft>
            </a:pPr>
            <a:r>
              <a:rPr lang="tr-TR" sz="1400" b="1" dirty="0">
                <a:solidFill>
                  <a:srgbClr val="000000"/>
                </a:solidFill>
                <a:latin typeface="Times New Roman" panose="02020603050405020304" pitchFamily="18" charset="0"/>
                <a:ea typeface="PMingLiU" panose="02020500000000000000" pitchFamily="18" charset="-120"/>
              </a:rPr>
              <a:t> </a:t>
            </a:r>
            <a:endParaRPr lang="tr-TR" sz="1400" b="1"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tr-TR" sz="1400" b="1" dirty="0">
                <a:solidFill>
                  <a:srgbClr val="000000"/>
                </a:solidFill>
                <a:latin typeface="Times New Roman" panose="02020603050405020304" pitchFamily="18" charset="0"/>
                <a:ea typeface="PMingLiU" panose="02020500000000000000" pitchFamily="18" charset="-120"/>
              </a:rPr>
              <a:t>6. SPORCU SAĞLIĞI </a:t>
            </a:r>
            <a:endParaRPr lang="tr-TR" sz="1400" b="1"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tr-TR" sz="1400" b="1" dirty="0">
                <a:solidFill>
                  <a:srgbClr val="000000"/>
                </a:solidFill>
                <a:latin typeface="Times New Roman" panose="02020603050405020304" pitchFamily="18" charset="0"/>
                <a:ea typeface="Calibri" panose="020F0502020204030204" pitchFamily="34" charset="0"/>
              </a:rPr>
              <a:t>POLİTİKALAR</a:t>
            </a:r>
            <a:endParaRPr lang="tr-TR" sz="1400" dirty="0">
              <a:solidFill>
                <a:srgbClr val="000000"/>
              </a:solidFill>
              <a:latin typeface="Times New Roman" panose="02020603050405020304" pitchFamily="18" charset="0"/>
              <a:ea typeface="Calibri" panose="020F0502020204030204" pitchFamily="34" charset="0"/>
            </a:endParaRP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1. Sporcuların sağlıklı bir şekilde spora katılımının sağlanması.</a:t>
            </a:r>
          </a:p>
          <a:p>
            <a:pPr indent="450215" algn="just">
              <a:spcAft>
                <a:spcPts val="0"/>
              </a:spcAft>
            </a:pPr>
            <a:r>
              <a:rPr lang="tr-TR" sz="1400" dirty="0">
                <a:ea typeface="PMingLiU" panose="02020500000000000000" pitchFamily="18" charset="-120"/>
              </a:rPr>
              <a:t>2. </a:t>
            </a:r>
            <a:r>
              <a:rPr lang="tr-TR" sz="1400" dirty="0"/>
              <a:t>Spor yaralanmalarının önlenmesi ve tedavisinde gerekli tedbirlerin arttırılması.</a:t>
            </a:r>
          </a:p>
          <a:p>
            <a:pPr algn="just">
              <a:spcAft>
                <a:spcPts val="0"/>
              </a:spcAft>
              <a:tabLst>
                <a:tab pos="2764155" algn="l"/>
              </a:tabLst>
            </a:pPr>
            <a:r>
              <a:rPr lang="tr-TR" sz="1400" dirty="0"/>
              <a:t>            </a:t>
            </a:r>
            <a:r>
              <a:rPr lang="tr-TR" sz="1400" dirty="0">
                <a:ea typeface="PMingLiU" panose="02020500000000000000" pitchFamily="18" charset="-120"/>
              </a:rPr>
              <a:t>3. </a:t>
            </a:r>
            <a:r>
              <a:rPr lang="tr-TR" sz="1400" dirty="0"/>
              <a:t>Sporcu beslenmesi ve dopingle mücadelenin yaygınlaştırılması.</a:t>
            </a:r>
          </a:p>
          <a:p>
            <a:pPr algn="just">
              <a:spcAft>
                <a:spcPts val="0"/>
              </a:spcAft>
              <a:tabLst>
                <a:tab pos="2764155" algn="l"/>
              </a:tabLst>
            </a:pPr>
            <a:r>
              <a:rPr lang="tr-TR" sz="1400" b="1" dirty="0"/>
              <a:t> </a:t>
            </a:r>
            <a:endParaRPr lang="tr-TR" sz="1400" dirty="0"/>
          </a:p>
          <a:p>
            <a:pPr algn="just">
              <a:spcAft>
                <a:spcPts val="0"/>
              </a:spcAft>
            </a:pPr>
            <a:r>
              <a:rPr lang="tr-TR" sz="1400" b="1" dirty="0">
                <a:solidFill>
                  <a:srgbClr val="000000"/>
                </a:solidFill>
                <a:latin typeface="Times New Roman" panose="02020603050405020304" pitchFamily="18" charset="0"/>
                <a:ea typeface="Times New Roman" panose="02020603050405020304" pitchFamily="18" charset="0"/>
              </a:rPr>
              <a:t>            7. ULUSLARARASI SPOR ORGANİZASYONLARI VE OLİMPİYATLAR</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POLİTİKALAR</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1. İstanbul’un olimpiyat ve </a:t>
            </a:r>
            <a:r>
              <a:rPr lang="tr-TR" sz="1400" dirty="0" err="1">
                <a:solidFill>
                  <a:srgbClr val="000000"/>
                </a:solidFill>
                <a:latin typeface="Times New Roman" panose="02020603050405020304" pitchFamily="18" charset="0"/>
                <a:ea typeface="Calibri" panose="020F0502020204030204" pitchFamily="34" charset="0"/>
              </a:rPr>
              <a:t>paralimpik</a:t>
            </a:r>
            <a:r>
              <a:rPr lang="tr-TR" sz="1400" dirty="0">
                <a:solidFill>
                  <a:srgbClr val="000000"/>
                </a:solidFill>
                <a:latin typeface="Times New Roman" panose="02020603050405020304" pitchFamily="18" charset="0"/>
                <a:ea typeface="Calibri" panose="020F0502020204030204" pitchFamily="34" charset="0"/>
              </a:rPr>
              <a:t> oyunlarına adaylığıyla ilgili çalışmaların yürütülmesi.</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2. Uluslararası spor organizasyonlarının ülke genelinde yapılmasına ilişkin çalışmaların sürdürülmesi.</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3. Olimpiyatlar ve uluslararası spor organizasyonlarına katılım ve başarıda sporcuların en üst düzeyde performansa ulaşmasını sağlayacak yapının oluşturulması.</a:t>
            </a:r>
          </a:p>
          <a:p>
            <a:pPr indent="450215" algn="just">
              <a:spcAft>
                <a:spcPts val="0"/>
              </a:spcAft>
            </a:pPr>
            <a:r>
              <a:rPr lang="tr-TR" sz="1400" dirty="0">
                <a:solidFill>
                  <a:srgbClr val="000000"/>
                </a:solidFill>
                <a:latin typeface="Times New Roman" panose="02020603050405020304" pitchFamily="18" charset="0"/>
                <a:ea typeface="Calibri" panose="020F0502020204030204" pitchFamily="34" charset="0"/>
              </a:rPr>
              <a:t>4. Sporda gönüllülük sisteminin oluşturulması.</a:t>
            </a:r>
          </a:p>
          <a:p>
            <a:pPr>
              <a:spcAft>
                <a:spcPts val="0"/>
              </a:spcAft>
            </a:pPr>
            <a:r>
              <a:rPr lang="tr-TR" sz="1400" dirty="0">
                <a:solidFill>
                  <a:srgbClr val="000000"/>
                </a:solidFill>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97794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0737" y="393895"/>
            <a:ext cx="10225785" cy="858129"/>
          </a:xfrm>
          <a:solidFill>
            <a:srgbClr val="00B050"/>
          </a:solidFill>
        </p:spPr>
        <p:txBody>
          <a:bodyPr>
            <a:normAutofit fontScale="90000"/>
          </a:bodyPr>
          <a:lstStyle/>
          <a:p>
            <a:r>
              <a:rPr lang="tr-TR" b="1" dirty="0"/>
              <a:t>SAYISAL VERİLERLE GÜNÜMÜZDE SPOR</a:t>
            </a:r>
            <a:br>
              <a:rPr lang="tr-TR" dirty="0"/>
            </a:br>
            <a:endParaRPr lang="tr-TR" dirty="0"/>
          </a:p>
        </p:txBody>
      </p:sp>
      <p:sp>
        <p:nvSpPr>
          <p:cNvPr id="3" name="İçerik Yer Tutucusu 2"/>
          <p:cNvSpPr>
            <a:spLocks noGrp="1"/>
          </p:cNvSpPr>
          <p:nvPr>
            <p:ph idx="1"/>
          </p:nvPr>
        </p:nvSpPr>
        <p:spPr>
          <a:xfrm>
            <a:off x="1258957" y="1388167"/>
            <a:ext cx="9523412" cy="3615267"/>
          </a:xfrm>
        </p:spPr>
        <p:txBody>
          <a:bodyPr>
            <a:normAutofit lnSpcReduction="10000"/>
          </a:bodyPr>
          <a:lstStyle/>
          <a:p>
            <a:r>
              <a:rPr lang="tr-TR" dirty="0"/>
              <a:t>Ülkemizin sporda geldiği düzeyi belirlemek için sporcu, kulüp, spor tesisleri ve sporcuların genel nüfusa oranlarına ilişkin sayısal verileri inceleyerek bir değerlendirme yapılabilir. 1950 yılı verilerine göre, ülkemizde federasyonlara bağlı lisanslı sporcuların genel nüfusa oranı  % 0.02 iken, 1985 yılında bu oran % 0.06’ya, 2006 yılında % 1.51’e, 2012 yılında %2.7’e, 2016 yılında ise % 4.81’e, 2018 yılında ise % 5.98’e  yükselmiştir. </a:t>
            </a:r>
          </a:p>
          <a:p>
            <a:endParaRPr lang="tr-TR" dirty="0"/>
          </a:p>
          <a:p>
            <a:r>
              <a:rPr lang="tr-TR" dirty="0"/>
              <a:t>Federasyonlara bağlı sporcu sayısı artmıştır.  Ancak bu artış istenilen düzeyde değildir. 2010 yılı verilerine göre lisanslı sporcu sayısının genel nüfusa oranı Almanya’da % 30.8, Fransa’da %24.9, Avustralya’da %20.2’dir (Yüce ve Sunay, 2013). Avrupa Birliği ülkelerinde lisanslı sporcu sayısı oldukça yüksektir. Ülkemizdeki lisanslı sporcu sayısı bu sayının çok gerisinde kalmıştır.</a:t>
            </a:r>
          </a:p>
          <a:p>
            <a:endParaRPr lang="tr-TR" dirty="0"/>
          </a:p>
        </p:txBody>
      </p:sp>
    </p:spTree>
    <p:extLst>
      <p:ext uri="{BB962C8B-B14F-4D97-AF65-F5344CB8AC3E}">
        <p14:creationId xmlns:p14="http://schemas.microsoft.com/office/powerpoint/2010/main" val="351359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90261" y="68666"/>
            <a:ext cx="9329530" cy="369332"/>
          </a:xfrm>
          <a:prstGeom prst="rect">
            <a:avLst/>
          </a:prstGeom>
        </p:spPr>
        <p:txBody>
          <a:bodyPr wrap="square">
            <a:spAutoFit/>
          </a:bodyPr>
          <a:lstStyle/>
          <a:p>
            <a:pPr algn="ctr">
              <a:spcAft>
                <a:spcPts val="0"/>
              </a:spcAft>
            </a:pPr>
            <a:r>
              <a:rPr lang="tr-TR" b="1" dirty="0">
                <a:effectLst/>
                <a:latin typeface="Times New Roman" panose="02020603050405020304" pitchFamily="18" charset="0"/>
                <a:ea typeface="Times New Roman" panose="02020603050405020304" pitchFamily="18" charset="0"/>
              </a:rPr>
              <a:t>Çizelge 1- Federasyonlara Bağlı Sporcu Sayıları*</a:t>
            </a:r>
            <a:r>
              <a:rPr lang="tr-TR" dirty="0">
                <a:effectLst/>
                <a:latin typeface="Times New Roman" panose="02020603050405020304" pitchFamily="18" charset="0"/>
                <a:ea typeface="Times New Roman" panose="02020603050405020304" pitchFamily="18" charset="0"/>
              </a:rPr>
              <a:t> </a:t>
            </a:r>
            <a:r>
              <a:rPr lang="tr-TR" b="1" dirty="0">
                <a:effectLst/>
                <a:latin typeface="Times New Roman" panose="02020603050405020304" pitchFamily="18" charset="0"/>
                <a:ea typeface="Times New Roman" panose="02020603050405020304" pitchFamily="18" charset="0"/>
              </a:rPr>
              <a:t>ve Nüfusa* Oranları</a:t>
            </a:r>
            <a:endParaRPr lang="tr-TR" sz="2000" dirty="0">
              <a:effectLst/>
              <a:latin typeface="Times New Roman" panose="02020603050405020304" pitchFamily="18" charset="0"/>
              <a:ea typeface="Times New Roman" panose="02020603050405020304" pitchFamily="18" charset="0"/>
            </a:endParaRPr>
          </a:p>
        </p:txBody>
      </p:sp>
      <p:graphicFrame>
        <p:nvGraphicFramePr>
          <p:cNvPr id="2" name="Tablo 1">
            <a:extLst>
              <a:ext uri="{FF2B5EF4-FFF2-40B4-BE49-F238E27FC236}">
                <a16:creationId xmlns:a16="http://schemas.microsoft.com/office/drawing/2014/main" id="{262399CC-6774-40CD-8EB7-D9B225030875}"/>
              </a:ext>
            </a:extLst>
          </p:cNvPr>
          <p:cNvGraphicFramePr>
            <a:graphicFrameLocks noGrp="1"/>
          </p:cNvGraphicFramePr>
          <p:nvPr>
            <p:extLst>
              <p:ext uri="{D42A27DB-BD31-4B8C-83A1-F6EECF244321}">
                <p14:modId xmlns:p14="http://schemas.microsoft.com/office/powerpoint/2010/main" val="2530302284"/>
              </p:ext>
            </p:extLst>
          </p:nvPr>
        </p:nvGraphicFramePr>
        <p:xfrm>
          <a:off x="1590261" y="787790"/>
          <a:ext cx="9211703" cy="5486400"/>
        </p:xfrm>
        <a:graphic>
          <a:graphicData uri="http://schemas.openxmlformats.org/drawingml/2006/table">
            <a:tbl>
              <a:tblPr firstRow="1" firstCol="1" lastRow="1" lastCol="1" bandRow="1" bandCol="1">
                <a:tableStyleId>{5C22544A-7EE6-4342-B048-85BDC9FD1C3A}</a:tableStyleId>
              </a:tblPr>
              <a:tblGrid>
                <a:gridCol w="1151463">
                  <a:extLst>
                    <a:ext uri="{9D8B030D-6E8A-4147-A177-3AD203B41FA5}">
                      <a16:colId xmlns:a16="http://schemas.microsoft.com/office/drawing/2014/main" val="3810428748"/>
                    </a:ext>
                  </a:extLst>
                </a:gridCol>
                <a:gridCol w="1486769">
                  <a:extLst>
                    <a:ext uri="{9D8B030D-6E8A-4147-A177-3AD203B41FA5}">
                      <a16:colId xmlns:a16="http://schemas.microsoft.com/office/drawing/2014/main" val="335922692"/>
                    </a:ext>
                  </a:extLst>
                </a:gridCol>
                <a:gridCol w="989337">
                  <a:extLst>
                    <a:ext uri="{9D8B030D-6E8A-4147-A177-3AD203B41FA5}">
                      <a16:colId xmlns:a16="http://schemas.microsoft.com/office/drawing/2014/main" val="1802100196"/>
                    </a:ext>
                  </a:extLst>
                </a:gridCol>
                <a:gridCol w="1470188">
                  <a:extLst>
                    <a:ext uri="{9D8B030D-6E8A-4147-A177-3AD203B41FA5}">
                      <a16:colId xmlns:a16="http://schemas.microsoft.com/office/drawing/2014/main" val="2682592760"/>
                    </a:ext>
                  </a:extLst>
                </a:gridCol>
                <a:gridCol w="1151463">
                  <a:extLst>
                    <a:ext uri="{9D8B030D-6E8A-4147-A177-3AD203B41FA5}">
                      <a16:colId xmlns:a16="http://schemas.microsoft.com/office/drawing/2014/main" val="2380863155"/>
                    </a:ext>
                  </a:extLst>
                </a:gridCol>
                <a:gridCol w="1344908">
                  <a:extLst>
                    <a:ext uri="{9D8B030D-6E8A-4147-A177-3AD203B41FA5}">
                      <a16:colId xmlns:a16="http://schemas.microsoft.com/office/drawing/2014/main" val="972544083"/>
                    </a:ext>
                  </a:extLst>
                </a:gridCol>
                <a:gridCol w="1617575">
                  <a:extLst>
                    <a:ext uri="{9D8B030D-6E8A-4147-A177-3AD203B41FA5}">
                      <a16:colId xmlns:a16="http://schemas.microsoft.com/office/drawing/2014/main" val="197247868"/>
                    </a:ext>
                  </a:extLst>
                </a:gridCol>
              </a:tblGrid>
              <a:tr h="197182">
                <a:tc>
                  <a:txBody>
                    <a:bodyPr/>
                    <a:lstStyle/>
                    <a:p>
                      <a:pPr marR="95250" algn="ctr">
                        <a:spcAft>
                          <a:spcPts val="0"/>
                        </a:spcAft>
                      </a:pPr>
                      <a:r>
                        <a:rPr lang="tr-TR" sz="1800" dirty="0">
                          <a:effectLst/>
                        </a:rPr>
                        <a:t>Nüfus Yılı </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Nüfus</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Yıl </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Sporcu Sayısı</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Sporcu /Nüfus</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Erkek Sporcu</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spcAft>
                          <a:spcPts val="0"/>
                        </a:spcAft>
                      </a:pPr>
                      <a:r>
                        <a:rPr lang="tr-TR" sz="1800">
                          <a:effectLst/>
                        </a:rPr>
                        <a:t>Kadın Sporcu</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75412634"/>
                  </a:ext>
                </a:extLst>
              </a:tr>
              <a:tr h="197182">
                <a:tc>
                  <a:txBody>
                    <a:bodyPr/>
                    <a:lstStyle/>
                    <a:p>
                      <a:pPr marR="95250">
                        <a:spcAft>
                          <a:spcPts val="0"/>
                        </a:spcAft>
                      </a:pPr>
                      <a:r>
                        <a:rPr lang="tr-TR" sz="1800" dirty="0">
                          <a:effectLst/>
                        </a:rPr>
                        <a:t>1950</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dirty="0">
                          <a:effectLst/>
                        </a:rPr>
                        <a:t>20 947.188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1948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52 650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en-US" sz="1800">
                          <a:effectLst/>
                        </a:rPr>
                        <a:t>% 0.02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en-US"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90022615"/>
                  </a:ext>
                </a:extLst>
              </a:tr>
              <a:tr h="197182">
                <a:tc>
                  <a:txBody>
                    <a:bodyPr/>
                    <a:lstStyle/>
                    <a:p>
                      <a:pPr marR="95250">
                        <a:spcAft>
                          <a:spcPts val="0"/>
                        </a:spcAft>
                      </a:pPr>
                      <a:r>
                        <a:rPr lang="tr-TR" sz="1800">
                          <a:effectLst/>
                        </a:rPr>
                        <a:t>1960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dirty="0">
                          <a:effectLst/>
                        </a:rPr>
                        <a:t>27.754.820</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1960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132 873</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93170974"/>
                  </a:ext>
                </a:extLst>
              </a:tr>
              <a:tr h="197182">
                <a:tc>
                  <a:txBody>
                    <a:bodyPr/>
                    <a:lstStyle/>
                    <a:p>
                      <a:pPr marR="95250">
                        <a:spcAft>
                          <a:spcPts val="0"/>
                        </a:spcAft>
                      </a:pPr>
                      <a:r>
                        <a:rPr lang="tr-TR" sz="1800">
                          <a:effectLst/>
                        </a:rPr>
                        <a:t>1980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dirty="0">
                          <a:effectLst/>
                        </a:rPr>
                        <a:t>44.736.957</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1976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109 617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79675745"/>
                  </a:ext>
                </a:extLst>
              </a:tr>
              <a:tr h="197182">
                <a:tc>
                  <a:txBody>
                    <a:bodyPr/>
                    <a:lstStyle/>
                    <a:p>
                      <a:pPr marR="95250">
                        <a:spcAft>
                          <a:spcPts val="0"/>
                        </a:spcAft>
                      </a:pPr>
                      <a:r>
                        <a:rPr lang="tr-TR" sz="1800">
                          <a:effectLst/>
                        </a:rPr>
                        <a:t>1985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50.664.458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1982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344 438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49605329"/>
                  </a:ext>
                </a:extLst>
              </a:tr>
              <a:tr h="197182">
                <a:tc>
                  <a:txBody>
                    <a:bodyPr/>
                    <a:lstStyle/>
                    <a:p>
                      <a:pPr marR="95250">
                        <a:spcAft>
                          <a:spcPts val="0"/>
                        </a:spcAft>
                      </a:pPr>
                      <a:r>
                        <a:rPr lang="tr-TR" sz="1800">
                          <a:effectLst/>
                        </a:rPr>
                        <a:t>1990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56.473.035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1987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298 591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286 576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12 015</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00548058"/>
                  </a:ext>
                </a:extLst>
              </a:tr>
              <a:tr h="197182">
                <a:tc>
                  <a:txBody>
                    <a:bodyPr/>
                    <a:lstStyle/>
                    <a:p>
                      <a:pPr marR="95250">
                        <a:spcAft>
                          <a:spcPts val="0"/>
                        </a:spcAft>
                      </a:pPr>
                      <a:r>
                        <a:rPr lang="tr-TR" sz="1800">
                          <a:effectLst/>
                        </a:rPr>
                        <a:t>1990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56.473.035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1992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254 936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252 131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12 805</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01338090"/>
                  </a:ext>
                </a:extLst>
              </a:tr>
              <a:tr h="197182">
                <a:tc>
                  <a:txBody>
                    <a:bodyPr/>
                    <a:lstStyle/>
                    <a:p>
                      <a:pPr marR="95250">
                        <a:spcAft>
                          <a:spcPts val="0"/>
                        </a:spcAft>
                      </a:pPr>
                      <a:r>
                        <a:rPr lang="tr-TR" sz="1800">
                          <a:effectLst/>
                        </a:rPr>
                        <a:t>1990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56.473.035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1997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dirty="0">
                          <a:effectLst/>
                        </a:rPr>
                        <a:t>292 166</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275 757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17 409</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5267310"/>
                  </a:ext>
                </a:extLst>
              </a:tr>
              <a:tr h="197182">
                <a:tc>
                  <a:txBody>
                    <a:bodyPr/>
                    <a:lstStyle/>
                    <a:p>
                      <a:pPr marR="95250">
                        <a:spcAft>
                          <a:spcPts val="0"/>
                        </a:spcAft>
                      </a:pPr>
                      <a:r>
                        <a:rPr lang="tr-TR" sz="1800">
                          <a:effectLst/>
                        </a:rPr>
                        <a:t>2000 </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67.844.903</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2003</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dirty="0">
                          <a:effectLst/>
                        </a:rPr>
                        <a:t>402 445</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355 665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46 755</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91696432"/>
                  </a:ext>
                </a:extLst>
              </a:tr>
              <a:tr h="197182">
                <a:tc>
                  <a:txBody>
                    <a:bodyPr/>
                    <a:lstStyle/>
                    <a:p>
                      <a:pPr marR="95250" algn="just">
                        <a:spcAft>
                          <a:spcPts val="0"/>
                        </a:spcAft>
                      </a:pPr>
                      <a:r>
                        <a:rPr lang="tr-TR" sz="1800">
                          <a:effectLst/>
                        </a:rPr>
                        <a:t>2005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70.668.000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2005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643.941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0.09</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476.690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166.971</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7290403"/>
                  </a:ext>
                </a:extLst>
              </a:tr>
              <a:tr h="197182">
                <a:tc>
                  <a:txBody>
                    <a:bodyPr/>
                    <a:lstStyle/>
                    <a:p>
                      <a:pPr marR="95250" algn="just">
                        <a:spcAft>
                          <a:spcPts val="0"/>
                        </a:spcAft>
                      </a:pPr>
                      <a:r>
                        <a:rPr lang="tr-TR" sz="1800">
                          <a:effectLst/>
                        </a:rPr>
                        <a:t>2006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70.668.000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2006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1.073.716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1.51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775.071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298.645</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94591569"/>
                  </a:ext>
                </a:extLst>
              </a:tr>
              <a:tr h="197182">
                <a:tc>
                  <a:txBody>
                    <a:bodyPr/>
                    <a:lstStyle/>
                    <a:p>
                      <a:pPr marR="95250" algn="just">
                        <a:spcAft>
                          <a:spcPts val="0"/>
                        </a:spcAft>
                      </a:pPr>
                      <a:r>
                        <a:rPr lang="tr-TR" sz="1800">
                          <a:effectLst/>
                        </a:rPr>
                        <a:t>2007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70.668.000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2007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1.138.404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%1.61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822.946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315.458</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1680362"/>
                  </a:ext>
                </a:extLst>
              </a:tr>
              <a:tr h="220917">
                <a:tc>
                  <a:txBody>
                    <a:bodyPr/>
                    <a:lstStyle/>
                    <a:p>
                      <a:pPr marR="95250" algn="just">
                        <a:spcAft>
                          <a:spcPts val="0"/>
                        </a:spcAft>
                      </a:pPr>
                      <a:r>
                        <a:rPr lang="tr-TR" sz="1800">
                          <a:effectLst/>
                        </a:rPr>
                        <a:t>2009</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71.517.100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2009</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1494.366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dirty="0">
                          <a:effectLst/>
                        </a:rPr>
                        <a:t>% 2.09</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1.080.626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413.740</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5399325"/>
                  </a:ext>
                </a:extLst>
              </a:tr>
              <a:tr h="197182">
                <a:tc>
                  <a:txBody>
                    <a:bodyPr/>
                    <a:lstStyle/>
                    <a:p>
                      <a:pPr marR="95250" algn="just"/>
                      <a:r>
                        <a:rPr lang="tr-TR" sz="1800">
                          <a:effectLst/>
                        </a:rPr>
                        <a:t>2012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74.724.000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2012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2.021.256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 2.70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dirty="0">
                          <a:effectLst/>
                        </a:rPr>
                        <a:t>1.444.745</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576.511</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88618243"/>
                  </a:ext>
                </a:extLst>
              </a:tr>
              <a:tr h="197182">
                <a:tc>
                  <a:txBody>
                    <a:bodyPr/>
                    <a:lstStyle/>
                    <a:p>
                      <a:pPr marR="95250" algn="just"/>
                      <a:r>
                        <a:rPr lang="tr-TR" sz="1800">
                          <a:effectLst/>
                        </a:rPr>
                        <a:t>2014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77.695.904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2014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3.219.324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 4,14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2.229.546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989.778</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81258136"/>
                  </a:ext>
                </a:extLst>
              </a:tr>
              <a:tr h="197182">
                <a:tc>
                  <a:txBody>
                    <a:bodyPr/>
                    <a:lstStyle/>
                    <a:p>
                      <a:pPr marR="95250" algn="just"/>
                      <a:r>
                        <a:rPr lang="tr-TR" sz="1800">
                          <a:effectLst/>
                        </a:rPr>
                        <a:t>2015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78.741.053</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2015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3.534.312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800">
                          <a:effectLst/>
                        </a:rPr>
                        <a:t>% 4.48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dirty="0">
                          <a:effectLst/>
                        </a:rPr>
                        <a:t>2.417.911</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a:effectLst/>
                        </a:rPr>
                        <a:t>1.116.401</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17587675"/>
                  </a:ext>
                </a:extLst>
              </a:tr>
              <a:tr h="197182">
                <a:tc>
                  <a:txBody>
                    <a:bodyPr/>
                    <a:lstStyle/>
                    <a:p>
                      <a:pPr marR="95250" algn="just">
                        <a:spcAft>
                          <a:spcPts val="0"/>
                        </a:spcAft>
                      </a:pPr>
                      <a:r>
                        <a:rPr lang="tr-TR" sz="1800">
                          <a:effectLst/>
                        </a:rPr>
                        <a:t>2016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79.814.871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2016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3.841.600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4.81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a:effectLst/>
                        </a:rPr>
                        <a:t>2.590.915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a:effectLst/>
                        </a:rPr>
                        <a:t>1.250.685</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0949365"/>
                  </a:ext>
                </a:extLst>
              </a:tr>
              <a:tr h="197182">
                <a:tc>
                  <a:txBody>
                    <a:bodyPr/>
                    <a:lstStyle/>
                    <a:p>
                      <a:pPr marR="95250" algn="just">
                        <a:spcAft>
                          <a:spcPts val="0"/>
                        </a:spcAft>
                      </a:pPr>
                      <a:r>
                        <a:rPr lang="tr-TR" sz="1800">
                          <a:effectLst/>
                        </a:rPr>
                        <a:t>2017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 80.810.525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2017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4.428.835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%5.48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a:effectLst/>
                        </a:rPr>
                        <a:t>2.959.521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dirty="0">
                          <a:effectLst/>
                        </a:rPr>
                        <a:t>1.469.314</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3596138"/>
                  </a:ext>
                </a:extLst>
              </a:tr>
              <a:tr h="197182">
                <a:tc>
                  <a:txBody>
                    <a:bodyPr/>
                    <a:lstStyle/>
                    <a:p>
                      <a:pPr marR="95250" algn="just">
                        <a:spcAft>
                          <a:spcPts val="0"/>
                        </a:spcAft>
                      </a:pPr>
                      <a:r>
                        <a:rPr lang="tr-TR" sz="1800">
                          <a:effectLst/>
                        </a:rPr>
                        <a:t>2018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82 003 882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2018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4.907.955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800">
                          <a:effectLst/>
                        </a:rPr>
                        <a:t>%5.98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a:effectLst/>
                        </a:rPr>
                        <a:t>3.261.853</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dirty="0">
                          <a:effectLst/>
                        </a:rPr>
                        <a:t>1.646.102</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68136092"/>
                  </a:ext>
                </a:extLst>
              </a:tr>
            </a:tbl>
          </a:graphicData>
        </a:graphic>
      </p:graphicFrame>
    </p:spTree>
    <p:extLst>
      <p:ext uri="{BB962C8B-B14F-4D97-AF65-F5344CB8AC3E}">
        <p14:creationId xmlns:p14="http://schemas.microsoft.com/office/powerpoint/2010/main" val="225770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5866227" y="273329"/>
            <a:ext cx="6035039" cy="550557"/>
          </a:xfrm>
        </p:spPr>
        <p:txBody>
          <a:bodyPr>
            <a:normAutofit fontScale="90000"/>
          </a:bodyPr>
          <a:lstStyle/>
          <a:p>
            <a:r>
              <a:rPr lang="tr-TR" sz="2200" b="1" dirty="0"/>
              <a:t>Çizelge 2- Spor Genel Müdürlüğü</a:t>
            </a:r>
            <a:r>
              <a:rPr lang="tr-TR" sz="2200" dirty="0"/>
              <a:t> </a:t>
            </a:r>
            <a:r>
              <a:rPr lang="tr-TR" sz="2200" b="1" dirty="0"/>
              <a:t>Faal Sporcu Sayıları</a:t>
            </a:r>
            <a:br>
              <a:rPr lang="tr-TR" dirty="0"/>
            </a:br>
            <a:endParaRPr lang="tr-TR" dirty="0"/>
          </a:p>
        </p:txBody>
      </p:sp>
      <p:sp>
        <p:nvSpPr>
          <p:cNvPr id="6" name="Metin Yer Tutucusu 5"/>
          <p:cNvSpPr>
            <a:spLocks noGrp="1"/>
          </p:cNvSpPr>
          <p:nvPr>
            <p:ph type="body" sz="half" idx="2"/>
          </p:nvPr>
        </p:nvSpPr>
        <p:spPr>
          <a:xfrm>
            <a:off x="955088" y="823886"/>
            <a:ext cx="3175620" cy="3811588"/>
          </a:xfrm>
        </p:spPr>
        <p:txBody>
          <a:bodyPr>
            <a:normAutofit fontScale="70000" lnSpcReduction="20000"/>
          </a:bodyPr>
          <a:lstStyle/>
          <a:p>
            <a:r>
              <a:rPr lang="tr-TR" sz="2400" dirty="0"/>
              <a:t>Ülkemizde lisanslı sporcu sayısı 2005 yılında 643.941 kişiye, 2010 yılında 1.764.756 kişiye, 2016 yılında 3.841.600 kişiye ulaşmıştır. Faal sporcu sayısı ise 2005 yılında 169.219 kişiye, 2010 yılında 267.857 kişiye, 2016 yılında 468.012 kişiye, 2018 yılında ise  695.698 kişiye ulaşmıştır (Çizelge 2).</a:t>
            </a:r>
          </a:p>
          <a:p>
            <a:r>
              <a:rPr lang="tr-TR" sz="2400" dirty="0"/>
              <a:t> </a:t>
            </a:r>
          </a:p>
          <a:p>
            <a:endParaRPr lang="tr-TR" dirty="0"/>
          </a:p>
        </p:txBody>
      </p:sp>
      <p:graphicFrame>
        <p:nvGraphicFramePr>
          <p:cNvPr id="3" name="İçerik Yer Tutucusu 2">
            <a:extLst>
              <a:ext uri="{FF2B5EF4-FFF2-40B4-BE49-F238E27FC236}">
                <a16:creationId xmlns:a16="http://schemas.microsoft.com/office/drawing/2014/main" id="{55DF9B80-99F5-464E-9EBE-3D56B605CEAF}"/>
              </a:ext>
            </a:extLst>
          </p:cNvPr>
          <p:cNvGraphicFramePr>
            <a:graphicFrameLocks noGrp="1"/>
          </p:cNvGraphicFramePr>
          <p:nvPr>
            <p:ph idx="1"/>
            <p:extLst>
              <p:ext uri="{D42A27DB-BD31-4B8C-83A1-F6EECF244321}">
                <p14:modId xmlns:p14="http://schemas.microsoft.com/office/powerpoint/2010/main" val="2062876504"/>
              </p:ext>
            </p:extLst>
          </p:nvPr>
        </p:nvGraphicFramePr>
        <p:xfrm>
          <a:off x="5767754" y="823886"/>
          <a:ext cx="6231986" cy="5590980"/>
        </p:xfrm>
        <a:graphic>
          <a:graphicData uri="http://schemas.openxmlformats.org/drawingml/2006/table">
            <a:tbl>
              <a:tblPr firstRow="1" firstCol="1" bandRow="1">
                <a:tableStyleId>{5C22544A-7EE6-4342-B048-85BDC9FD1C3A}</a:tableStyleId>
              </a:tblPr>
              <a:tblGrid>
                <a:gridCol w="1606140">
                  <a:extLst>
                    <a:ext uri="{9D8B030D-6E8A-4147-A177-3AD203B41FA5}">
                      <a16:colId xmlns:a16="http://schemas.microsoft.com/office/drawing/2014/main" val="4149853366"/>
                    </a:ext>
                  </a:extLst>
                </a:gridCol>
                <a:gridCol w="1606140">
                  <a:extLst>
                    <a:ext uri="{9D8B030D-6E8A-4147-A177-3AD203B41FA5}">
                      <a16:colId xmlns:a16="http://schemas.microsoft.com/office/drawing/2014/main" val="398910176"/>
                    </a:ext>
                  </a:extLst>
                </a:gridCol>
                <a:gridCol w="1074536">
                  <a:extLst>
                    <a:ext uri="{9D8B030D-6E8A-4147-A177-3AD203B41FA5}">
                      <a16:colId xmlns:a16="http://schemas.microsoft.com/office/drawing/2014/main" val="2130650495"/>
                    </a:ext>
                  </a:extLst>
                </a:gridCol>
                <a:gridCol w="1074536">
                  <a:extLst>
                    <a:ext uri="{9D8B030D-6E8A-4147-A177-3AD203B41FA5}">
                      <a16:colId xmlns:a16="http://schemas.microsoft.com/office/drawing/2014/main" val="3548430833"/>
                    </a:ext>
                  </a:extLst>
                </a:gridCol>
                <a:gridCol w="870634">
                  <a:extLst>
                    <a:ext uri="{9D8B030D-6E8A-4147-A177-3AD203B41FA5}">
                      <a16:colId xmlns:a16="http://schemas.microsoft.com/office/drawing/2014/main" val="1521140752"/>
                    </a:ext>
                  </a:extLst>
                </a:gridCol>
              </a:tblGrid>
              <a:tr h="372732">
                <a:tc rowSpan="2">
                  <a:txBody>
                    <a:bodyPr/>
                    <a:lstStyle/>
                    <a:p>
                      <a:pPr algn="ctr">
                        <a:spcAft>
                          <a:spcPts val="0"/>
                        </a:spcAft>
                      </a:pPr>
                      <a:r>
                        <a:rPr lang="tr-TR" sz="1400" dirty="0">
                          <a:effectLst/>
                        </a:rPr>
                        <a:t>YIL</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LİSANSLI SPORCU</a:t>
                      </a:r>
                      <a:endParaRPr lang="tr-TR" sz="1400">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algn="ctr">
                        <a:spcAft>
                          <a:spcPts val="0"/>
                        </a:spcAft>
                      </a:pPr>
                      <a:r>
                        <a:rPr lang="tr-TR" sz="1400">
                          <a:effectLst/>
                        </a:rPr>
                        <a:t>FAAL SPORCU</a:t>
                      </a:r>
                      <a:endParaRPr lang="tr-TR" sz="14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06652814"/>
                  </a:ext>
                </a:extLst>
              </a:tr>
              <a:tr h="372732">
                <a:tc vMerge="1">
                  <a:txBody>
                    <a:bodyPr/>
                    <a:lstStyle/>
                    <a:p>
                      <a:endParaRPr lang="tr-TR"/>
                    </a:p>
                  </a:txBody>
                  <a:tcPr/>
                </a:tc>
                <a:tc>
                  <a:txBody>
                    <a:bodyPr/>
                    <a:lstStyle/>
                    <a:p>
                      <a:pPr algn="ctr">
                        <a:spcAft>
                          <a:spcPts val="0"/>
                        </a:spcAft>
                      </a:pPr>
                      <a:r>
                        <a:rPr lang="tr-TR" sz="1400">
                          <a:effectLst/>
                        </a:rPr>
                        <a:t>T</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K</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E</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T</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01086705"/>
                  </a:ext>
                </a:extLst>
              </a:tr>
              <a:tr h="372732">
                <a:tc>
                  <a:txBody>
                    <a:bodyPr/>
                    <a:lstStyle/>
                    <a:p>
                      <a:pPr>
                        <a:spcAft>
                          <a:spcPts val="0"/>
                        </a:spcAft>
                      </a:pPr>
                      <a:r>
                        <a:rPr lang="tr-TR" sz="1400" dirty="0">
                          <a:effectLst/>
                        </a:rPr>
                        <a:t>2005</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643.941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47.901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121.278</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169.219</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73580231"/>
                  </a:ext>
                </a:extLst>
              </a:tr>
              <a:tr h="372732">
                <a:tc>
                  <a:txBody>
                    <a:bodyPr/>
                    <a:lstStyle/>
                    <a:p>
                      <a:pPr>
                        <a:spcAft>
                          <a:spcPts val="0"/>
                        </a:spcAft>
                      </a:pPr>
                      <a:r>
                        <a:rPr lang="tr-TR" sz="1400">
                          <a:effectLst/>
                        </a:rPr>
                        <a:t>2007</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3.219.324</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160.801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324.529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485.330</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34131349"/>
                  </a:ext>
                </a:extLst>
              </a:tr>
              <a:tr h="372732">
                <a:tc>
                  <a:txBody>
                    <a:bodyPr/>
                    <a:lstStyle/>
                    <a:p>
                      <a:pPr>
                        <a:spcAft>
                          <a:spcPts val="0"/>
                        </a:spcAft>
                      </a:pPr>
                      <a:r>
                        <a:rPr lang="tr-TR" sz="1400">
                          <a:effectLst/>
                        </a:rPr>
                        <a:t>2008</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1.469.352</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72.083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182.954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255.037</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86414150"/>
                  </a:ext>
                </a:extLst>
              </a:tr>
              <a:tr h="372732">
                <a:tc>
                  <a:txBody>
                    <a:bodyPr/>
                    <a:lstStyle/>
                    <a:p>
                      <a:pPr>
                        <a:spcAft>
                          <a:spcPts val="0"/>
                        </a:spcAft>
                      </a:pPr>
                      <a:r>
                        <a:rPr lang="tr-TR" sz="1400">
                          <a:effectLst/>
                        </a:rPr>
                        <a:t>2009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1.621.349</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85.726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226.942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312.668</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84955777"/>
                  </a:ext>
                </a:extLst>
              </a:tr>
              <a:tr h="372732">
                <a:tc>
                  <a:txBody>
                    <a:bodyPr/>
                    <a:lstStyle/>
                    <a:p>
                      <a:pPr>
                        <a:spcAft>
                          <a:spcPts val="0"/>
                        </a:spcAft>
                      </a:pPr>
                      <a:r>
                        <a:rPr lang="tr-TR" sz="1400">
                          <a:effectLst/>
                        </a:rPr>
                        <a:t>2010</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1.764.756</a:t>
                      </a:r>
                      <a:endParaRPr lang="tr-TR"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tr-TR" sz="1400" dirty="0">
                          <a:effectLst/>
                        </a:rPr>
                        <a:t>72.542</a:t>
                      </a:r>
                      <a:endParaRPr lang="tr-TR"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tr-TR" sz="1400">
                          <a:effectLst/>
                        </a:rPr>
                        <a:t>195.315</a:t>
                      </a:r>
                      <a:endParaRPr lang="tr-TR"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tr-TR" sz="1400">
                          <a:effectLst/>
                        </a:rPr>
                        <a:t>267.857</a:t>
                      </a:r>
                      <a:endParaRPr lang="tr-TR" sz="1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07682605"/>
                  </a:ext>
                </a:extLst>
              </a:tr>
              <a:tr h="372732">
                <a:tc>
                  <a:txBody>
                    <a:bodyPr/>
                    <a:lstStyle/>
                    <a:p>
                      <a:pPr>
                        <a:spcAft>
                          <a:spcPts val="0"/>
                        </a:spcAft>
                      </a:pPr>
                      <a:r>
                        <a:rPr lang="tr-TR" sz="1400">
                          <a:effectLst/>
                        </a:rPr>
                        <a:t>2011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1.951.216</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83.123</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204.294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287.417</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69321892"/>
                  </a:ext>
                </a:extLst>
              </a:tr>
              <a:tr h="372732">
                <a:tc>
                  <a:txBody>
                    <a:bodyPr/>
                    <a:lstStyle/>
                    <a:p>
                      <a:pPr>
                        <a:spcAft>
                          <a:spcPts val="0"/>
                        </a:spcAft>
                      </a:pPr>
                      <a:r>
                        <a:rPr lang="tr-TR" sz="1400">
                          <a:effectLst/>
                        </a:rPr>
                        <a:t>2012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2.331.159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130.218</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299.289</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429.507</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21241277"/>
                  </a:ext>
                </a:extLst>
              </a:tr>
              <a:tr h="372732">
                <a:tc>
                  <a:txBody>
                    <a:bodyPr/>
                    <a:lstStyle/>
                    <a:p>
                      <a:pPr>
                        <a:spcAft>
                          <a:spcPts val="0"/>
                        </a:spcAft>
                      </a:pPr>
                      <a:r>
                        <a:rPr lang="tr-TR" sz="1400">
                          <a:effectLst/>
                        </a:rPr>
                        <a:t>2013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2.817.773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196.931</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369.125</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566.056</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185626"/>
                  </a:ext>
                </a:extLst>
              </a:tr>
              <a:tr h="372732">
                <a:tc>
                  <a:txBody>
                    <a:bodyPr/>
                    <a:lstStyle/>
                    <a:p>
                      <a:pPr>
                        <a:spcAft>
                          <a:spcPts val="0"/>
                        </a:spcAft>
                      </a:pPr>
                      <a:r>
                        <a:rPr lang="tr-TR" sz="1400">
                          <a:effectLst/>
                        </a:rPr>
                        <a:t>2014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3.219.324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160.801</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324.529</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485.330</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63972945"/>
                  </a:ext>
                </a:extLst>
              </a:tr>
              <a:tr h="372732">
                <a:tc>
                  <a:txBody>
                    <a:bodyPr/>
                    <a:lstStyle/>
                    <a:p>
                      <a:pPr>
                        <a:spcAft>
                          <a:spcPts val="0"/>
                        </a:spcAft>
                      </a:pPr>
                      <a:r>
                        <a:rPr lang="tr-TR" sz="1400">
                          <a:effectLst/>
                        </a:rPr>
                        <a:t>2015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3.534.312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154.219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297.204</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451.423</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39852351"/>
                  </a:ext>
                </a:extLst>
              </a:tr>
              <a:tr h="372732">
                <a:tc>
                  <a:txBody>
                    <a:bodyPr/>
                    <a:lstStyle/>
                    <a:p>
                      <a:pPr>
                        <a:spcAft>
                          <a:spcPts val="0"/>
                        </a:spcAft>
                      </a:pPr>
                      <a:r>
                        <a:rPr lang="tr-TR" sz="1400">
                          <a:effectLst/>
                        </a:rPr>
                        <a:t>2016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3.841.600</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165.693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302.319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468.012</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8736514"/>
                  </a:ext>
                </a:extLst>
              </a:tr>
              <a:tr h="372732">
                <a:tc>
                  <a:txBody>
                    <a:bodyPr/>
                    <a:lstStyle/>
                    <a:p>
                      <a:pPr>
                        <a:spcAft>
                          <a:spcPts val="0"/>
                        </a:spcAft>
                      </a:pPr>
                      <a:r>
                        <a:rPr lang="tr-TR" sz="1400">
                          <a:effectLst/>
                        </a:rPr>
                        <a:t>2017</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400">
                          <a:effectLst/>
                        </a:rPr>
                        <a:t>   4.428.835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257.659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452.400</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710.059</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26778595"/>
                  </a:ext>
                </a:extLst>
              </a:tr>
              <a:tr h="372732">
                <a:tc>
                  <a:txBody>
                    <a:bodyPr/>
                    <a:lstStyle/>
                    <a:p>
                      <a:pPr>
                        <a:spcAft>
                          <a:spcPts val="0"/>
                        </a:spcAft>
                      </a:pPr>
                      <a:r>
                        <a:rPr lang="tr-TR" sz="1400">
                          <a:effectLst/>
                        </a:rPr>
                        <a:t>2018</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r>
                        <a:rPr lang="tr-TR" sz="1400">
                          <a:effectLst/>
                        </a:rPr>
                        <a:t>   4.907.955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261.849</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433.849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695.698</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34421533"/>
                  </a:ext>
                </a:extLst>
              </a:tr>
            </a:tbl>
          </a:graphicData>
        </a:graphic>
      </p:graphicFrame>
    </p:spTree>
    <p:extLst>
      <p:ext uri="{BB962C8B-B14F-4D97-AF65-F5344CB8AC3E}">
        <p14:creationId xmlns:p14="http://schemas.microsoft.com/office/powerpoint/2010/main" val="302384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38200" y="2721941"/>
            <a:ext cx="11093725" cy="707059"/>
          </a:xfrm>
        </p:spPr>
        <p:txBody>
          <a:bodyPr>
            <a:normAutofit/>
          </a:bodyPr>
          <a:lstStyle/>
          <a:p>
            <a:r>
              <a:rPr lang="tr-TR" sz="2800" b="1" dirty="0"/>
              <a:t>Çizelge 3. SGM, TFF, MEB ve Spor kart Sahibi Lisanslı Sporcu Sayısı</a:t>
            </a:r>
            <a:endParaRPr lang="tr-TR" sz="2800" dirty="0"/>
          </a:p>
        </p:txBody>
      </p:sp>
      <p:sp>
        <p:nvSpPr>
          <p:cNvPr id="6" name="Metin Yer Tutucusu 5"/>
          <p:cNvSpPr>
            <a:spLocks noGrp="1"/>
          </p:cNvSpPr>
          <p:nvPr>
            <p:ph type="body" sz="half" idx="4294967295"/>
          </p:nvPr>
        </p:nvSpPr>
        <p:spPr>
          <a:xfrm>
            <a:off x="1111348" y="984250"/>
            <a:ext cx="10242452" cy="1878013"/>
          </a:xfrm>
        </p:spPr>
        <p:txBody>
          <a:bodyPr>
            <a:normAutofit lnSpcReduction="10000"/>
          </a:bodyPr>
          <a:lstStyle/>
          <a:p>
            <a:pPr algn="just"/>
            <a:r>
              <a:rPr lang="tr-TR" dirty="0"/>
              <a:t> 2017 yılı verilerine göre SGM lisanslı sporcu sayısı 3.769.636, Türkiye Futbol Federasyonuna bağlı sporcu sayısı 619.732 kişi, Milli Eğitim Bakanlığına bağlı okullardaki lisanslı sporcu sayısı 1.569.228 kişi ve </a:t>
            </a:r>
            <a:r>
              <a:rPr lang="tr-TR" dirty="0" err="1"/>
              <a:t>sport</a:t>
            </a:r>
            <a:r>
              <a:rPr lang="tr-TR" dirty="0"/>
              <a:t> kart sahibi sporcu 816.673 kişi olmak üzere 6.775.268 kişidir (Çizelge 3). Bu sayının genel nüfusa oranı % 8.4’dir. Bu orana kitle sporu yapan nüfusumuz dâhil değildir. </a:t>
            </a:r>
          </a:p>
          <a:p>
            <a:pPr algn="just"/>
            <a:r>
              <a:rPr lang="tr-TR" dirty="0"/>
              <a:t> </a:t>
            </a:r>
          </a:p>
        </p:txBody>
      </p:sp>
      <p:graphicFrame>
        <p:nvGraphicFramePr>
          <p:cNvPr id="9" name="Tablo 8"/>
          <p:cNvGraphicFramePr>
            <a:graphicFrameLocks noGrp="1"/>
          </p:cNvGraphicFramePr>
          <p:nvPr>
            <p:extLst>
              <p:ext uri="{D42A27DB-BD31-4B8C-83A1-F6EECF244321}">
                <p14:modId xmlns:p14="http://schemas.microsoft.com/office/powerpoint/2010/main" val="826989493"/>
              </p:ext>
            </p:extLst>
          </p:nvPr>
        </p:nvGraphicFramePr>
        <p:xfrm>
          <a:off x="792646" y="3411306"/>
          <a:ext cx="10606708" cy="2332383"/>
        </p:xfrm>
        <a:graphic>
          <a:graphicData uri="http://schemas.openxmlformats.org/drawingml/2006/table">
            <a:tbl>
              <a:tblPr firstRow="1" firstCol="1" lastRow="1" lastCol="1" bandRow="1" bandCol="1">
                <a:tableStyleId>{5C22544A-7EE6-4342-B048-85BDC9FD1C3A}</a:tableStyleId>
              </a:tblPr>
              <a:tblGrid>
                <a:gridCol w="1113181">
                  <a:extLst>
                    <a:ext uri="{9D8B030D-6E8A-4147-A177-3AD203B41FA5}">
                      <a16:colId xmlns:a16="http://schemas.microsoft.com/office/drawing/2014/main" val="20000"/>
                    </a:ext>
                  </a:extLst>
                </a:gridCol>
                <a:gridCol w="1273471">
                  <a:extLst>
                    <a:ext uri="{9D8B030D-6E8A-4147-A177-3AD203B41FA5}">
                      <a16:colId xmlns:a16="http://schemas.microsoft.com/office/drawing/2014/main" val="20001"/>
                    </a:ext>
                  </a:extLst>
                </a:gridCol>
                <a:gridCol w="1083213">
                  <a:extLst>
                    <a:ext uri="{9D8B030D-6E8A-4147-A177-3AD203B41FA5}">
                      <a16:colId xmlns:a16="http://schemas.microsoft.com/office/drawing/2014/main" val="20002"/>
                    </a:ext>
                  </a:extLst>
                </a:gridCol>
                <a:gridCol w="1400757">
                  <a:extLst>
                    <a:ext uri="{9D8B030D-6E8A-4147-A177-3AD203B41FA5}">
                      <a16:colId xmlns:a16="http://schemas.microsoft.com/office/drawing/2014/main" val="20003"/>
                    </a:ext>
                  </a:extLst>
                </a:gridCol>
                <a:gridCol w="1178127">
                  <a:extLst>
                    <a:ext uri="{9D8B030D-6E8A-4147-A177-3AD203B41FA5}">
                      <a16:colId xmlns:a16="http://schemas.microsoft.com/office/drawing/2014/main" val="20004"/>
                    </a:ext>
                  </a:extLst>
                </a:gridCol>
                <a:gridCol w="2705768">
                  <a:extLst>
                    <a:ext uri="{9D8B030D-6E8A-4147-A177-3AD203B41FA5}">
                      <a16:colId xmlns:a16="http://schemas.microsoft.com/office/drawing/2014/main" val="20005"/>
                    </a:ext>
                  </a:extLst>
                </a:gridCol>
                <a:gridCol w="1852191">
                  <a:extLst>
                    <a:ext uri="{9D8B030D-6E8A-4147-A177-3AD203B41FA5}">
                      <a16:colId xmlns:a16="http://schemas.microsoft.com/office/drawing/2014/main" val="20006"/>
                    </a:ext>
                  </a:extLst>
                </a:gridCol>
              </a:tblGrid>
              <a:tr h="914328">
                <a:tc>
                  <a:txBody>
                    <a:bodyPr/>
                    <a:lstStyle/>
                    <a:p>
                      <a:pPr algn="ctr">
                        <a:spcAft>
                          <a:spcPts val="0"/>
                        </a:spcAft>
                      </a:pPr>
                      <a:r>
                        <a:rPr lang="tr-TR" sz="1800" dirty="0">
                          <a:effectLst/>
                        </a:rPr>
                        <a:t>Cinsiyet   </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800" dirty="0">
                          <a:effectLst/>
                        </a:rPr>
                        <a:t>S.G.M. Lisanslı</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800" dirty="0">
                          <a:effectLst/>
                        </a:rPr>
                        <a:t>T.F.F.</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800" dirty="0">
                          <a:effectLst/>
                        </a:rPr>
                        <a:t>M.E.B. Okul Lisanslı</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tr-TR" sz="1800">
                          <a:effectLst/>
                        </a:rPr>
                        <a:t>Spor Kart Sahibi </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800" dirty="0">
                          <a:effectLst/>
                        </a:rPr>
                        <a:t>S.G.M./T.F.F./M.E.B.</a:t>
                      </a:r>
                    </a:p>
                    <a:p>
                      <a:pPr>
                        <a:spcAft>
                          <a:spcPts val="0"/>
                        </a:spcAft>
                      </a:pPr>
                      <a:r>
                        <a:rPr lang="tr-TR" sz="1800" dirty="0">
                          <a:effectLst/>
                        </a:rPr>
                        <a:t>/Spor Kart</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tr-TR" sz="1800" dirty="0">
                          <a:effectLst/>
                        </a:rPr>
                        <a:t>Sporcu/Nüfus</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57164">
                <a:tc>
                  <a:txBody>
                    <a:bodyPr/>
                    <a:lstStyle/>
                    <a:p>
                      <a:pPr algn="ctr">
                        <a:spcAft>
                          <a:spcPts val="0"/>
                        </a:spcAft>
                      </a:pPr>
                      <a:r>
                        <a:rPr lang="tr-TR" sz="1800">
                          <a:effectLst/>
                        </a:rPr>
                        <a:t>Kadın</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dirty="0">
                          <a:effectLst/>
                        </a:rPr>
                        <a:t>1218286</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dirty="0">
                          <a:effectLst/>
                        </a:rPr>
                        <a:t>6202</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dirty="0">
                          <a:effectLst/>
                        </a:rPr>
                        <a:t>611818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a:effectLst/>
                        </a:rPr>
                        <a:t>335169</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800">
                          <a:effectLst/>
                        </a:rPr>
                        <a:t>2171475</a:t>
                      </a:r>
                      <a:endParaRPr lang="tr-TR" sz="180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a:spcAft>
                          <a:spcPts val="0"/>
                        </a:spcAft>
                      </a:pPr>
                      <a:r>
                        <a:rPr lang="tr-TR" sz="1800">
                          <a:effectLst/>
                        </a:rPr>
                        <a:t>­­­­­6.775.268</a:t>
                      </a:r>
                    </a:p>
                    <a:p>
                      <a:pPr>
                        <a:spcAft>
                          <a:spcPts val="0"/>
                        </a:spcAft>
                      </a:pPr>
                      <a:r>
                        <a:rPr lang="tr-TR" sz="1800">
                          <a:effectLst/>
                        </a:rPr>
                        <a:t>----------- = % 8.4</a:t>
                      </a:r>
                    </a:p>
                    <a:p>
                      <a:pPr>
                        <a:spcAft>
                          <a:spcPts val="0"/>
                        </a:spcAft>
                      </a:pPr>
                      <a:r>
                        <a:rPr lang="tr-TR" sz="1800">
                          <a:effectLst/>
                        </a:rPr>
                        <a:t>79.814.871</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57164">
                <a:tc>
                  <a:txBody>
                    <a:bodyPr/>
                    <a:lstStyle/>
                    <a:p>
                      <a:pPr algn="ctr"/>
                      <a:r>
                        <a:rPr lang="tr-TR" sz="1800">
                          <a:effectLst/>
                        </a:rPr>
                        <a:t>Erkek</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a:effectLst/>
                        </a:rPr>
                        <a:t>2551350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a:effectLst/>
                        </a:rPr>
                        <a:t>613529</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dirty="0">
                          <a:effectLst/>
                        </a:rPr>
                        <a:t>957410</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dirty="0">
                          <a:effectLst/>
                        </a:rPr>
                        <a:t>481505</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dirty="0">
                          <a:effectLst/>
                        </a:rPr>
                        <a:t>4603794</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0002"/>
                  </a:ext>
                </a:extLst>
              </a:tr>
              <a:tr h="503727">
                <a:tc>
                  <a:txBody>
                    <a:bodyPr/>
                    <a:lstStyle/>
                    <a:p>
                      <a:pPr algn="ctr"/>
                      <a:r>
                        <a:rPr lang="tr-TR" sz="1800">
                          <a:effectLst/>
                        </a:rPr>
                        <a:t>Toplam</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a:effectLst/>
                        </a:rPr>
                        <a:t>3.769.636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a:effectLst/>
                        </a:rPr>
                        <a:t>619.731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a:effectLst/>
                        </a:rPr>
                        <a:t>1.569.228</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a:effectLst/>
                        </a:rPr>
                        <a:t>816.673</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dirty="0">
                          <a:effectLst/>
                        </a:rPr>
                        <a:t>6.775.268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4944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6870" y="177941"/>
            <a:ext cx="10275335" cy="666121"/>
          </a:xfrm>
        </p:spPr>
        <p:txBody>
          <a:bodyPr>
            <a:normAutofit fontScale="90000"/>
          </a:bodyPr>
          <a:lstStyle/>
          <a:p>
            <a:r>
              <a:rPr lang="tr-TR" sz="2800" b="1" dirty="0"/>
              <a:t>Cumhurbaşkanlığı Teşkilatı Hakkında Cumhurbaşkanlığı 1 Numaralı Kararnamesine göre</a:t>
            </a:r>
            <a:r>
              <a:rPr lang="tr-TR" sz="2800" dirty="0"/>
              <a:t> (R. G. 10/7/2018 – 30474)</a:t>
            </a:r>
            <a:r>
              <a:rPr lang="tr-TR" sz="2800" b="1" dirty="0"/>
              <a:t> Gençlik ve Spor Bakanlığı Hizmet birimleri (MADDE 186 -1</a:t>
            </a:r>
            <a:r>
              <a:rPr lang="tr-TR" sz="2800" dirty="0"/>
              <a:t>) şunlardır:</a:t>
            </a:r>
            <a:br>
              <a:rPr lang="tr-TR" sz="2800" dirty="0"/>
            </a:br>
            <a:endParaRPr lang="tr-TR" sz="2800" dirty="0"/>
          </a:p>
        </p:txBody>
      </p:sp>
      <p:sp>
        <p:nvSpPr>
          <p:cNvPr id="3" name="İçerik Yer Tutucusu 2"/>
          <p:cNvSpPr>
            <a:spLocks noGrp="1"/>
          </p:cNvSpPr>
          <p:nvPr>
            <p:ph idx="1"/>
          </p:nvPr>
        </p:nvSpPr>
        <p:spPr>
          <a:xfrm>
            <a:off x="1625117" y="1494183"/>
            <a:ext cx="8534400" cy="5075429"/>
          </a:xfrm>
        </p:spPr>
        <p:txBody>
          <a:bodyPr>
            <a:normAutofit fontScale="25000" lnSpcReduction="20000"/>
          </a:bodyPr>
          <a:lstStyle/>
          <a:p>
            <a:pPr marL="0" indent="0">
              <a:buNone/>
            </a:pPr>
            <a:r>
              <a:rPr lang="tr-TR" sz="7200" dirty="0">
                <a:solidFill>
                  <a:schemeClr val="tx1"/>
                </a:solidFill>
              </a:rPr>
              <a:t>a)Gençlik Hizmetleri Genel Müdürlüğü,</a:t>
            </a:r>
          </a:p>
          <a:p>
            <a:pPr marL="0" indent="0">
              <a:buNone/>
            </a:pPr>
            <a:r>
              <a:rPr lang="tr-TR" sz="7200" dirty="0">
                <a:solidFill>
                  <a:schemeClr val="tx1"/>
                </a:solidFill>
              </a:rPr>
              <a:t>b) Kredi ve Yurtlar Genel Müdürlüğü,</a:t>
            </a:r>
          </a:p>
          <a:p>
            <a:pPr marL="0" indent="0">
              <a:buNone/>
            </a:pPr>
            <a:r>
              <a:rPr lang="tr-TR" sz="7200" b="1" dirty="0">
                <a:solidFill>
                  <a:schemeClr val="tx1"/>
                </a:solidFill>
              </a:rPr>
              <a:t> c) Spor Hizmetleri Genel Müdürlüğü, </a:t>
            </a:r>
          </a:p>
          <a:p>
            <a:pPr marL="0" indent="0">
              <a:buNone/>
            </a:pPr>
            <a:r>
              <a:rPr lang="tr-TR" sz="7200" dirty="0">
                <a:solidFill>
                  <a:schemeClr val="tx1"/>
                </a:solidFill>
              </a:rPr>
              <a:t>ç) Eğitim, Araştırma ve Koordinasyon Genel Müdürlüğü, </a:t>
            </a:r>
          </a:p>
          <a:p>
            <a:pPr marL="0" indent="0">
              <a:buNone/>
            </a:pPr>
            <a:r>
              <a:rPr lang="tr-TR" sz="7200" dirty="0">
                <a:solidFill>
                  <a:schemeClr val="tx1"/>
                </a:solidFill>
              </a:rPr>
              <a:t>d) Yatırım ve İşletmeler Genel Müdürlüğü,</a:t>
            </a:r>
          </a:p>
          <a:p>
            <a:pPr marL="0" indent="0">
              <a:buNone/>
            </a:pPr>
            <a:r>
              <a:rPr lang="tr-TR" sz="7200" dirty="0">
                <a:solidFill>
                  <a:schemeClr val="tx1"/>
                </a:solidFill>
              </a:rPr>
              <a:t> e) Uluslararası Organizasyonlar ve Dış İlişkiler Genel Müdürlüğü,</a:t>
            </a:r>
          </a:p>
          <a:p>
            <a:pPr marL="0" indent="0">
              <a:buNone/>
            </a:pPr>
            <a:r>
              <a:rPr lang="tr-TR" sz="7200" dirty="0">
                <a:solidFill>
                  <a:schemeClr val="tx1"/>
                </a:solidFill>
              </a:rPr>
              <a:t> f) Personel Genel Müdürlüğü,</a:t>
            </a:r>
          </a:p>
          <a:p>
            <a:pPr marL="0" indent="0">
              <a:buNone/>
            </a:pPr>
            <a:r>
              <a:rPr lang="tr-TR" sz="7200" dirty="0">
                <a:solidFill>
                  <a:schemeClr val="tx1"/>
                </a:solidFill>
              </a:rPr>
              <a:t> g) Hukuk Hizmetleri Genel Müdürlüğü,</a:t>
            </a:r>
          </a:p>
          <a:p>
            <a:pPr marL="0" indent="0">
              <a:buNone/>
            </a:pPr>
            <a:r>
              <a:rPr lang="tr-TR" sz="7200" dirty="0">
                <a:solidFill>
                  <a:schemeClr val="tx1"/>
                </a:solidFill>
              </a:rPr>
              <a:t> ğ) Rehberlik ve Denetim Başkanlığı,</a:t>
            </a:r>
          </a:p>
          <a:p>
            <a:pPr marL="0" indent="0">
              <a:buNone/>
            </a:pPr>
            <a:r>
              <a:rPr lang="tr-TR" sz="7200" dirty="0">
                <a:solidFill>
                  <a:schemeClr val="tx1"/>
                </a:solidFill>
              </a:rPr>
              <a:t> h) Strateji Geliştirme Başkanlığı, </a:t>
            </a:r>
          </a:p>
          <a:p>
            <a:pPr marL="0" indent="0">
              <a:buNone/>
            </a:pPr>
            <a:r>
              <a:rPr lang="tr-TR" sz="7200" dirty="0">
                <a:solidFill>
                  <a:schemeClr val="tx1"/>
                </a:solidFill>
              </a:rPr>
              <a:t>ı) Sosyal İlişkiler ve İletişim Dairesi Başkanlığı,</a:t>
            </a:r>
          </a:p>
          <a:p>
            <a:pPr marL="0" indent="0">
              <a:buNone/>
            </a:pPr>
            <a:r>
              <a:rPr lang="tr-TR" sz="7200" dirty="0">
                <a:solidFill>
                  <a:schemeClr val="tx1"/>
                </a:solidFill>
              </a:rPr>
              <a:t> i) Destek Hizmetleri Dairesi Başkanlığı, j) Bilgi İşlem Dairesi Başkanlığı,</a:t>
            </a:r>
          </a:p>
          <a:p>
            <a:pPr marL="0" indent="0">
              <a:buNone/>
            </a:pPr>
            <a:r>
              <a:rPr lang="tr-TR" sz="7200" dirty="0">
                <a:solidFill>
                  <a:schemeClr val="tx1"/>
                </a:solidFill>
              </a:rPr>
              <a:t>  l) Basın ve Halkla İlişkiler Müşavirliği, </a:t>
            </a:r>
          </a:p>
          <a:p>
            <a:pPr marL="0" indent="0">
              <a:buNone/>
            </a:pPr>
            <a:r>
              <a:rPr lang="tr-TR" sz="7200" dirty="0">
                <a:solidFill>
                  <a:schemeClr val="tx1"/>
                </a:solidFill>
              </a:rPr>
              <a:t>m) Özel Kalem Müdürlüğü. </a:t>
            </a:r>
          </a:p>
          <a:p>
            <a:pPr marL="0" indent="0">
              <a:buNone/>
            </a:pPr>
            <a:r>
              <a:rPr lang="tr-TR" sz="7200" b="1" dirty="0">
                <a:solidFill>
                  <a:schemeClr val="tx1"/>
                </a:solidFill>
              </a:rPr>
              <a:t> </a:t>
            </a:r>
            <a:endParaRPr lang="tr-TR" sz="7200" dirty="0">
              <a:solidFill>
                <a:schemeClr val="tx1"/>
              </a:solidFill>
            </a:endParaRPr>
          </a:p>
          <a:p>
            <a:pPr marL="0" indent="0">
              <a:buNone/>
            </a:pPr>
            <a:r>
              <a:rPr lang="tr-TR" sz="6400" b="1" dirty="0"/>
              <a:t> </a:t>
            </a:r>
            <a:endParaRPr lang="tr-TR" sz="6400" dirty="0"/>
          </a:p>
          <a:p>
            <a:endParaRPr lang="tr-TR" dirty="0"/>
          </a:p>
        </p:txBody>
      </p:sp>
    </p:spTree>
    <p:extLst>
      <p:ext uri="{BB962C8B-B14F-4D97-AF65-F5344CB8AC3E}">
        <p14:creationId xmlns:p14="http://schemas.microsoft.com/office/powerpoint/2010/main" val="271592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23FCCB-6C1F-4642-94D6-AFB673A98675}"/>
              </a:ext>
            </a:extLst>
          </p:cNvPr>
          <p:cNvSpPr>
            <a:spLocks noGrp="1"/>
          </p:cNvSpPr>
          <p:nvPr>
            <p:ph type="title"/>
          </p:nvPr>
        </p:nvSpPr>
        <p:spPr>
          <a:xfrm>
            <a:off x="759655" y="175847"/>
            <a:ext cx="11127545" cy="1485900"/>
          </a:xfrm>
        </p:spPr>
        <p:txBody>
          <a:bodyPr>
            <a:normAutofit/>
          </a:bodyPr>
          <a:lstStyle/>
          <a:p>
            <a:r>
              <a:rPr lang="tr-TR" sz="2400" b="1" dirty="0"/>
              <a:t>Cumhurbaşkanlığı Teşkilatı Hakkında Cumhurbaşkanlığı 1 Numaralı Kararnamesine göre</a:t>
            </a:r>
            <a:r>
              <a:rPr lang="tr-TR" sz="2400" dirty="0"/>
              <a:t> (R. G. 10/7/2018 – 30474)</a:t>
            </a:r>
            <a:r>
              <a:rPr lang="tr-TR" sz="2400" b="1" dirty="0"/>
              <a:t> Spor Hizmetleri Genel Müdürlüğünün (MADDE 189 - 1) görev ve yetkileri şunlardır:</a:t>
            </a:r>
            <a:br>
              <a:rPr lang="tr-TR" sz="2400" dirty="0"/>
            </a:br>
            <a:endParaRPr lang="tr-TR" sz="2400" dirty="0"/>
          </a:p>
        </p:txBody>
      </p:sp>
      <p:sp>
        <p:nvSpPr>
          <p:cNvPr id="3" name="İçerik Yer Tutucusu 2">
            <a:extLst>
              <a:ext uri="{FF2B5EF4-FFF2-40B4-BE49-F238E27FC236}">
                <a16:creationId xmlns:a16="http://schemas.microsoft.com/office/drawing/2014/main" id="{C352F0ED-E8B5-422E-8C88-78483E222750}"/>
              </a:ext>
            </a:extLst>
          </p:cNvPr>
          <p:cNvSpPr>
            <a:spLocks noGrp="1"/>
          </p:cNvSpPr>
          <p:nvPr>
            <p:ph idx="1"/>
          </p:nvPr>
        </p:nvSpPr>
        <p:spPr>
          <a:xfrm>
            <a:off x="1160585" y="1174654"/>
            <a:ext cx="10895428" cy="5683346"/>
          </a:xfrm>
        </p:spPr>
        <p:txBody>
          <a:bodyPr>
            <a:normAutofit fontScale="85000" lnSpcReduction="20000"/>
          </a:bodyPr>
          <a:lstStyle/>
          <a:p>
            <a:pPr>
              <a:lnSpc>
                <a:spcPct val="110000"/>
              </a:lnSpc>
              <a:spcBef>
                <a:spcPts val="0"/>
              </a:spcBef>
              <a:buFont typeface="Wingdings" panose="05000000000000000000" pitchFamily="2" charset="2"/>
              <a:buChar char="§"/>
            </a:pPr>
            <a:r>
              <a:rPr lang="tr-TR" dirty="0"/>
              <a:t>a) Spor alanında uygulanacak temel politikaların tespiti amacıyla gerekli çalışmaları yapmak, spor tesisleri ihtiyacını tespit etmek ve planlamak,</a:t>
            </a:r>
          </a:p>
          <a:p>
            <a:pPr>
              <a:lnSpc>
                <a:spcPct val="110000"/>
              </a:lnSpc>
              <a:spcBef>
                <a:spcPts val="0"/>
              </a:spcBef>
              <a:buFont typeface="Wingdings" panose="05000000000000000000" pitchFamily="2" charset="2"/>
              <a:buChar char="§"/>
            </a:pPr>
            <a:r>
              <a:rPr lang="tr-TR" dirty="0"/>
              <a:t> b) Spor kültürünün geliştirilmesi, yaygınlaştırılması ve özendirilmesini sağlamak ve bu konuda her türlü tedbiri almak, </a:t>
            </a:r>
          </a:p>
          <a:p>
            <a:pPr>
              <a:lnSpc>
                <a:spcPct val="110000"/>
              </a:lnSpc>
              <a:spcBef>
                <a:spcPts val="0"/>
              </a:spcBef>
              <a:buFont typeface="Wingdings" panose="05000000000000000000" pitchFamily="2" charset="2"/>
              <a:buChar char="§"/>
            </a:pPr>
            <a:r>
              <a:rPr lang="tr-TR" dirty="0"/>
              <a:t>c) Sporcu yetiştirilmesi ve spora ilgiyi artırmaya yönelik çalışmaları yürütmek, başarılı sporculara ve çalıştırıcılarına ayni ve nakdi yardım yapmak veya yapılmasını sağlamak, ödüllendirmek, uluslararası yarışmalarda Türkiye’yi temsil edip derece alan sporculara aylık bağlanması ve Milli Sporcu Belgesi verilmesiyle ilgili iş ve işlemleri yürütmek,</a:t>
            </a:r>
          </a:p>
          <a:p>
            <a:pPr>
              <a:lnSpc>
                <a:spcPct val="110000"/>
              </a:lnSpc>
              <a:spcBef>
                <a:spcPts val="0"/>
              </a:spcBef>
              <a:buFont typeface="Wingdings" panose="05000000000000000000" pitchFamily="2" charset="2"/>
              <a:buChar char="§"/>
            </a:pPr>
            <a:r>
              <a:rPr lang="tr-TR" dirty="0"/>
              <a:t>ç) Engelli bireylerin spor yapabilmelerini sağlamak ve yaygınlaştırmak üzere; spor tesislerinin engellilerin kullanımına uygun olmasını sağlamak, spor eğitim programları ve destekleyici teknolojiler geliştirmek, gerekli malzemeyi sağlamak, engelli bireylere yönelik bilgilendirme ve bilinçlendirme çalışmaları ile yayınlar yapmak, spor adamları yetiştirmek, engelli bireylerin spor yapabilmesi konusunda ilgili diğer kuruluşlarla işbirliği yapmak, </a:t>
            </a:r>
          </a:p>
          <a:p>
            <a:pPr>
              <a:lnSpc>
                <a:spcPct val="110000"/>
              </a:lnSpc>
              <a:spcBef>
                <a:spcPts val="0"/>
              </a:spcBef>
              <a:buFont typeface="Wingdings" panose="05000000000000000000" pitchFamily="2" charset="2"/>
              <a:buChar char="§"/>
            </a:pPr>
            <a:r>
              <a:rPr lang="tr-TR" dirty="0"/>
              <a:t>d) Okul dışı spor faaliyetleri ile diğer spor alanlarında faaliyetler düzenlemek, bunların gelişmesini sağlamak, imkânlar ölçüsünde bu faaliyetlere ait araç, gereç ve benzeri ihtiyaçları temin etmek,</a:t>
            </a:r>
          </a:p>
          <a:p>
            <a:pPr>
              <a:lnSpc>
                <a:spcPct val="110000"/>
              </a:lnSpc>
              <a:spcBef>
                <a:spcPts val="0"/>
              </a:spcBef>
              <a:buFont typeface="Wingdings" panose="05000000000000000000" pitchFamily="2" charset="2"/>
              <a:buChar char="§"/>
            </a:pPr>
            <a:r>
              <a:rPr lang="tr-TR" dirty="0"/>
              <a:t> e) Spor müsabakalarında uluslararası kuralların ve her türlü talimatın uygulanmasını sağlamak,</a:t>
            </a:r>
          </a:p>
          <a:p>
            <a:pPr>
              <a:lnSpc>
                <a:spcPct val="110000"/>
              </a:lnSpc>
              <a:spcBef>
                <a:spcPts val="0"/>
              </a:spcBef>
              <a:buFont typeface="Wingdings" panose="05000000000000000000" pitchFamily="2" charset="2"/>
              <a:buChar char="§"/>
            </a:pPr>
            <a:r>
              <a:rPr lang="tr-TR" dirty="0"/>
              <a:t> f) Okul dönemindeki çocuklara yetenek taraması yapılarak, sporcu olabilme potansiyeli taşıyanları belirlemek ve yeteneklerine uygun spor dallarına yönlendirmek,</a:t>
            </a:r>
          </a:p>
          <a:p>
            <a:pPr>
              <a:lnSpc>
                <a:spcPct val="110000"/>
              </a:lnSpc>
              <a:spcBef>
                <a:spcPts val="0"/>
              </a:spcBef>
              <a:buFont typeface="Wingdings" panose="05000000000000000000" pitchFamily="2" charset="2"/>
              <a:buChar char="§"/>
            </a:pPr>
            <a:r>
              <a:rPr lang="tr-TR" dirty="0"/>
              <a:t> g) Her türlü spor tesisi ve eğitim merkezlerinin kurulması, işletilmesi ve ad verilmesi ile ilgili iş ve işlemleri yürütmek,</a:t>
            </a:r>
          </a:p>
          <a:p>
            <a:pPr>
              <a:lnSpc>
                <a:spcPct val="110000"/>
              </a:lnSpc>
              <a:spcBef>
                <a:spcPts val="0"/>
              </a:spcBef>
              <a:buFont typeface="Wingdings" panose="05000000000000000000" pitchFamily="2" charset="2"/>
              <a:buChar char="§"/>
            </a:pPr>
            <a:r>
              <a:rPr lang="tr-TR" dirty="0"/>
              <a:t> ğ) Sporcu sağlığının korunması ve geliştirilmesi ile ilgili politikaların tespit edilmesi amacıyla gerekli çalışmaları yapmak, bu konuda gerekli tedbirleri almak, sağlık araştırma merkezlerinin kurulmasına yönelik iş ve işlemleri yürütmek, </a:t>
            </a:r>
          </a:p>
        </p:txBody>
      </p:sp>
    </p:spTree>
    <p:extLst>
      <p:ext uri="{BB962C8B-B14F-4D97-AF65-F5344CB8AC3E}">
        <p14:creationId xmlns:p14="http://schemas.microsoft.com/office/powerpoint/2010/main" val="273382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E7AA77-AD0F-4C36-ACD2-45283F03B611}"/>
              </a:ext>
            </a:extLst>
          </p:cNvPr>
          <p:cNvSpPr>
            <a:spLocks noGrp="1"/>
          </p:cNvSpPr>
          <p:nvPr>
            <p:ph type="title"/>
          </p:nvPr>
        </p:nvSpPr>
        <p:spPr>
          <a:xfrm>
            <a:off x="787790" y="247650"/>
            <a:ext cx="11577711" cy="554208"/>
          </a:xfrm>
        </p:spPr>
        <p:txBody>
          <a:bodyPr>
            <a:normAutofit/>
          </a:bodyPr>
          <a:lstStyle/>
          <a:p>
            <a:r>
              <a:rPr lang="tr-TR" sz="2000" b="1" dirty="0"/>
              <a:t>Spor Hizmetleri Genel Müdürlüğünün Görev ve Yetkileri(MADDE 189 - 1) :</a:t>
            </a:r>
            <a:endParaRPr lang="tr-TR" sz="2000" dirty="0"/>
          </a:p>
        </p:txBody>
      </p:sp>
      <p:sp>
        <p:nvSpPr>
          <p:cNvPr id="3" name="İçerik Yer Tutucusu 2">
            <a:extLst>
              <a:ext uri="{FF2B5EF4-FFF2-40B4-BE49-F238E27FC236}">
                <a16:creationId xmlns:a16="http://schemas.microsoft.com/office/drawing/2014/main" id="{C5F26A76-85C8-4B6B-98CB-0BED96919765}"/>
              </a:ext>
            </a:extLst>
          </p:cNvPr>
          <p:cNvSpPr>
            <a:spLocks noGrp="1"/>
          </p:cNvSpPr>
          <p:nvPr>
            <p:ph idx="1"/>
          </p:nvPr>
        </p:nvSpPr>
        <p:spPr>
          <a:xfrm>
            <a:off x="942535" y="618978"/>
            <a:ext cx="11057207" cy="5991372"/>
          </a:xfrm>
        </p:spPr>
        <p:txBody>
          <a:bodyPr>
            <a:normAutofit fontScale="85000" lnSpcReduction="10000"/>
          </a:bodyPr>
          <a:lstStyle/>
          <a:p>
            <a:r>
              <a:rPr lang="tr-TR" dirty="0"/>
              <a:t>sporcuların genel sağlık taramalarını yapmak veya yaptırmak, sağlık kayıtlarını tutmak, sporcu sağlığını tehdit eden maddelerle mücadele konusunda bilgilendirme yapmak ve bu amaçla kurum ve kuruluşları desteklemek,</a:t>
            </a:r>
          </a:p>
          <a:p>
            <a:r>
              <a:rPr lang="tr-TR" dirty="0"/>
              <a:t> h) Sporcuların sigortalanması işlemlerini yapmak veya yaptırmak, ı) Görev alanıyla ilgili konularda ulusal ve uluslararası kuruluşlarla işbirliği yapmak, </a:t>
            </a:r>
          </a:p>
          <a:p>
            <a:r>
              <a:rPr lang="tr-TR" dirty="0"/>
              <a:t>i) Spor idarecisi, çalıştırıcısı, spor elemanları ve hakemlerin eğitilmesini ve yetiştirilmesini sağlamak,</a:t>
            </a:r>
          </a:p>
          <a:p>
            <a:r>
              <a:rPr lang="tr-TR" dirty="0"/>
              <a:t> j) Spor dallarının belirlenmesini tayin ve tespit etmek, spor federasyonlarının kurulmasına ve faaliyetlerinin sona erdirilmesine ilişkin iş ve işlemleri yapmak,</a:t>
            </a:r>
          </a:p>
          <a:p>
            <a:r>
              <a:rPr lang="tr-TR" dirty="0"/>
              <a:t> k) Bağımsız spor federasyonlarının kuruluş işlemleri ve genel kurulları ile ilgili iş ve işlemleri yürütmek,</a:t>
            </a:r>
          </a:p>
          <a:p>
            <a:r>
              <a:rPr lang="tr-TR" dirty="0"/>
              <a:t> l) Federasyonlara ve spor kulüplerine yardım yapmak ve bütçeleri ile ilgili iş ve işlemleri yürütmek,</a:t>
            </a:r>
          </a:p>
          <a:p>
            <a:r>
              <a:rPr lang="tr-TR" dirty="0"/>
              <a:t> m) Ülkemizde faaliyeti olan ancak herhangi bir federasyona bağlı olmayan spor dallarının yaygınlaştırılması, faaliyetlerinin düzenlenmesi ve bu spor dallarında kulüplerin faaliyette bulunması için gerekli tedbirleri almak, </a:t>
            </a:r>
          </a:p>
          <a:p>
            <a:r>
              <a:rPr lang="tr-TR" dirty="0"/>
              <a:t>n) Spor federasyonları ve kulüplerinin yurtiçi ve yurtdışındaki müsabakalara katılmalarına veya yurtiçi ve yurtdışında müsabaka düzenlemelerine izin verilmesine ve sonuçlarının değerlendirilmesine ilişkin iş ve işlemleri yapmak, </a:t>
            </a:r>
          </a:p>
          <a:p>
            <a:r>
              <a:rPr lang="tr-TR" dirty="0"/>
              <a:t>o) Sporcu, spor kulüpleri ve spor anonim şirketlerinin sicil, tescil, lisans, vize ve aktarma ile ilgili iş ve işlemlerini yürütmek ve bu konuda federasyonlarla koordinasyonu sağlamak, </a:t>
            </a:r>
          </a:p>
          <a:p>
            <a:r>
              <a:rPr lang="tr-TR" dirty="0"/>
              <a:t>ö) Özel spor tesislerinin kuruluşuna ilişkin izin, ruhsat ve benzeri hizmetleri yürütmek, standartlarını belirlemek ve bu kuruluşların denetimini yapmak, </a:t>
            </a:r>
          </a:p>
          <a:p>
            <a:r>
              <a:rPr lang="tr-TR" dirty="0"/>
              <a:t>p) 21/5/1986 tarihli ve 3289 sayılı Kanunda Bakanlığa verilen görevleri yerine getirmek, </a:t>
            </a:r>
          </a:p>
          <a:p>
            <a:r>
              <a:rPr lang="tr-TR" dirty="0"/>
              <a:t>r) Bakan tarafından verilen diğer görevleri yapmak.</a:t>
            </a:r>
          </a:p>
          <a:p>
            <a:endParaRPr lang="tr-TR" dirty="0"/>
          </a:p>
        </p:txBody>
      </p:sp>
    </p:spTree>
    <p:extLst>
      <p:ext uri="{BB962C8B-B14F-4D97-AF65-F5344CB8AC3E}">
        <p14:creationId xmlns:p14="http://schemas.microsoft.com/office/powerpoint/2010/main" val="28016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Ulusal Gençlik ve Spor Politikası Belgesi</a:t>
            </a:r>
            <a:endParaRPr lang="tr-TR" dirty="0"/>
          </a:p>
        </p:txBody>
      </p:sp>
      <p:sp>
        <p:nvSpPr>
          <p:cNvPr id="3" name="İçerik Yer Tutucusu 2"/>
          <p:cNvSpPr>
            <a:spLocks noGrp="1"/>
          </p:cNvSpPr>
          <p:nvPr>
            <p:ph idx="1"/>
          </p:nvPr>
        </p:nvSpPr>
        <p:spPr/>
        <p:txBody>
          <a:bodyPr>
            <a:normAutofit/>
          </a:bodyPr>
          <a:lstStyle/>
          <a:p>
            <a:r>
              <a:rPr lang="tr-TR" dirty="0"/>
              <a:t> Gençlik ve Spor Bakanlığının görevleri arasında </a:t>
            </a:r>
            <a:r>
              <a:rPr lang="tr-TR" b="1" dirty="0"/>
              <a:t>Ulusal Gençlik ve Spor Politikası Belgesi </a:t>
            </a:r>
            <a:r>
              <a:rPr lang="tr-TR" dirty="0"/>
              <a:t>hazırlanması yer almaktadır.</a:t>
            </a:r>
          </a:p>
          <a:p>
            <a:r>
              <a:rPr lang="tr-TR" b="1" dirty="0"/>
              <a:t>MADDE 18- </a:t>
            </a:r>
            <a:r>
              <a:rPr lang="tr-TR" dirty="0"/>
              <a:t> Ulusal Gençlik ve Spor Politikası Belgesi, gençleri ve sporu doğrudan veya dolaylı etkileyen politika ve faaliyetleri yürüten kamu kurum ve kuruluşları arasında koordinasyon ve işbirliğinin sağlanması amacıyla, Bakanlık tarafından hazırlanarak Bakanlar Kurulunun onayına sunulur. Ulusal Gençlik ve Spor Politikası Belgesi en geç dört yıllık dönemler itibarıyla gözden geçirilerek güncellenir. Ulusal Gençlik ve Spor Politikası Belgesinin güncellenmesinde ilgili kamu kurum ve kuruluşları, spor federasyonları ile sivil toplum kuruluşlarından gelen öneriler dikkate alınır.</a:t>
            </a:r>
          </a:p>
          <a:p>
            <a:r>
              <a:rPr lang="tr-TR" b="1" dirty="0"/>
              <a:t>     </a:t>
            </a:r>
            <a:endParaRPr lang="tr-TR" dirty="0"/>
          </a:p>
        </p:txBody>
      </p:sp>
    </p:spTree>
    <p:extLst>
      <p:ext uri="{BB962C8B-B14F-4D97-AF65-F5344CB8AC3E}">
        <p14:creationId xmlns:p14="http://schemas.microsoft.com/office/powerpoint/2010/main" val="415426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Ulusal Gençlik ve Spor Politikası Belgesi</a:t>
            </a:r>
            <a:endParaRPr lang="tr-TR" dirty="0"/>
          </a:p>
        </p:txBody>
      </p:sp>
      <p:sp>
        <p:nvSpPr>
          <p:cNvPr id="3" name="İçerik Yer Tutucusu 2"/>
          <p:cNvSpPr>
            <a:spLocks noGrp="1"/>
          </p:cNvSpPr>
          <p:nvPr>
            <p:ph idx="1"/>
          </p:nvPr>
        </p:nvSpPr>
        <p:spPr/>
        <p:txBody>
          <a:bodyPr/>
          <a:lstStyle/>
          <a:p>
            <a:endParaRPr lang="tr-TR" b="1" dirty="0"/>
          </a:p>
          <a:p>
            <a:endParaRPr lang="tr-TR" b="1" dirty="0"/>
          </a:p>
          <a:p>
            <a:endParaRPr lang="tr-TR" b="1"/>
          </a:p>
          <a:p>
            <a:r>
              <a:rPr lang="tr-TR" b="1"/>
              <a:t>Gençlik </a:t>
            </a:r>
            <a:r>
              <a:rPr lang="tr-TR" b="1" dirty="0"/>
              <a:t>ve Spor Bakanlığı tarafından hazırlanan “Ulusal Gençlik ve Spor Politikası Belgesi” Bakanlar Kurulunca 26/11/2012 tarih ve 2012/4242 sayı ile kararlaştırılarak, 27/01/2013 tarih ve 28541 sayılı Resmi Gazetede yayımlanmıştır.</a:t>
            </a:r>
          </a:p>
        </p:txBody>
      </p:sp>
    </p:spTree>
    <p:extLst>
      <p:ext uri="{BB962C8B-B14F-4D97-AF65-F5344CB8AC3E}">
        <p14:creationId xmlns:p14="http://schemas.microsoft.com/office/powerpoint/2010/main" val="277499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ULUSAL GENÇLİK VE SPOR POLİTİKASI BELGESİ</a:t>
            </a:r>
            <a:br>
              <a:rPr lang="tr-TR" dirty="0"/>
            </a:br>
            <a:endParaRPr lang="tr-TR" dirty="0"/>
          </a:p>
        </p:txBody>
      </p:sp>
      <p:sp>
        <p:nvSpPr>
          <p:cNvPr id="3" name="İçerik Yer Tutucusu 2"/>
          <p:cNvSpPr>
            <a:spLocks noGrp="1"/>
          </p:cNvSpPr>
          <p:nvPr>
            <p:ph idx="1"/>
          </p:nvPr>
        </p:nvSpPr>
        <p:spPr/>
        <p:txBody>
          <a:bodyPr>
            <a:normAutofit/>
          </a:bodyPr>
          <a:lstStyle/>
          <a:p>
            <a:r>
              <a:rPr lang="tr-TR" dirty="0"/>
              <a:t>İlk defa hazırlanan Ulusal Gençlik ve Spor Politikası Belgesi’ne genel hatları ile bakıldığında, Gençlik ve Spor Bakanlığı’nın spor politikasının ana hatları herkes için spor, spor tesislerini yaygınlaştırmak, amatör spora önem vermek, başarılı sporcu yetiştirmek ve olimpiyatlara ev sahipliği yapmaktır.</a:t>
            </a:r>
          </a:p>
          <a:p>
            <a:endParaRPr lang="tr-TR" dirty="0"/>
          </a:p>
        </p:txBody>
      </p:sp>
    </p:spTree>
    <p:extLst>
      <p:ext uri="{BB962C8B-B14F-4D97-AF65-F5344CB8AC3E}">
        <p14:creationId xmlns:p14="http://schemas.microsoft.com/office/powerpoint/2010/main" val="2283761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67409" y="206880"/>
            <a:ext cx="10877588" cy="601503"/>
          </a:xfrm>
        </p:spPr>
        <p:txBody>
          <a:bodyPr>
            <a:normAutofit fontScale="90000"/>
          </a:bodyPr>
          <a:lstStyle/>
          <a:p>
            <a:r>
              <a:rPr lang="tr-TR" b="1" dirty="0"/>
              <a:t>ULUSAL GENÇLİK VE SPOR POLİTİKASI BELGESİ</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22581896"/>
              </p:ext>
            </p:extLst>
          </p:nvPr>
        </p:nvGraphicFramePr>
        <p:xfrm>
          <a:off x="1881809" y="1097477"/>
          <a:ext cx="8428382" cy="5588303"/>
        </p:xfrm>
        <a:graphic>
          <a:graphicData uri="http://schemas.openxmlformats.org/drawingml/2006/table">
            <a:tbl>
              <a:tblPr firstRow="1" firstCol="1" bandRow="1">
                <a:tableStyleId>{5C22544A-7EE6-4342-B048-85BDC9FD1C3A}</a:tableStyleId>
              </a:tblPr>
              <a:tblGrid>
                <a:gridCol w="4214191">
                  <a:extLst>
                    <a:ext uri="{9D8B030D-6E8A-4147-A177-3AD203B41FA5}">
                      <a16:colId xmlns:a16="http://schemas.microsoft.com/office/drawing/2014/main" val="20000"/>
                    </a:ext>
                  </a:extLst>
                </a:gridCol>
                <a:gridCol w="4214191">
                  <a:extLst>
                    <a:ext uri="{9D8B030D-6E8A-4147-A177-3AD203B41FA5}">
                      <a16:colId xmlns:a16="http://schemas.microsoft.com/office/drawing/2014/main" val="20001"/>
                    </a:ext>
                  </a:extLst>
                </a:gridCol>
              </a:tblGrid>
              <a:tr h="259219">
                <a:tc>
                  <a:txBody>
                    <a:bodyPr/>
                    <a:lstStyle/>
                    <a:p>
                      <a:pPr>
                        <a:spcAft>
                          <a:spcPts val="0"/>
                        </a:spcAft>
                      </a:pPr>
                      <a:r>
                        <a:rPr lang="tr-TR" sz="1800" dirty="0">
                          <a:effectLst/>
                        </a:rPr>
                        <a:t>Gençlik Temel Politika Alanları</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800" dirty="0">
                          <a:effectLst/>
                        </a:rPr>
                        <a:t>Spor Temel Politika Alanları;</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313983">
                <a:tc>
                  <a:txBody>
                    <a:bodyPr/>
                    <a:lstStyle/>
                    <a:p>
                      <a:pPr>
                        <a:spcAft>
                          <a:spcPts val="0"/>
                        </a:spcAft>
                      </a:pPr>
                      <a:r>
                        <a:rPr lang="tr-TR" sz="1800" dirty="0">
                          <a:effectLst/>
                        </a:rPr>
                        <a:t> </a:t>
                      </a:r>
                    </a:p>
                    <a:p>
                      <a:pPr>
                        <a:spcAft>
                          <a:spcPts val="0"/>
                        </a:spcAft>
                      </a:pPr>
                      <a:r>
                        <a:rPr lang="tr-TR" sz="1800" dirty="0">
                          <a:effectLst/>
                        </a:rPr>
                        <a:t>1-Eğitim ve hayat boyu öğrenme</a:t>
                      </a:r>
                    </a:p>
                    <a:p>
                      <a:pPr>
                        <a:spcAft>
                          <a:spcPts val="0"/>
                        </a:spcAft>
                      </a:pPr>
                      <a:r>
                        <a:rPr lang="tr-TR" sz="1800" dirty="0">
                          <a:effectLst/>
                        </a:rPr>
                        <a:t>2-Aile</a:t>
                      </a:r>
                    </a:p>
                    <a:p>
                      <a:pPr>
                        <a:spcAft>
                          <a:spcPts val="0"/>
                        </a:spcAft>
                      </a:pPr>
                      <a:r>
                        <a:rPr lang="tr-TR" sz="1800" dirty="0">
                          <a:effectLst/>
                        </a:rPr>
                        <a:t>3-Etik ve insani değerler</a:t>
                      </a:r>
                    </a:p>
                    <a:p>
                      <a:pPr>
                        <a:spcAft>
                          <a:spcPts val="0"/>
                        </a:spcAft>
                      </a:pPr>
                      <a:r>
                        <a:rPr lang="tr-TR" sz="1800" dirty="0">
                          <a:effectLst/>
                        </a:rPr>
                        <a:t>4-İstihdam, girişimcilik ve mesleki eğitim</a:t>
                      </a:r>
                    </a:p>
                    <a:p>
                      <a:pPr>
                        <a:spcAft>
                          <a:spcPts val="0"/>
                        </a:spcAft>
                      </a:pPr>
                      <a:r>
                        <a:rPr lang="tr-TR" sz="1800" dirty="0">
                          <a:effectLst/>
                        </a:rPr>
                        <a:t>5-Dezavantajlı gençler ve sosyal içerme</a:t>
                      </a:r>
                    </a:p>
                    <a:p>
                      <a:pPr>
                        <a:spcAft>
                          <a:spcPts val="0"/>
                        </a:spcAft>
                      </a:pPr>
                      <a:r>
                        <a:rPr lang="tr-TR" sz="1800" dirty="0">
                          <a:effectLst/>
                        </a:rPr>
                        <a:t>6-sağlık ve çevre</a:t>
                      </a:r>
                    </a:p>
                    <a:p>
                      <a:pPr>
                        <a:spcAft>
                          <a:spcPts val="0"/>
                        </a:spcAft>
                      </a:pPr>
                      <a:r>
                        <a:rPr lang="tr-TR" sz="1800" dirty="0">
                          <a:effectLst/>
                        </a:rPr>
                        <a:t>7-Demokratik katılım ve yurttaşlık bilinci</a:t>
                      </a:r>
                    </a:p>
                    <a:p>
                      <a:pPr>
                        <a:spcAft>
                          <a:spcPts val="0"/>
                        </a:spcAft>
                      </a:pPr>
                      <a:r>
                        <a:rPr lang="tr-TR" sz="1800" dirty="0">
                          <a:effectLst/>
                        </a:rPr>
                        <a:t>8-Kültür ve sanat</a:t>
                      </a:r>
                    </a:p>
                    <a:p>
                      <a:pPr>
                        <a:spcAft>
                          <a:spcPts val="0"/>
                        </a:spcAft>
                      </a:pPr>
                      <a:r>
                        <a:rPr lang="tr-TR" sz="1800" dirty="0">
                          <a:effectLst/>
                        </a:rPr>
                        <a:t>9-Bilim ve teknoloji</a:t>
                      </a:r>
                    </a:p>
                    <a:p>
                      <a:pPr>
                        <a:spcAft>
                          <a:spcPts val="0"/>
                        </a:spcAft>
                      </a:pPr>
                      <a:r>
                        <a:rPr lang="tr-TR" sz="1800" dirty="0">
                          <a:effectLst/>
                        </a:rPr>
                        <a:t>10-Uluslararası alanda gençlik ve kültürlerarası diyalog</a:t>
                      </a:r>
                    </a:p>
                    <a:p>
                      <a:pPr>
                        <a:spcAft>
                          <a:spcPts val="0"/>
                        </a:spcAft>
                      </a:pPr>
                      <a:r>
                        <a:rPr lang="tr-TR" sz="1800" dirty="0">
                          <a:effectLst/>
                        </a:rPr>
                        <a:t>11-Serbest zamanların değerlendirilmesi</a:t>
                      </a:r>
                    </a:p>
                    <a:p>
                      <a:pPr>
                        <a:spcAft>
                          <a:spcPts val="0"/>
                        </a:spcAft>
                      </a:pPr>
                      <a:r>
                        <a:rPr lang="tr-TR" sz="1800" dirty="0">
                          <a:effectLst/>
                        </a:rPr>
                        <a:t>12-Gençlik bilgilendirmesi</a:t>
                      </a:r>
                    </a:p>
                    <a:p>
                      <a:pPr>
                        <a:spcAft>
                          <a:spcPts val="0"/>
                        </a:spcAft>
                      </a:pPr>
                      <a:r>
                        <a:rPr lang="tr-TR" sz="1800" dirty="0">
                          <a:effectLst/>
                        </a:rPr>
                        <a:t>13-Gönüllülük ve hareketlilik</a:t>
                      </a:r>
                    </a:p>
                    <a:p>
                      <a:pPr algn="ctr">
                        <a:lnSpc>
                          <a:spcPct val="150000"/>
                        </a:lnSpc>
                        <a:spcAft>
                          <a:spcPts val="0"/>
                        </a:spcAft>
                      </a:pPr>
                      <a:r>
                        <a:rPr lang="tr-TR" sz="1800" dirty="0">
                          <a:effectLst/>
                        </a:rPr>
                        <a:t> </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800" dirty="0">
                          <a:effectLst/>
                        </a:rPr>
                        <a:t> </a:t>
                      </a:r>
                    </a:p>
                    <a:p>
                      <a:pPr>
                        <a:spcAft>
                          <a:spcPts val="0"/>
                        </a:spcAft>
                      </a:pPr>
                      <a:r>
                        <a:rPr lang="tr-TR" sz="1800" dirty="0">
                          <a:effectLst/>
                        </a:rPr>
                        <a:t> </a:t>
                      </a:r>
                    </a:p>
                    <a:p>
                      <a:pPr>
                        <a:spcAft>
                          <a:spcPts val="0"/>
                        </a:spcAft>
                      </a:pPr>
                      <a:r>
                        <a:rPr lang="tr-TR" sz="1800" dirty="0">
                          <a:effectLst/>
                        </a:rPr>
                        <a:t>1-Spor Yönetimi</a:t>
                      </a:r>
                    </a:p>
                    <a:p>
                      <a:pPr>
                        <a:spcAft>
                          <a:spcPts val="0"/>
                        </a:spcAft>
                      </a:pPr>
                      <a:r>
                        <a:rPr lang="tr-TR" sz="1800" dirty="0">
                          <a:effectLst/>
                        </a:rPr>
                        <a:t>2-Spor kültürü ve herkes için spor</a:t>
                      </a:r>
                    </a:p>
                    <a:p>
                      <a:pPr>
                        <a:spcAft>
                          <a:spcPts val="0"/>
                        </a:spcAft>
                      </a:pPr>
                      <a:r>
                        <a:rPr lang="tr-TR" sz="1800" dirty="0">
                          <a:effectLst/>
                        </a:rPr>
                        <a:t>3-Elit sporcu yetiştirmek</a:t>
                      </a:r>
                    </a:p>
                    <a:p>
                      <a:pPr>
                        <a:spcAft>
                          <a:spcPts val="0"/>
                        </a:spcAft>
                      </a:pPr>
                      <a:r>
                        <a:rPr lang="tr-TR" sz="1800" dirty="0">
                          <a:effectLst/>
                        </a:rPr>
                        <a:t>4-Spor hukuku</a:t>
                      </a:r>
                    </a:p>
                    <a:p>
                      <a:pPr>
                        <a:spcAft>
                          <a:spcPts val="0"/>
                        </a:spcAft>
                      </a:pPr>
                      <a:r>
                        <a:rPr lang="tr-TR" sz="1800" dirty="0">
                          <a:effectLst/>
                        </a:rPr>
                        <a:t>5-Engelliler ve spor</a:t>
                      </a:r>
                    </a:p>
                    <a:p>
                      <a:pPr>
                        <a:spcAft>
                          <a:spcPts val="0"/>
                        </a:spcAft>
                      </a:pPr>
                      <a:r>
                        <a:rPr lang="tr-TR" sz="1800" dirty="0">
                          <a:effectLst/>
                        </a:rPr>
                        <a:t>6-Sporcu sağlığı</a:t>
                      </a:r>
                    </a:p>
                    <a:p>
                      <a:pPr>
                        <a:spcAft>
                          <a:spcPts val="0"/>
                        </a:spcAft>
                      </a:pPr>
                      <a:r>
                        <a:rPr lang="tr-TR" sz="1800" dirty="0">
                          <a:effectLst/>
                        </a:rPr>
                        <a:t>7-Uluslararası spor organizasyonları ve olimpiyatlar</a:t>
                      </a:r>
                    </a:p>
                    <a:p>
                      <a:pPr algn="ctr">
                        <a:lnSpc>
                          <a:spcPct val="150000"/>
                        </a:lnSpc>
                        <a:spcAft>
                          <a:spcPts val="0"/>
                        </a:spcAft>
                      </a:pPr>
                      <a:r>
                        <a:rPr lang="tr-TR" sz="1800" dirty="0">
                          <a:effectLst/>
                        </a:rPr>
                        <a:t> </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2113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6EA792-933D-4983-B7ED-32820DC3351C}"/>
              </a:ext>
            </a:extLst>
          </p:cNvPr>
          <p:cNvSpPr>
            <a:spLocks noGrp="1"/>
          </p:cNvSpPr>
          <p:nvPr>
            <p:ph type="title"/>
          </p:nvPr>
        </p:nvSpPr>
        <p:spPr>
          <a:xfrm>
            <a:off x="1371600" y="109025"/>
            <a:ext cx="9601200" cy="552157"/>
          </a:xfrm>
        </p:spPr>
        <p:txBody>
          <a:bodyPr>
            <a:normAutofit/>
          </a:bodyPr>
          <a:lstStyle/>
          <a:p>
            <a:pPr algn="ctr"/>
            <a:r>
              <a:rPr lang="tr-TR" sz="2800" b="1" dirty="0"/>
              <a:t>Spor Temel Politika Alanları</a:t>
            </a:r>
          </a:p>
        </p:txBody>
      </p:sp>
      <p:sp>
        <p:nvSpPr>
          <p:cNvPr id="3" name="İçerik Yer Tutucusu 2">
            <a:extLst>
              <a:ext uri="{FF2B5EF4-FFF2-40B4-BE49-F238E27FC236}">
                <a16:creationId xmlns:a16="http://schemas.microsoft.com/office/drawing/2014/main" id="{C3076CE1-3F93-4552-BA7B-C7472C01206F}"/>
              </a:ext>
            </a:extLst>
          </p:cNvPr>
          <p:cNvSpPr>
            <a:spLocks noGrp="1"/>
          </p:cNvSpPr>
          <p:nvPr>
            <p:ph idx="1"/>
          </p:nvPr>
        </p:nvSpPr>
        <p:spPr>
          <a:xfrm>
            <a:off x="1118382" y="661181"/>
            <a:ext cx="9601200" cy="5964701"/>
          </a:xfrm>
        </p:spPr>
        <p:txBody>
          <a:bodyPr>
            <a:normAutofit fontScale="25000" lnSpcReduction="20000"/>
          </a:bodyPr>
          <a:lstStyle/>
          <a:p>
            <a:pPr marL="0" indent="0">
              <a:lnSpc>
                <a:spcPct val="120000"/>
              </a:lnSpc>
              <a:spcBef>
                <a:spcPts val="0"/>
              </a:spcBef>
              <a:spcAft>
                <a:spcPts val="0"/>
              </a:spcAft>
              <a:buNone/>
            </a:pPr>
            <a:r>
              <a:rPr lang="tr-TR" sz="5600" b="1" dirty="0"/>
              <a:t>1. SPOR YÖNETİMİ   </a:t>
            </a:r>
          </a:p>
          <a:p>
            <a:pPr marL="0" indent="0">
              <a:lnSpc>
                <a:spcPct val="120000"/>
              </a:lnSpc>
              <a:spcBef>
                <a:spcPts val="0"/>
              </a:spcBef>
              <a:spcAft>
                <a:spcPts val="0"/>
              </a:spcAft>
              <a:buNone/>
            </a:pPr>
            <a:r>
              <a:rPr lang="tr-TR" sz="5600" dirty="0"/>
              <a:t>POLİTİKALAR</a:t>
            </a:r>
            <a:endParaRPr lang="tr-TR" sz="5600" b="1" dirty="0"/>
          </a:p>
          <a:p>
            <a:pPr marL="0" lvl="0" indent="0">
              <a:lnSpc>
                <a:spcPct val="120000"/>
              </a:lnSpc>
              <a:spcBef>
                <a:spcPts val="0"/>
              </a:spcBef>
              <a:spcAft>
                <a:spcPts val="0"/>
              </a:spcAft>
              <a:buNone/>
            </a:pPr>
            <a:r>
              <a:rPr lang="tr-TR" sz="5600" dirty="0"/>
              <a:t>1.Sporla ilgili kurum ve kuruluşlar arasında işbirliğinin geliştirilmesi.</a:t>
            </a:r>
          </a:p>
          <a:p>
            <a:pPr marL="0" lvl="0" indent="0">
              <a:lnSpc>
                <a:spcPct val="120000"/>
              </a:lnSpc>
              <a:spcBef>
                <a:spcPts val="0"/>
              </a:spcBef>
              <a:spcAft>
                <a:spcPts val="0"/>
              </a:spcAft>
              <a:buNone/>
            </a:pPr>
            <a:r>
              <a:rPr lang="tr-TR" sz="5600" dirty="0"/>
              <a:t>2.Yerel yönetimlerde sporun desteklenmesi.</a:t>
            </a:r>
          </a:p>
          <a:p>
            <a:pPr marL="0" lvl="0" indent="0">
              <a:lnSpc>
                <a:spcPct val="120000"/>
              </a:lnSpc>
              <a:spcBef>
                <a:spcPts val="0"/>
              </a:spcBef>
              <a:spcAft>
                <a:spcPts val="0"/>
              </a:spcAft>
              <a:buNone/>
            </a:pPr>
            <a:r>
              <a:rPr lang="tr-TR" sz="5600" dirty="0"/>
              <a:t>3.Spor federasyonlarının yapılanması.</a:t>
            </a:r>
          </a:p>
          <a:p>
            <a:pPr marL="0" lvl="0" indent="0">
              <a:lnSpc>
                <a:spcPct val="120000"/>
              </a:lnSpc>
              <a:spcBef>
                <a:spcPts val="0"/>
              </a:spcBef>
              <a:spcAft>
                <a:spcPts val="0"/>
              </a:spcAft>
              <a:buNone/>
            </a:pPr>
            <a:r>
              <a:rPr lang="tr-TR" sz="5600" dirty="0"/>
              <a:t>4.Spor kulüplerinin yeniden yapılanması.</a:t>
            </a:r>
          </a:p>
          <a:p>
            <a:pPr marL="0" indent="0">
              <a:lnSpc>
                <a:spcPct val="120000"/>
              </a:lnSpc>
              <a:spcBef>
                <a:spcPts val="0"/>
              </a:spcBef>
              <a:spcAft>
                <a:spcPts val="0"/>
              </a:spcAft>
              <a:buNone/>
            </a:pPr>
            <a:r>
              <a:rPr lang="tr-TR" sz="5600" dirty="0"/>
              <a:t>5. Spor tesislerinin standartlara uygun olarak yapılması ve verimli kullanılması.</a:t>
            </a:r>
          </a:p>
          <a:p>
            <a:pPr marL="0" indent="0">
              <a:lnSpc>
                <a:spcPct val="120000"/>
              </a:lnSpc>
              <a:spcBef>
                <a:spcPts val="0"/>
              </a:spcBef>
              <a:spcAft>
                <a:spcPts val="0"/>
              </a:spcAft>
              <a:buNone/>
            </a:pPr>
            <a:r>
              <a:rPr lang="tr-TR" sz="5600" dirty="0"/>
              <a:t>6. Sponsorluk ve spor ekonomisinin geliştirilmesi. </a:t>
            </a:r>
          </a:p>
          <a:p>
            <a:pPr marL="0" indent="0">
              <a:lnSpc>
                <a:spcPct val="120000"/>
              </a:lnSpc>
              <a:spcBef>
                <a:spcPts val="0"/>
              </a:spcBef>
              <a:spcAft>
                <a:spcPts val="0"/>
              </a:spcAft>
              <a:buNone/>
            </a:pPr>
            <a:r>
              <a:rPr lang="tr-TR" sz="5600" dirty="0"/>
              <a:t>7. Sporun geliştirilmesinde ve yaygınlaştırılmasında medyanın etkin şekilde kullanılması.</a:t>
            </a:r>
          </a:p>
          <a:p>
            <a:pPr marL="0" indent="0">
              <a:lnSpc>
                <a:spcPct val="120000"/>
              </a:lnSpc>
              <a:spcBef>
                <a:spcPts val="0"/>
              </a:spcBef>
              <a:spcAft>
                <a:spcPts val="0"/>
              </a:spcAft>
              <a:buNone/>
            </a:pPr>
            <a:endParaRPr lang="tr-TR" sz="5600" b="1" dirty="0"/>
          </a:p>
          <a:p>
            <a:pPr marL="0" indent="0">
              <a:lnSpc>
                <a:spcPct val="120000"/>
              </a:lnSpc>
              <a:spcBef>
                <a:spcPts val="0"/>
              </a:spcBef>
              <a:spcAft>
                <a:spcPts val="0"/>
              </a:spcAft>
              <a:buNone/>
            </a:pPr>
            <a:r>
              <a:rPr lang="tr-TR" sz="5600" b="1" dirty="0"/>
              <a:t>2. SPOR KÜLTÜRÜ VE HERKES İÇİN SPOR </a:t>
            </a:r>
          </a:p>
          <a:p>
            <a:pPr marL="0" indent="0">
              <a:lnSpc>
                <a:spcPct val="120000"/>
              </a:lnSpc>
              <a:spcBef>
                <a:spcPts val="0"/>
              </a:spcBef>
              <a:spcAft>
                <a:spcPts val="0"/>
              </a:spcAft>
              <a:buNone/>
            </a:pPr>
            <a:r>
              <a:rPr lang="tr-TR" sz="5600" dirty="0"/>
              <a:t>POLİTİKALAR</a:t>
            </a:r>
          </a:p>
          <a:p>
            <a:pPr marL="0" indent="0">
              <a:lnSpc>
                <a:spcPct val="120000"/>
              </a:lnSpc>
              <a:spcBef>
                <a:spcPts val="0"/>
              </a:spcBef>
              <a:spcAft>
                <a:spcPts val="0"/>
              </a:spcAft>
              <a:buNone/>
            </a:pPr>
            <a:r>
              <a:rPr lang="tr-TR" sz="5600" dirty="0"/>
              <a:t>1. Eğitim ve öğretim kurumlarında sporun geliştirilmesi ve yaygınlaştırılması.</a:t>
            </a:r>
          </a:p>
          <a:p>
            <a:pPr marL="0" indent="0">
              <a:lnSpc>
                <a:spcPct val="120000"/>
              </a:lnSpc>
              <a:spcBef>
                <a:spcPts val="0"/>
              </a:spcBef>
              <a:spcAft>
                <a:spcPts val="0"/>
              </a:spcAft>
              <a:buNone/>
            </a:pPr>
            <a:r>
              <a:rPr lang="tr-TR" sz="5600" dirty="0"/>
              <a:t>2. Yaşam boyu sporun yaygınlaştırılması.</a:t>
            </a:r>
          </a:p>
          <a:p>
            <a:pPr marL="0" indent="0">
              <a:lnSpc>
                <a:spcPct val="120000"/>
              </a:lnSpc>
              <a:spcBef>
                <a:spcPts val="0"/>
              </a:spcBef>
              <a:spcAft>
                <a:spcPts val="0"/>
              </a:spcAft>
              <a:buNone/>
            </a:pPr>
            <a:r>
              <a:rPr lang="tr-TR" sz="5600" dirty="0"/>
              <a:t>3. Seyirci kültürünün kazandırılması.</a:t>
            </a:r>
          </a:p>
          <a:p>
            <a:pPr marL="0" indent="0">
              <a:lnSpc>
                <a:spcPct val="120000"/>
              </a:lnSpc>
              <a:spcBef>
                <a:spcPts val="0"/>
              </a:spcBef>
              <a:spcAft>
                <a:spcPts val="0"/>
              </a:spcAft>
              <a:buNone/>
            </a:pPr>
            <a:endParaRPr lang="tr-TR" sz="5600" dirty="0"/>
          </a:p>
          <a:p>
            <a:pPr marL="0" indent="0">
              <a:lnSpc>
                <a:spcPct val="120000"/>
              </a:lnSpc>
              <a:spcBef>
                <a:spcPts val="0"/>
              </a:spcBef>
              <a:spcAft>
                <a:spcPts val="0"/>
              </a:spcAft>
              <a:buNone/>
            </a:pPr>
            <a:r>
              <a:rPr lang="tr-TR" sz="5600" b="1" dirty="0"/>
              <a:t>3. ELİT SPORCU YETİŞTİRMEK</a:t>
            </a:r>
          </a:p>
          <a:p>
            <a:pPr marL="0" indent="0">
              <a:lnSpc>
                <a:spcPct val="120000"/>
              </a:lnSpc>
              <a:spcBef>
                <a:spcPts val="0"/>
              </a:spcBef>
              <a:spcAft>
                <a:spcPts val="0"/>
              </a:spcAft>
              <a:buNone/>
            </a:pPr>
            <a:r>
              <a:rPr lang="tr-TR" sz="5600" dirty="0"/>
              <a:t>POLİTİKALAR</a:t>
            </a:r>
          </a:p>
          <a:p>
            <a:pPr marL="0" indent="0">
              <a:lnSpc>
                <a:spcPct val="120000"/>
              </a:lnSpc>
              <a:spcBef>
                <a:spcPts val="0"/>
              </a:spcBef>
              <a:spcAft>
                <a:spcPts val="0"/>
              </a:spcAft>
              <a:buNone/>
            </a:pPr>
            <a:r>
              <a:rPr lang="tr-TR" sz="5600" dirty="0"/>
              <a:t>1. Uzman ve nitelikli teknik eleman yetiştirilmesi.</a:t>
            </a:r>
          </a:p>
          <a:p>
            <a:pPr marL="0" indent="0">
              <a:lnSpc>
                <a:spcPct val="120000"/>
              </a:lnSpc>
              <a:spcBef>
                <a:spcPts val="0"/>
              </a:spcBef>
              <a:spcAft>
                <a:spcPts val="0"/>
              </a:spcAft>
              <a:buNone/>
            </a:pPr>
            <a:r>
              <a:rPr lang="tr-TR" sz="5600" dirty="0"/>
              <a:t>2. Ülke genelinde genel sportif yetenek taraması yapılması ve sportif potansiyel haritasının hazırlanması.</a:t>
            </a:r>
          </a:p>
          <a:p>
            <a:pPr marL="0" indent="0">
              <a:lnSpc>
                <a:spcPct val="120000"/>
              </a:lnSpc>
              <a:spcBef>
                <a:spcPts val="0"/>
              </a:spcBef>
              <a:spcAft>
                <a:spcPts val="0"/>
              </a:spcAft>
              <a:buNone/>
            </a:pPr>
            <a:r>
              <a:rPr lang="tr-TR" sz="5600" dirty="0"/>
              <a:t>3.  Yüksek performanslı sporcu yetiştirilmesi.</a:t>
            </a:r>
          </a:p>
          <a:p>
            <a:pPr marL="0" indent="0">
              <a:lnSpc>
                <a:spcPct val="120000"/>
              </a:lnSpc>
              <a:spcBef>
                <a:spcPts val="0"/>
              </a:spcBef>
              <a:spcAft>
                <a:spcPts val="0"/>
              </a:spcAft>
              <a:buNone/>
            </a:pPr>
            <a:r>
              <a:rPr lang="tr-TR" sz="5600" dirty="0"/>
              <a:t>4. Başarının ödüllendirilmesi ve teşvik programlarının geliştirilmesi.</a:t>
            </a:r>
          </a:p>
          <a:p>
            <a:pPr marL="0" indent="0">
              <a:lnSpc>
                <a:spcPct val="120000"/>
              </a:lnSpc>
              <a:spcBef>
                <a:spcPts val="0"/>
              </a:spcBef>
              <a:spcAft>
                <a:spcPts val="0"/>
              </a:spcAft>
              <a:buNone/>
            </a:pPr>
            <a:endParaRPr lang="tr-TR" sz="5600" dirty="0"/>
          </a:p>
          <a:p>
            <a:pPr marL="0" indent="0">
              <a:lnSpc>
                <a:spcPct val="120000"/>
              </a:lnSpc>
              <a:spcBef>
                <a:spcPts val="0"/>
              </a:spcBef>
              <a:spcAft>
                <a:spcPts val="0"/>
              </a:spcAft>
              <a:buNone/>
            </a:pPr>
            <a:r>
              <a:rPr lang="tr-TR" sz="5600" b="1" dirty="0"/>
              <a:t>4. SPOR HUKUKU </a:t>
            </a:r>
          </a:p>
          <a:p>
            <a:pPr marL="0" indent="0">
              <a:lnSpc>
                <a:spcPct val="120000"/>
              </a:lnSpc>
              <a:spcBef>
                <a:spcPts val="0"/>
              </a:spcBef>
              <a:spcAft>
                <a:spcPts val="0"/>
              </a:spcAft>
              <a:buNone/>
            </a:pPr>
            <a:r>
              <a:rPr lang="tr-TR" sz="5600" dirty="0"/>
              <a:t>POLİTİKALAR</a:t>
            </a:r>
          </a:p>
          <a:p>
            <a:pPr marL="0" indent="0">
              <a:lnSpc>
                <a:spcPct val="120000"/>
              </a:lnSpc>
              <a:spcBef>
                <a:spcPts val="0"/>
              </a:spcBef>
              <a:spcAft>
                <a:spcPts val="0"/>
              </a:spcAft>
              <a:buNone/>
            </a:pPr>
            <a:r>
              <a:rPr lang="tr-TR" sz="5600" dirty="0"/>
              <a:t>1. Sporcu haklarının korunması.</a:t>
            </a:r>
          </a:p>
          <a:p>
            <a:pPr marL="0" indent="0">
              <a:lnSpc>
                <a:spcPct val="120000"/>
              </a:lnSpc>
              <a:spcBef>
                <a:spcPts val="0"/>
              </a:spcBef>
              <a:spcAft>
                <a:spcPts val="0"/>
              </a:spcAft>
              <a:buNone/>
            </a:pPr>
            <a:r>
              <a:rPr lang="tr-TR" sz="5600" dirty="0"/>
              <a:t>2. Sporda şiddetin ve düzensizliğin önlenmesi. </a:t>
            </a:r>
          </a:p>
          <a:p>
            <a:pPr marL="0" indent="0">
              <a:lnSpc>
                <a:spcPct val="120000"/>
              </a:lnSpc>
              <a:spcBef>
                <a:spcPts val="0"/>
              </a:spcBef>
              <a:spcAft>
                <a:spcPts val="0"/>
              </a:spcAft>
              <a:buNone/>
            </a:pPr>
            <a:r>
              <a:rPr lang="tr-TR" sz="5600" b="1" dirty="0"/>
              <a:t> </a:t>
            </a:r>
            <a:endParaRPr lang="tr-TR" sz="5600" dirty="0"/>
          </a:p>
          <a:p>
            <a:endParaRPr lang="tr-TR" dirty="0"/>
          </a:p>
        </p:txBody>
      </p:sp>
    </p:spTree>
    <p:extLst>
      <p:ext uri="{BB962C8B-B14F-4D97-AF65-F5344CB8AC3E}">
        <p14:creationId xmlns:p14="http://schemas.microsoft.com/office/powerpoint/2010/main" val="192738257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106</TotalTime>
  <Words>2099</Words>
  <Application>Microsoft Office PowerPoint</Application>
  <PresentationFormat>Geniş ekran</PresentationFormat>
  <Paragraphs>386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Franklin Gothic Book</vt:lpstr>
      <vt:lpstr>Times New Roman</vt:lpstr>
      <vt:lpstr>Wingdings</vt:lpstr>
      <vt:lpstr>Crop</vt:lpstr>
      <vt:lpstr>Cumhurbaşkanlığı Teşkilatı Hakkında Cumhurbaşkanlığı 1 Numaralı Kararnamesine göre (R. G. 10/7/2018 – 30474) (MADDE 184 – 1) Gençlik ve Spor Bakanlığının görev ve yetkileri şunlardır: </vt:lpstr>
      <vt:lpstr>Cumhurbaşkanlığı Teşkilatı Hakkında Cumhurbaşkanlığı 1 Numaralı Kararnamesine göre (R. G. 10/7/2018 – 30474) Gençlik ve Spor Bakanlığı Hizmet birimleri (MADDE 186 -1) şunlardır: </vt:lpstr>
      <vt:lpstr>Cumhurbaşkanlığı Teşkilatı Hakkında Cumhurbaşkanlığı 1 Numaralı Kararnamesine göre (R. G. 10/7/2018 – 30474) Spor Hizmetleri Genel Müdürlüğünün (MADDE 189 - 1) görev ve yetkileri şunlardır: </vt:lpstr>
      <vt:lpstr>Spor Hizmetleri Genel Müdürlüğünün Görev ve Yetkileri(MADDE 189 - 1) :</vt:lpstr>
      <vt:lpstr>Ulusal Gençlik ve Spor Politikası Belgesi</vt:lpstr>
      <vt:lpstr>Ulusal Gençlik ve Spor Politikası Belgesi</vt:lpstr>
      <vt:lpstr>ULUSAL GENÇLİK VE SPOR POLİTİKASI BELGESİ </vt:lpstr>
      <vt:lpstr>ULUSAL GENÇLİK VE SPOR POLİTİKASI BELGESİ </vt:lpstr>
      <vt:lpstr>Spor Temel Politika Alanları</vt:lpstr>
      <vt:lpstr>PowerPoint Sunusu</vt:lpstr>
      <vt:lpstr>SAYISAL VERİLERLE GÜNÜMÜZDE SPOR </vt:lpstr>
      <vt:lpstr>PowerPoint Sunusu</vt:lpstr>
      <vt:lpstr>Çizelge 2- Spor Genel Müdürlüğü Faal Sporcu Sayıları </vt:lpstr>
      <vt:lpstr>Çizelge 3. SGM, TFF, MEB ve Spor kart Sahibi Lisanslı Sporcu Sayısı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Oğuz Özbek</dc:creator>
  <cp:lastModifiedBy>Oguz.Ozbek</cp:lastModifiedBy>
  <cp:revision>36</cp:revision>
  <dcterms:created xsi:type="dcterms:W3CDTF">2017-12-01T18:49:00Z</dcterms:created>
  <dcterms:modified xsi:type="dcterms:W3CDTF">2020-04-24T11:13:03Z</dcterms:modified>
</cp:coreProperties>
</file>