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1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E02CBFFB-0D2E-4CAB-8739-0CC6D6B5456B}" type="datetimeFigureOut">
              <a:rPr lang="tr-TR" smtClean="0"/>
              <a:t>12.02.2018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497EC56-798F-4D2E-9948-200C389C70F2}"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02CBFFB-0D2E-4CAB-8739-0CC6D6B5456B}" type="datetimeFigureOut">
              <a:rPr lang="tr-TR" smtClean="0"/>
              <a:t>12.02.2018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497EC56-798F-4D2E-9948-200C389C70F2}"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02CBFFB-0D2E-4CAB-8739-0CC6D6B5456B}" type="datetimeFigureOut">
              <a:rPr lang="tr-TR" smtClean="0"/>
              <a:t>12.02.2018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497EC56-798F-4D2E-9948-200C389C70F2}"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02CBFFB-0D2E-4CAB-8739-0CC6D6B5456B}" type="datetimeFigureOut">
              <a:rPr lang="tr-TR" smtClean="0"/>
              <a:t>12.02.2018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497EC56-798F-4D2E-9948-200C389C70F2}"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E02CBFFB-0D2E-4CAB-8739-0CC6D6B5456B}" type="datetimeFigureOut">
              <a:rPr lang="tr-TR" smtClean="0"/>
              <a:t>12.02.2018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497EC56-798F-4D2E-9948-200C389C70F2}"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E02CBFFB-0D2E-4CAB-8739-0CC6D6B5456B}" type="datetimeFigureOut">
              <a:rPr lang="tr-TR" smtClean="0"/>
              <a:t>12.02.2018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497EC56-798F-4D2E-9948-200C389C70F2}"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E02CBFFB-0D2E-4CAB-8739-0CC6D6B5456B}" type="datetimeFigureOut">
              <a:rPr lang="tr-TR" smtClean="0"/>
              <a:t>12.02.2018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497EC56-798F-4D2E-9948-200C389C70F2}"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E02CBFFB-0D2E-4CAB-8739-0CC6D6B5456B}" type="datetimeFigureOut">
              <a:rPr lang="tr-TR" smtClean="0"/>
              <a:t>12.02.2018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497EC56-798F-4D2E-9948-200C389C70F2}"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02CBFFB-0D2E-4CAB-8739-0CC6D6B5456B}" type="datetimeFigureOut">
              <a:rPr lang="tr-TR" smtClean="0"/>
              <a:t>12.02.2018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497EC56-798F-4D2E-9948-200C389C70F2}"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02CBFFB-0D2E-4CAB-8739-0CC6D6B5456B}" type="datetimeFigureOut">
              <a:rPr lang="tr-TR" smtClean="0"/>
              <a:t>12.02.2018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497EC56-798F-4D2E-9948-200C389C70F2}"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02CBFFB-0D2E-4CAB-8739-0CC6D6B5456B}" type="datetimeFigureOut">
              <a:rPr lang="tr-TR" smtClean="0"/>
              <a:t>12.02.2018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497EC56-798F-4D2E-9948-200C389C70F2}"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2CBFFB-0D2E-4CAB-8739-0CC6D6B5456B}" type="datetimeFigureOut">
              <a:rPr lang="tr-TR" smtClean="0"/>
              <a:t>12.02.2018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97EC56-798F-4D2E-9948-200C389C70F2}"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Slayt Numarası Yer Tutucusu"/>
          <p:cNvSpPr>
            <a:spLocks noGrp="1"/>
          </p:cNvSpPr>
          <p:nvPr>
            <p:ph type="sldNum" sz="quarter" idx="12"/>
          </p:nvPr>
        </p:nvSpPr>
        <p:spPr/>
        <p:txBody>
          <a:bodyPr/>
          <a:lstStyle/>
          <a:p>
            <a:fld id="{95CA3BD9-5EF2-47BD-8B0E-24E4C4A1AAFA}" type="slidenum">
              <a:rPr lang="tr-TR"/>
              <a:pPr/>
              <a:t>1</a:t>
            </a:fld>
            <a:endParaRPr lang="tr-TR"/>
          </a:p>
        </p:txBody>
      </p:sp>
      <p:sp>
        <p:nvSpPr>
          <p:cNvPr id="6146" name="Rectangle 2"/>
          <p:cNvSpPr>
            <a:spLocks noGrp="1" noChangeArrowheads="1"/>
          </p:cNvSpPr>
          <p:nvPr>
            <p:ph type="title"/>
          </p:nvPr>
        </p:nvSpPr>
        <p:spPr/>
        <p:txBody>
          <a:bodyPr/>
          <a:lstStyle/>
          <a:p>
            <a:r>
              <a:rPr lang="tr-TR"/>
              <a:t>pazarlama tanımları</a:t>
            </a:r>
          </a:p>
        </p:txBody>
      </p:sp>
      <p:sp>
        <p:nvSpPr>
          <p:cNvPr id="6147" name="Rectangle 3"/>
          <p:cNvSpPr>
            <a:spLocks noGrp="1" noChangeArrowheads="1"/>
          </p:cNvSpPr>
          <p:nvPr>
            <p:ph type="body" idx="1"/>
          </p:nvPr>
        </p:nvSpPr>
        <p:spPr/>
        <p:txBody>
          <a:bodyPr/>
          <a:lstStyle/>
          <a:p>
            <a:pPr>
              <a:lnSpc>
                <a:spcPct val="80000"/>
              </a:lnSpc>
            </a:pPr>
            <a:r>
              <a:rPr lang="tr-TR" sz="2000"/>
              <a:t>1970’li yıllardan önce, pazarlama, hemen hemen tüm pazarlama teorisyenleri tarafından, kar amaçlı işletmelerin, ürünleri ve hizmetleri kazanç karşılığı satma çabası olarak görülmüştür</a:t>
            </a:r>
          </a:p>
          <a:p>
            <a:pPr>
              <a:lnSpc>
                <a:spcPct val="80000"/>
              </a:lnSpc>
            </a:pPr>
            <a:r>
              <a:rPr lang="tr-TR" sz="2000"/>
              <a:t>Birinci Dünya Savaşı’ndan sonra, hızla sanayileşen ülkelerde yığın üretim önem kazanmış, böylece üretim sorun olmaktan çıkmış, ancak ürünlerin dağıtımı ve satışı sorun olmuştur. Dolayısıyla, bu dönemde, pazarlama faaliyetlerinde dağıtım konuları ön plana çıkmış ve bu özellik pazarlama tanımlarına da yansımıştır. Buna göre; “Pazarlama, ürünlerin üreticilerden tüketicilere doğru akışını sağlayan işletme faaliyetleridir.” </a:t>
            </a:r>
          </a:p>
          <a:p>
            <a:pPr>
              <a:lnSpc>
                <a:spcPct val="80000"/>
              </a:lnSpc>
            </a:pPr>
            <a:r>
              <a:rPr lang="tr-TR" sz="2000"/>
              <a:t>İkinci Dünya Savaşı’nı izleyen yıllarda, tüketicinin önemi anlaşılmış ve pazarlamanın bir dizi faaliyetten oluştuğu düşüncesi gelişmiştir.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Slayt Numarası Yer Tutucusu"/>
          <p:cNvSpPr>
            <a:spLocks noGrp="1"/>
          </p:cNvSpPr>
          <p:nvPr>
            <p:ph type="sldNum" sz="quarter" idx="12"/>
          </p:nvPr>
        </p:nvSpPr>
        <p:spPr/>
        <p:txBody>
          <a:bodyPr/>
          <a:lstStyle/>
          <a:p>
            <a:fld id="{CAC9C8E4-D6A3-4BAA-AAD0-013FDB226FF9}" type="slidenum">
              <a:rPr lang="tr-TR"/>
              <a:pPr/>
              <a:t>10</a:t>
            </a:fld>
            <a:endParaRPr lang="tr-TR"/>
          </a:p>
        </p:txBody>
      </p:sp>
      <p:sp>
        <p:nvSpPr>
          <p:cNvPr id="17410" name="Rectangle 2"/>
          <p:cNvSpPr>
            <a:spLocks noGrp="1" noChangeArrowheads="1"/>
          </p:cNvSpPr>
          <p:nvPr>
            <p:ph type="title"/>
          </p:nvPr>
        </p:nvSpPr>
        <p:spPr/>
        <p:txBody>
          <a:bodyPr/>
          <a:lstStyle/>
          <a:p>
            <a:r>
              <a:rPr lang="tr-TR"/>
              <a:t>Pazarlama Çevresi</a:t>
            </a:r>
          </a:p>
        </p:txBody>
      </p:sp>
      <p:sp>
        <p:nvSpPr>
          <p:cNvPr id="17411" name="Rectangle 3"/>
          <p:cNvSpPr>
            <a:spLocks noGrp="1" noChangeArrowheads="1"/>
          </p:cNvSpPr>
          <p:nvPr>
            <p:ph type="body" idx="1"/>
          </p:nvPr>
        </p:nvSpPr>
        <p:spPr>
          <a:xfrm>
            <a:off x="698500" y="2354263"/>
            <a:ext cx="7988300" cy="3771900"/>
          </a:xfrm>
        </p:spPr>
        <p:txBody>
          <a:bodyPr/>
          <a:lstStyle/>
          <a:p>
            <a:r>
              <a:rPr lang="tr-TR"/>
              <a:t>İşletmelerin faaliyetlerini ve kararlarını etkileyen etkenler </a:t>
            </a:r>
          </a:p>
          <a:p>
            <a:endParaRPr lang="tr-TR"/>
          </a:p>
          <a:p>
            <a:pPr lvl="1"/>
            <a:r>
              <a:rPr lang="tr-TR"/>
              <a:t>İşletmelerin kontrolünde olan çevre</a:t>
            </a:r>
          </a:p>
          <a:p>
            <a:pPr lvl="2"/>
            <a:r>
              <a:rPr lang="tr-TR"/>
              <a:t>Karmaşıklık teorileri: ne kadar kontrolünde</a:t>
            </a:r>
          </a:p>
          <a:p>
            <a:pPr lvl="1"/>
            <a:r>
              <a:rPr lang="tr-TR"/>
              <a:t>İşletmelerin kontrolünde olmayan çevre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Slayt Numarası Yer Tutucusu"/>
          <p:cNvSpPr>
            <a:spLocks noGrp="1"/>
          </p:cNvSpPr>
          <p:nvPr>
            <p:ph type="sldNum" sz="quarter" idx="12"/>
          </p:nvPr>
        </p:nvSpPr>
        <p:spPr/>
        <p:txBody>
          <a:bodyPr/>
          <a:lstStyle/>
          <a:p>
            <a:fld id="{2A008EA7-E53A-4B99-9A8B-32BC9CCC7074}" type="slidenum">
              <a:rPr lang="tr-TR"/>
              <a:pPr/>
              <a:t>11</a:t>
            </a:fld>
            <a:endParaRPr lang="tr-TR"/>
          </a:p>
        </p:txBody>
      </p:sp>
      <p:sp>
        <p:nvSpPr>
          <p:cNvPr id="18434" name="Rectangle 2"/>
          <p:cNvSpPr>
            <a:spLocks noGrp="1" noChangeArrowheads="1"/>
          </p:cNvSpPr>
          <p:nvPr>
            <p:ph type="title"/>
          </p:nvPr>
        </p:nvSpPr>
        <p:spPr/>
        <p:txBody>
          <a:bodyPr/>
          <a:lstStyle/>
          <a:p>
            <a:r>
              <a:rPr lang="tr-TR"/>
              <a:t>Kontrol Edilebilen Çevre</a:t>
            </a:r>
          </a:p>
        </p:txBody>
      </p:sp>
      <p:sp>
        <p:nvSpPr>
          <p:cNvPr id="18435" name="Rectangle 3"/>
          <p:cNvSpPr>
            <a:spLocks noGrp="1" noChangeArrowheads="1"/>
          </p:cNvSpPr>
          <p:nvPr>
            <p:ph type="body" idx="1"/>
          </p:nvPr>
        </p:nvSpPr>
        <p:spPr>
          <a:xfrm>
            <a:off x="698500" y="2187575"/>
            <a:ext cx="7988300" cy="3938588"/>
          </a:xfrm>
        </p:spPr>
        <p:txBody>
          <a:bodyPr/>
          <a:lstStyle/>
          <a:p>
            <a:r>
              <a:rPr lang="tr-TR"/>
              <a:t>Pazarlama Karması Elemanları</a:t>
            </a:r>
          </a:p>
          <a:p>
            <a:pPr lvl="1"/>
            <a:r>
              <a:rPr lang="tr-TR"/>
              <a:t>Ürün</a:t>
            </a:r>
          </a:p>
          <a:p>
            <a:pPr lvl="1"/>
            <a:r>
              <a:rPr lang="tr-TR"/>
              <a:t>Fiyat- kontrol edilebiliyor mu?</a:t>
            </a:r>
          </a:p>
          <a:p>
            <a:pPr lvl="1"/>
            <a:r>
              <a:rPr lang="tr-TR"/>
              <a:t>Tutundurma</a:t>
            </a:r>
          </a:p>
          <a:p>
            <a:pPr lvl="1"/>
            <a:r>
              <a:rPr lang="tr-TR"/>
              <a:t>Dağıtım</a:t>
            </a:r>
          </a:p>
          <a:p>
            <a:pPr lvl="1"/>
            <a:endParaRPr lang="tr-TR"/>
          </a:p>
          <a:p>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Slayt Numarası Yer Tutucusu"/>
          <p:cNvSpPr>
            <a:spLocks noGrp="1"/>
          </p:cNvSpPr>
          <p:nvPr>
            <p:ph type="sldNum" sz="quarter" idx="12"/>
          </p:nvPr>
        </p:nvSpPr>
        <p:spPr/>
        <p:txBody>
          <a:bodyPr/>
          <a:lstStyle/>
          <a:p>
            <a:fld id="{DBAF4DDC-6008-4629-ACEF-E7AE3A729AF2}" type="slidenum">
              <a:rPr lang="tr-TR"/>
              <a:pPr/>
              <a:t>12</a:t>
            </a:fld>
            <a:endParaRPr lang="tr-TR"/>
          </a:p>
        </p:txBody>
      </p:sp>
      <p:sp>
        <p:nvSpPr>
          <p:cNvPr id="19458" name="Rectangle 2"/>
          <p:cNvSpPr>
            <a:spLocks noGrp="1" noChangeArrowheads="1"/>
          </p:cNvSpPr>
          <p:nvPr>
            <p:ph type="title"/>
          </p:nvPr>
        </p:nvSpPr>
        <p:spPr/>
        <p:txBody>
          <a:bodyPr/>
          <a:lstStyle/>
          <a:p>
            <a:r>
              <a:rPr lang="tr-TR"/>
              <a:t>Kontrol Edilebilen Çevre</a:t>
            </a:r>
          </a:p>
        </p:txBody>
      </p:sp>
      <p:sp>
        <p:nvSpPr>
          <p:cNvPr id="19459" name="Rectangle 3"/>
          <p:cNvSpPr>
            <a:spLocks noGrp="1" noChangeArrowheads="1"/>
          </p:cNvSpPr>
          <p:nvPr>
            <p:ph type="body" idx="1"/>
          </p:nvPr>
        </p:nvSpPr>
        <p:spPr>
          <a:xfrm>
            <a:off x="755650" y="1628775"/>
            <a:ext cx="7543800" cy="4724400"/>
          </a:xfrm>
        </p:spPr>
        <p:txBody>
          <a:bodyPr/>
          <a:lstStyle/>
          <a:p>
            <a:pPr>
              <a:lnSpc>
                <a:spcPct val="90000"/>
              </a:lnSpc>
              <a:spcBef>
                <a:spcPct val="50000"/>
              </a:spcBef>
            </a:pPr>
            <a:r>
              <a:rPr lang="tr-TR" sz="2400"/>
              <a:t>Ürün, tüketicileri fizyolojik, sosyal ve psikolojik olarak hissettikleri ihtiyaçları karşılayan somut ve soyut unsurlar</a:t>
            </a:r>
          </a:p>
          <a:p>
            <a:pPr>
              <a:lnSpc>
                <a:spcPct val="90000"/>
              </a:lnSpc>
              <a:spcBef>
                <a:spcPct val="50000"/>
              </a:spcBef>
            </a:pPr>
            <a:r>
              <a:rPr lang="tr-TR" sz="2400"/>
              <a:t>Fiyat, bir ürüne sahip olma veya kullanmaktan kaynaklanan faydalar karşılığında tüketicilerin ödediği değerler toplamı</a:t>
            </a:r>
          </a:p>
          <a:p>
            <a:pPr>
              <a:lnSpc>
                <a:spcPct val="90000"/>
              </a:lnSpc>
              <a:spcBef>
                <a:spcPct val="50000"/>
              </a:spcBef>
            </a:pPr>
            <a:r>
              <a:rPr lang="tr-TR" sz="2400"/>
              <a:t>Tutundurma, bir işletmenin mal veya hizmetlerinin satışını kolaylaştırmak için müşteriyi ikna amacına yönelik, bilinçli, programlanmış ve eşgüdümlü faaliyetlerden oluşan iletişim süreci</a:t>
            </a:r>
          </a:p>
          <a:p>
            <a:pPr>
              <a:lnSpc>
                <a:spcPct val="90000"/>
              </a:lnSpc>
              <a:spcBef>
                <a:spcPct val="50000"/>
              </a:spcBef>
            </a:pPr>
            <a:r>
              <a:rPr lang="tr-TR" sz="2400"/>
              <a:t>Dağıtım, işletmenin ürettiği mal veya hizmetlerin tüketicilere ulaştırılması için sürdürülen tüm çabalar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Slayt Numarası Yer Tutucusu"/>
          <p:cNvSpPr>
            <a:spLocks noGrp="1"/>
          </p:cNvSpPr>
          <p:nvPr>
            <p:ph type="sldNum" sz="quarter" idx="12"/>
          </p:nvPr>
        </p:nvSpPr>
        <p:spPr/>
        <p:txBody>
          <a:bodyPr/>
          <a:lstStyle/>
          <a:p>
            <a:fld id="{F7F746D2-527E-469D-B9E4-98F3936D901C}" type="slidenum">
              <a:rPr lang="tr-TR"/>
              <a:pPr/>
              <a:t>13</a:t>
            </a:fld>
            <a:endParaRPr lang="tr-TR"/>
          </a:p>
        </p:txBody>
      </p:sp>
      <p:sp>
        <p:nvSpPr>
          <p:cNvPr id="20482" name="Rectangle 2"/>
          <p:cNvSpPr>
            <a:spLocks noGrp="1" noChangeArrowheads="1"/>
          </p:cNvSpPr>
          <p:nvPr>
            <p:ph type="title"/>
          </p:nvPr>
        </p:nvSpPr>
        <p:spPr/>
        <p:txBody>
          <a:bodyPr/>
          <a:lstStyle/>
          <a:p>
            <a:r>
              <a:rPr lang="tr-TR"/>
              <a:t>Kontrol Edilemeyen Çevre</a:t>
            </a:r>
          </a:p>
        </p:txBody>
      </p:sp>
      <p:sp>
        <p:nvSpPr>
          <p:cNvPr id="20483" name="Rectangle 3"/>
          <p:cNvSpPr>
            <a:spLocks noGrp="1" noChangeArrowheads="1"/>
          </p:cNvSpPr>
          <p:nvPr>
            <p:ph type="body" idx="1"/>
          </p:nvPr>
        </p:nvSpPr>
        <p:spPr>
          <a:xfrm>
            <a:off x="457200" y="2270125"/>
            <a:ext cx="8229600" cy="3856038"/>
          </a:xfrm>
        </p:spPr>
        <p:txBody>
          <a:bodyPr/>
          <a:lstStyle/>
          <a:p>
            <a:r>
              <a:rPr lang="tr-TR" sz="3600" b="1"/>
              <a:t>P</a:t>
            </a:r>
            <a:r>
              <a:rPr lang="tr-TR"/>
              <a:t>olitik Çevre</a:t>
            </a:r>
          </a:p>
          <a:p>
            <a:r>
              <a:rPr lang="tr-TR" sz="3600" b="1"/>
              <a:t>E</a:t>
            </a:r>
            <a:r>
              <a:rPr lang="tr-TR"/>
              <a:t>konomik Çevre</a:t>
            </a:r>
          </a:p>
          <a:p>
            <a:r>
              <a:rPr lang="tr-TR" sz="3600" b="1"/>
              <a:t>S</a:t>
            </a:r>
            <a:r>
              <a:rPr lang="tr-TR"/>
              <a:t>osyal Çevre</a:t>
            </a:r>
          </a:p>
          <a:p>
            <a:r>
              <a:rPr lang="tr-TR" sz="3600" b="1"/>
              <a:t>T</a:t>
            </a:r>
            <a:r>
              <a:rPr lang="tr-TR"/>
              <a:t>eknolojik çevre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Slayt Numarası Yer Tutucusu"/>
          <p:cNvSpPr>
            <a:spLocks noGrp="1"/>
          </p:cNvSpPr>
          <p:nvPr>
            <p:ph type="sldNum" sz="quarter" idx="12"/>
          </p:nvPr>
        </p:nvSpPr>
        <p:spPr/>
        <p:txBody>
          <a:bodyPr/>
          <a:lstStyle/>
          <a:p>
            <a:fld id="{AFCE281D-B501-4F39-801A-F98AC067A33B}" type="slidenum">
              <a:rPr lang="tr-TR"/>
              <a:pPr/>
              <a:t>14</a:t>
            </a:fld>
            <a:endParaRPr lang="tr-TR"/>
          </a:p>
        </p:txBody>
      </p:sp>
      <p:sp>
        <p:nvSpPr>
          <p:cNvPr id="21506" name="Rectangle 2"/>
          <p:cNvSpPr>
            <a:spLocks noGrp="1" noChangeArrowheads="1"/>
          </p:cNvSpPr>
          <p:nvPr>
            <p:ph type="title"/>
          </p:nvPr>
        </p:nvSpPr>
        <p:spPr/>
        <p:txBody>
          <a:bodyPr/>
          <a:lstStyle/>
          <a:p>
            <a:r>
              <a:rPr lang="tr-TR"/>
              <a:t>Politik Çevre Değişkenleri</a:t>
            </a:r>
          </a:p>
        </p:txBody>
      </p:sp>
      <p:sp>
        <p:nvSpPr>
          <p:cNvPr id="21507" name="Rectangle 3"/>
          <p:cNvSpPr>
            <a:spLocks noGrp="1" noChangeArrowheads="1"/>
          </p:cNvSpPr>
          <p:nvPr>
            <p:ph type="body" idx="1"/>
          </p:nvPr>
        </p:nvSpPr>
        <p:spPr>
          <a:xfrm>
            <a:off x="611188" y="1773238"/>
            <a:ext cx="7993062" cy="4648200"/>
          </a:xfrm>
        </p:spPr>
        <p:txBody>
          <a:bodyPr/>
          <a:lstStyle/>
          <a:p>
            <a:pPr>
              <a:lnSpc>
                <a:spcPct val="80000"/>
              </a:lnSpc>
            </a:pPr>
            <a:r>
              <a:rPr lang="tr-TR" sz="2400"/>
              <a:t>Tüketicinin korunması ile ilgili yasalar</a:t>
            </a:r>
          </a:p>
          <a:p>
            <a:pPr>
              <a:lnSpc>
                <a:spcPct val="80000"/>
              </a:lnSpc>
            </a:pPr>
            <a:r>
              <a:rPr lang="tr-TR" sz="2400"/>
              <a:t>Rekabete ilişkin yasalar</a:t>
            </a:r>
          </a:p>
          <a:p>
            <a:pPr>
              <a:lnSpc>
                <a:spcPct val="80000"/>
              </a:lnSpc>
            </a:pPr>
            <a:r>
              <a:rPr lang="tr-TR" sz="2400"/>
              <a:t>Vergi yasaları</a:t>
            </a:r>
          </a:p>
          <a:p>
            <a:pPr>
              <a:lnSpc>
                <a:spcPct val="80000"/>
              </a:lnSpc>
            </a:pPr>
            <a:r>
              <a:rPr lang="tr-TR" sz="2400"/>
              <a:t>Yabancı sermaye düzenlemeleri</a:t>
            </a:r>
          </a:p>
          <a:p>
            <a:pPr>
              <a:lnSpc>
                <a:spcPct val="80000"/>
              </a:lnSpc>
            </a:pPr>
            <a:r>
              <a:rPr lang="tr-TR" sz="2400"/>
              <a:t>Politik istikrar</a:t>
            </a:r>
          </a:p>
          <a:p>
            <a:pPr>
              <a:lnSpc>
                <a:spcPct val="80000"/>
              </a:lnSpc>
            </a:pPr>
            <a:r>
              <a:rPr lang="tr-TR" sz="2400"/>
              <a:t>Çevre koruma düzenlemeleri</a:t>
            </a:r>
          </a:p>
          <a:p>
            <a:pPr>
              <a:lnSpc>
                <a:spcPct val="80000"/>
              </a:lnSpc>
            </a:pPr>
            <a:r>
              <a:rPr lang="tr-TR" sz="2400"/>
              <a:t>Dış ticaret düzenlemeleri</a:t>
            </a:r>
          </a:p>
          <a:p>
            <a:pPr>
              <a:lnSpc>
                <a:spcPct val="80000"/>
              </a:lnSpc>
            </a:pPr>
            <a:r>
              <a:rPr lang="tr-TR" sz="2400"/>
              <a:t>İş güvenliği yasaları</a:t>
            </a:r>
          </a:p>
          <a:p>
            <a:pPr>
              <a:lnSpc>
                <a:spcPct val="80000"/>
              </a:lnSpc>
            </a:pPr>
            <a:r>
              <a:rPr lang="tr-TR" sz="2400"/>
              <a:t>Devleti ekonomiye müdahalesi</a:t>
            </a:r>
          </a:p>
          <a:p>
            <a:pPr>
              <a:lnSpc>
                <a:spcPct val="80000"/>
              </a:lnSpc>
            </a:pPr>
            <a:r>
              <a:rPr lang="tr-TR" sz="2400"/>
              <a:t>Yatırım teşvikleri</a:t>
            </a:r>
          </a:p>
          <a:p>
            <a:pPr>
              <a:lnSpc>
                <a:spcPct val="80000"/>
              </a:lnSpc>
            </a:pPr>
            <a:r>
              <a:rPr lang="tr-TR" sz="2400"/>
              <a:t>Marka ve patent hakları</a:t>
            </a:r>
          </a:p>
          <a:p>
            <a:pPr>
              <a:lnSpc>
                <a:spcPct val="80000"/>
              </a:lnSpc>
            </a:pPr>
            <a:r>
              <a:rPr lang="tr-TR" sz="2400"/>
              <a:t>Çevre güvenliğinin sağlanmasına yönelik düzenlemeler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Slayt Numarası Yer Tutucusu"/>
          <p:cNvSpPr>
            <a:spLocks noGrp="1"/>
          </p:cNvSpPr>
          <p:nvPr>
            <p:ph type="sldNum" sz="quarter" idx="12"/>
          </p:nvPr>
        </p:nvSpPr>
        <p:spPr/>
        <p:txBody>
          <a:bodyPr/>
          <a:lstStyle/>
          <a:p>
            <a:fld id="{0187BEF7-03F7-4475-BCA0-4DE397A6DF29}" type="slidenum">
              <a:rPr lang="tr-TR"/>
              <a:pPr/>
              <a:t>15</a:t>
            </a:fld>
            <a:endParaRPr lang="tr-TR"/>
          </a:p>
        </p:txBody>
      </p:sp>
      <p:sp>
        <p:nvSpPr>
          <p:cNvPr id="22530" name="Rectangle 2"/>
          <p:cNvSpPr>
            <a:spLocks noGrp="1" noChangeArrowheads="1"/>
          </p:cNvSpPr>
          <p:nvPr>
            <p:ph type="title"/>
          </p:nvPr>
        </p:nvSpPr>
        <p:spPr/>
        <p:txBody>
          <a:bodyPr/>
          <a:lstStyle/>
          <a:p>
            <a:r>
              <a:rPr lang="tr-TR"/>
              <a:t>Ekonomik Çevre Değişkenleri</a:t>
            </a:r>
          </a:p>
        </p:txBody>
      </p:sp>
      <p:sp>
        <p:nvSpPr>
          <p:cNvPr id="22531" name="Rectangle 3"/>
          <p:cNvSpPr>
            <a:spLocks noGrp="1" noChangeArrowheads="1"/>
          </p:cNvSpPr>
          <p:nvPr>
            <p:ph type="body" idx="1"/>
          </p:nvPr>
        </p:nvSpPr>
        <p:spPr>
          <a:xfrm>
            <a:off x="698500" y="1600200"/>
            <a:ext cx="7988300" cy="4525963"/>
          </a:xfrm>
        </p:spPr>
        <p:txBody>
          <a:bodyPr/>
          <a:lstStyle/>
          <a:p>
            <a:r>
              <a:rPr lang="tr-TR" sz="2800"/>
              <a:t>Kişi başına gelir ve satın alma gücü </a:t>
            </a:r>
          </a:p>
          <a:p>
            <a:r>
              <a:rPr lang="tr-TR" sz="2800"/>
              <a:t>Gelir dağılımı </a:t>
            </a:r>
          </a:p>
          <a:p>
            <a:r>
              <a:rPr lang="tr-TR" sz="2800"/>
              <a:t>Harcama alışkanlıkları </a:t>
            </a:r>
          </a:p>
          <a:p>
            <a:r>
              <a:rPr lang="tr-TR" sz="2800"/>
              <a:t>Faiz oranları</a:t>
            </a:r>
          </a:p>
          <a:p>
            <a:r>
              <a:rPr lang="tr-TR" sz="2800"/>
              <a:t>Enflasyon oranları</a:t>
            </a:r>
          </a:p>
          <a:p>
            <a:r>
              <a:rPr lang="tr-TR" sz="2800"/>
              <a:t>Ücretler</a:t>
            </a:r>
          </a:p>
          <a:p>
            <a:r>
              <a:rPr lang="tr-TR" sz="2800"/>
              <a:t>Enerji maliyetleri</a:t>
            </a:r>
          </a:p>
          <a:p>
            <a:r>
              <a:rPr lang="tr-TR" sz="2800"/>
              <a:t>İşsizlik oranı</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Slayt Numarası Yer Tutucusu"/>
          <p:cNvSpPr>
            <a:spLocks noGrp="1"/>
          </p:cNvSpPr>
          <p:nvPr>
            <p:ph type="sldNum" sz="quarter" idx="12"/>
          </p:nvPr>
        </p:nvSpPr>
        <p:spPr/>
        <p:txBody>
          <a:bodyPr/>
          <a:lstStyle/>
          <a:p>
            <a:fld id="{40BA5E79-3B66-467D-8515-0A4942753A23}" type="slidenum">
              <a:rPr lang="tr-TR"/>
              <a:pPr/>
              <a:t>16</a:t>
            </a:fld>
            <a:endParaRPr lang="tr-TR"/>
          </a:p>
        </p:txBody>
      </p:sp>
      <p:sp>
        <p:nvSpPr>
          <p:cNvPr id="23554" name="Rectangle 2"/>
          <p:cNvSpPr>
            <a:spLocks noGrp="1" noChangeArrowheads="1"/>
          </p:cNvSpPr>
          <p:nvPr>
            <p:ph type="title"/>
          </p:nvPr>
        </p:nvSpPr>
        <p:spPr/>
        <p:txBody>
          <a:bodyPr/>
          <a:lstStyle/>
          <a:p>
            <a:r>
              <a:rPr lang="tr-TR"/>
              <a:t>Sosyal Çevre Değişkenleri</a:t>
            </a:r>
          </a:p>
        </p:txBody>
      </p:sp>
      <p:sp>
        <p:nvSpPr>
          <p:cNvPr id="23555" name="Rectangle 3"/>
          <p:cNvSpPr>
            <a:spLocks noGrp="1" noChangeArrowheads="1"/>
          </p:cNvSpPr>
          <p:nvPr>
            <p:ph type="body" idx="1"/>
          </p:nvPr>
        </p:nvSpPr>
        <p:spPr>
          <a:xfrm>
            <a:off x="457200" y="2187575"/>
            <a:ext cx="8229600" cy="3938588"/>
          </a:xfrm>
        </p:spPr>
        <p:txBody>
          <a:bodyPr/>
          <a:lstStyle/>
          <a:p>
            <a:r>
              <a:rPr lang="tr-TR"/>
              <a:t>Yaşam tarzı</a:t>
            </a:r>
          </a:p>
          <a:p>
            <a:r>
              <a:rPr lang="tr-TR"/>
              <a:t>Tüketim kalıpları</a:t>
            </a:r>
          </a:p>
          <a:p>
            <a:r>
              <a:rPr lang="tr-TR"/>
              <a:t>Aile yapısı</a:t>
            </a:r>
          </a:p>
          <a:p>
            <a:r>
              <a:rPr lang="tr-TR"/>
              <a:t>Nüfusun yaş, cinsiyet, eğitim ve meslek açılarından dağılımı</a:t>
            </a:r>
          </a:p>
          <a:p>
            <a:r>
              <a:rPr lang="tr-TR"/>
              <a:t>Nüfus ve nüfusun büyüme hızı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Slayt Numarası Yer Tutucusu"/>
          <p:cNvSpPr>
            <a:spLocks noGrp="1"/>
          </p:cNvSpPr>
          <p:nvPr>
            <p:ph type="sldNum" sz="quarter" idx="12"/>
          </p:nvPr>
        </p:nvSpPr>
        <p:spPr/>
        <p:txBody>
          <a:bodyPr/>
          <a:lstStyle/>
          <a:p>
            <a:fld id="{5C4DCB9F-B5F2-4333-971E-C0CFEBBD42A4}" type="slidenum">
              <a:rPr lang="tr-TR"/>
              <a:pPr/>
              <a:t>17</a:t>
            </a:fld>
            <a:endParaRPr lang="tr-TR"/>
          </a:p>
        </p:txBody>
      </p:sp>
      <p:sp>
        <p:nvSpPr>
          <p:cNvPr id="24578" name="Rectangle 2"/>
          <p:cNvSpPr>
            <a:spLocks noGrp="1" noChangeArrowheads="1"/>
          </p:cNvSpPr>
          <p:nvPr>
            <p:ph type="title"/>
          </p:nvPr>
        </p:nvSpPr>
        <p:spPr/>
        <p:txBody>
          <a:bodyPr/>
          <a:lstStyle/>
          <a:p>
            <a:r>
              <a:rPr lang="tr-TR"/>
              <a:t>Teknolojik Çevre</a:t>
            </a:r>
          </a:p>
        </p:txBody>
      </p:sp>
      <p:sp>
        <p:nvSpPr>
          <p:cNvPr id="24579" name="Rectangle 3"/>
          <p:cNvSpPr>
            <a:spLocks noGrp="1" noChangeArrowheads="1"/>
          </p:cNvSpPr>
          <p:nvPr>
            <p:ph type="body" idx="1"/>
          </p:nvPr>
        </p:nvSpPr>
        <p:spPr>
          <a:xfrm>
            <a:off x="457200" y="2354263"/>
            <a:ext cx="8229600" cy="3771900"/>
          </a:xfrm>
        </p:spPr>
        <p:txBody>
          <a:bodyPr/>
          <a:lstStyle/>
          <a:p>
            <a:r>
              <a:rPr lang="tr-TR"/>
              <a:t>Ar-Ge harcamaları </a:t>
            </a:r>
          </a:p>
          <a:p>
            <a:r>
              <a:rPr lang="tr-TR"/>
              <a:t>Yenilik</a:t>
            </a:r>
          </a:p>
          <a:p>
            <a:r>
              <a:rPr lang="tr-TR"/>
              <a:t>Teknolojideki değişim hızı</a:t>
            </a:r>
          </a:p>
          <a:p>
            <a:r>
              <a:rPr lang="tr-TR"/>
              <a:t>Teknoloji geliştirme düzeyi</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Slayt Numarası Yer Tutucusu"/>
          <p:cNvSpPr>
            <a:spLocks noGrp="1"/>
          </p:cNvSpPr>
          <p:nvPr>
            <p:ph type="sldNum" sz="quarter" idx="12"/>
          </p:nvPr>
        </p:nvSpPr>
        <p:spPr/>
        <p:txBody>
          <a:bodyPr/>
          <a:lstStyle/>
          <a:p>
            <a:fld id="{E28B41E5-0E90-47F4-8555-E20584C48EEC}" type="slidenum">
              <a:rPr lang="tr-TR"/>
              <a:pPr/>
              <a:t>2</a:t>
            </a:fld>
            <a:endParaRPr lang="tr-TR"/>
          </a:p>
        </p:txBody>
      </p:sp>
      <p:sp>
        <p:nvSpPr>
          <p:cNvPr id="11266" name="Rectangle 2"/>
          <p:cNvSpPr>
            <a:spLocks noGrp="1" noChangeArrowheads="1"/>
          </p:cNvSpPr>
          <p:nvPr>
            <p:ph type="title"/>
          </p:nvPr>
        </p:nvSpPr>
        <p:spPr/>
        <p:txBody>
          <a:bodyPr>
            <a:normAutofit fontScale="90000"/>
          </a:bodyPr>
          <a:lstStyle/>
          <a:p>
            <a:r>
              <a:rPr lang="tr-TR" sz="4000"/>
              <a:t>Amerikan Pazarlama Birliği’nin Pazarlama Tanımı (1)</a:t>
            </a:r>
          </a:p>
        </p:txBody>
      </p:sp>
      <p:sp>
        <p:nvSpPr>
          <p:cNvPr id="11267" name="Rectangle 3"/>
          <p:cNvSpPr>
            <a:spLocks noGrp="1" noChangeArrowheads="1"/>
          </p:cNvSpPr>
          <p:nvPr>
            <p:ph type="body" idx="1"/>
          </p:nvPr>
        </p:nvSpPr>
        <p:spPr/>
        <p:txBody>
          <a:bodyPr/>
          <a:lstStyle/>
          <a:p>
            <a:r>
              <a:rPr lang="tr-TR"/>
              <a:t>“Pazarlama, ürünlerin ve hizmetlerin üreticiden tüketiciye doğru akışını yönelten işletme faaliyetlerinin yapılmasıdır”.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Slayt Numarası Yer Tutucusu"/>
          <p:cNvSpPr>
            <a:spLocks noGrp="1"/>
          </p:cNvSpPr>
          <p:nvPr>
            <p:ph type="sldNum" sz="quarter" idx="12"/>
          </p:nvPr>
        </p:nvSpPr>
        <p:spPr/>
        <p:txBody>
          <a:bodyPr/>
          <a:lstStyle/>
          <a:p>
            <a:fld id="{D2FB9B46-2FE7-4E0B-9BD7-A5F2A397A7F0}" type="slidenum">
              <a:rPr lang="tr-TR"/>
              <a:pPr/>
              <a:t>3</a:t>
            </a:fld>
            <a:endParaRPr lang="tr-TR"/>
          </a:p>
        </p:txBody>
      </p:sp>
      <p:sp>
        <p:nvSpPr>
          <p:cNvPr id="13314" name="Rectangle 2"/>
          <p:cNvSpPr>
            <a:spLocks noGrp="1" noChangeArrowheads="1"/>
          </p:cNvSpPr>
          <p:nvPr>
            <p:ph type="title"/>
          </p:nvPr>
        </p:nvSpPr>
        <p:spPr/>
        <p:txBody>
          <a:bodyPr>
            <a:normAutofit fontScale="90000"/>
          </a:bodyPr>
          <a:lstStyle/>
          <a:p>
            <a:r>
              <a:rPr lang="tr-TR" sz="4000"/>
              <a:t>Amerikan Pazarlama Birliği’nin Pazarlama Tanımı (2)</a:t>
            </a:r>
          </a:p>
        </p:txBody>
      </p:sp>
      <p:sp>
        <p:nvSpPr>
          <p:cNvPr id="13315" name="Rectangle 3"/>
          <p:cNvSpPr>
            <a:spLocks noGrp="1" noChangeArrowheads="1"/>
          </p:cNvSpPr>
          <p:nvPr>
            <p:ph type="body" idx="1"/>
          </p:nvPr>
        </p:nvSpPr>
        <p:spPr/>
        <p:txBody>
          <a:bodyPr/>
          <a:lstStyle/>
          <a:p>
            <a:r>
              <a:rPr lang="tr-TR" sz="2800"/>
              <a:t>işletme amaçlarına ulaşmayı sağlayacak değişimleri gerçekleştirmek üzere, ihtiyaç karşılayacak malların, hizmetlerin ve fikirlerin </a:t>
            </a:r>
          </a:p>
          <a:p>
            <a:pPr lvl="1"/>
            <a:r>
              <a:rPr lang="tr-TR" sz="2400"/>
              <a:t>geliştirilmesi</a:t>
            </a:r>
          </a:p>
          <a:p>
            <a:pPr lvl="1"/>
            <a:r>
              <a:rPr lang="tr-TR" sz="2400"/>
              <a:t>fiyatlandırılması</a:t>
            </a:r>
          </a:p>
          <a:p>
            <a:pPr lvl="1"/>
            <a:r>
              <a:rPr lang="tr-TR" sz="2400"/>
              <a:t>tutundurulması ve</a:t>
            </a:r>
          </a:p>
          <a:p>
            <a:pPr lvl="1"/>
            <a:r>
              <a:rPr lang="tr-TR" sz="2400"/>
              <a:t>dağıtılmasına </a:t>
            </a:r>
          </a:p>
          <a:p>
            <a:pPr lvl="1">
              <a:buFontTx/>
              <a:buNone/>
            </a:pPr>
            <a:r>
              <a:rPr lang="tr-TR"/>
              <a:t>ilişkin planlama ve uygulama sürecidir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Slayt Numarası Yer Tutucusu"/>
          <p:cNvSpPr>
            <a:spLocks noGrp="1"/>
          </p:cNvSpPr>
          <p:nvPr>
            <p:ph type="sldNum" sz="quarter" idx="12"/>
          </p:nvPr>
        </p:nvSpPr>
        <p:spPr/>
        <p:txBody>
          <a:bodyPr/>
          <a:lstStyle/>
          <a:p>
            <a:fld id="{76384FE7-C91F-461F-8430-9C54B50E0900}" type="slidenum">
              <a:rPr lang="tr-TR"/>
              <a:pPr/>
              <a:t>4</a:t>
            </a:fld>
            <a:endParaRPr lang="tr-TR"/>
          </a:p>
        </p:txBody>
      </p:sp>
      <p:sp>
        <p:nvSpPr>
          <p:cNvPr id="14338" name="Rectangle 2"/>
          <p:cNvSpPr>
            <a:spLocks noGrp="1" noChangeArrowheads="1"/>
          </p:cNvSpPr>
          <p:nvPr>
            <p:ph type="title"/>
          </p:nvPr>
        </p:nvSpPr>
        <p:spPr/>
        <p:txBody>
          <a:bodyPr/>
          <a:lstStyle/>
          <a:p>
            <a:r>
              <a:rPr lang="tr-TR"/>
              <a:t>AMA’nın 2004 tanımı</a:t>
            </a:r>
          </a:p>
        </p:txBody>
      </p:sp>
      <p:sp>
        <p:nvSpPr>
          <p:cNvPr id="14339" name="Rectangle 3"/>
          <p:cNvSpPr>
            <a:spLocks noGrp="1" noChangeArrowheads="1"/>
          </p:cNvSpPr>
          <p:nvPr>
            <p:ph type="body" idx="1"/>
          </p:nvPr>
        </p:nvSpPr>
        <p:spPr/>
        <p:txBody>
          <a:bodyPr/>
          <a:lstStyle/>
          <a:p>
            <a:r>
              <a:rPr lang="tr-TR"/>
              <a:t>Pazarlama tüketicilere değer yaratan, ileten ve aktaran, aynı zamanda müşteri ilişkilerini işletme ve paydaşlarının fayda elde etmesi için yönetmekte kullanılan süreçlerden oluşan örgütsel bir fonksiyon.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Slayt Numarası Yer Tutucusu"/>
          <p:cNvSpPr>
            <a:spLocks noGrp="1"/>
          </p:cNvSpPr>
          <p:nvPr>
            <p:ph type="sldNum" sz="quarter" idx="12"/>
          </p:nvPr>
        </p:nvSpPr>
        <p:spPr/>
        <p:txBody>
          <a:bodyPr/>
          <a:lstStyle/>
          <a:p>
            <a:fld id="{39E6CE54-0E76-4B9F-A881-974AC9829696}" type="slidenum">
              <a:rPr lang="tr-TR"/>
              <a:pPr/>
              <a:t>5</a:t>
            </a:fld>
            <a:endParaRPr lang="tr-TR"/>
          </a:p>
        </p:txBody>
      </p:sp>
      <p:sp>
        <p:nvSpPr>
          <p:cNvPr id="15362" name="Rectangle 2"/>
          <p:cNvSpPr>
            <a:spLocks noGrp="1" noChangeArrowheads="1"/>
          </p:cNvSpPr>
          <p:nvPr>
            <p:ph type="title"/>
          </p:nvPr>
        </p:nvSpPr>
        <p:spPr/>
        <p:txBody>
          <a:bodyPr/>
          <a:lstStyle/>
          <a:p>
            <a:r>
              <a:rPr lang="tr-TR"/>
              <a:t>2007 Tanımı</a:t>
            </a:r>
          </a:p>
        </p:txBody>
      </p:sp>
      <p:sp>
        <p:nvSpPr>
          <p:cNvPr id="15363" name="Rectangle 3"/>
          <p:cNvSpPr>
            <a:spLocks noGrp="1" noChangeArrowheads="1"/>
          </p:cNvSpPr>
          <p:nvPr>
            <p:ph type="body" idx="1"/>
          </p:nvPr>
        </p:nvSpPr>
        <p:spPr/>
        <p:txBody>
          <a:bodyPr/>
          <a:lstStyle/>
          <a:p>
            <a:r>
              <a:rPr lang="tr-TR"/>
              <a:t>Müşteriler, alıcılar paydaşlar ve toplumun bütünü için değer ifade eden önerilerin geliştirilmesi, iletilmesi, ulaştırılması ve değişimi için bir faaliyet, bir dizi kurum ve süreçtir.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Slayt Numarası Yer Tutucusu"/>
          <p:cNvSpPr>
            <a:spLocks noGrp="1"/>
          </p:cNvSpPr>
          <p:nvPr>
            <p:ph type="sldNum" sz="quarter" idx="12"/>
          </p:nvPr>
        </p:nvSpPr>
        <p:spPr/>
        <p:txBody>
          <a:bodyPr/>
          <a:lstStyle/>
          <a:p>
            <a:fld id="{DAA175A4-37E0-461D-BB49-7A397E65D780}" type="slidenum">
              <a:rPr lang="tr-TR"/>
              <a:pPr/>
              <a:t>6</a:t>
            </a:fld>
            <a:endParaRPr lang="tr-TR"/>
          </a:p>
        </p:txBody>
      </p:sp>
      <p:sp>
        <p:nvSpPr>
          <p:cNvPr id="10242" name="Rectangle 2"/>
          <p:cNvSpPr>
            <a:spLocks noGrp="1" noChangeArrowheads="1"/>
          </p:cNvSpPr>
          <p:nvPr>
            <p:ph type="title"/>
          </p:nvPr>
        </p:nvSpPr>
        <p:spPr/>
        <p:txBody>
          <a:bodyPr/>
          <a:lstStyle/>
          <a:p>
            <a:endParaRPr lang="tr-TR"/>
          </a:p>
        </p:txBody>
      </p:sp>
      <p:sp>
        <p:nvSpPr>
          <p:cNvPr id="10243" name="Rectangle 3"/>
          <p:cNvSpPr>
            <a:spLocks noGrp="1" noChangeArrowheads="1"/>
          </p:cNvSpPr>
          <p:nvPr>
            <p:ph type="body" idx="1"/>
          </p:nvPr>
        </p:nvSpPr>
        <p:spPr/>
        <p:txBody>
          <a:bodyPr/>
          <a:lstStyle/>
          <a:p>
            <a:pPr>
              <a:lnSpc>
                <a:spcPct val="80000"/>
              </a:lnSpc>
            </a:pPr>
            <a:r>
              <a:rPr lang="tr-TR" sz="2400"/>
              <a:t>ihtiyaç</a:t>
            </a:r>
          </a:p>
          <a:p>
            <a:pPr lvl="1">
              <a:lnSpc>
                <a:spcPct val="80000"/>
              </a:lnSpc>
            </a:pPr>
            <a:r>
              <a:rPr lang="tr-TR" sz="2000"/>
              <a:t>Herhangi bir şeyin yokluğunun insanın iç dünyasında yarattığı gerilim, rahatsızlık ve mahrumiyet durumudur. </a:t>
            </a:r>
          </a:p>
          <a:p>
            <a:pPr lvl="1">
              <a:lnSpc>
                <a:spcPct val="80000"/>
              </a:lnSpc>
            </a:pPr>
            <a:r>
              <a:rPr lang="tr-TR" sz="2000"/>
              <a:t>İhtiyaç yaratır mı pazarlama???</a:t>
            </a:r>
          </a:p>
          <a:p>
            <a:pPr>
              <a:lnSpc>
                <a:spcPct val="80000"/>
              </a:lnSpc>
            </a:pPr>
            <a:r>
              <a:rPr lang="tr-TR" sz="2400"/>
              <a:t>istek</a:t>
            </a:r>
          </a:p>
          <a:p>
            <a:pPr lvl="1">
              <a:lnSpc>
                <a:spcPct val="80000"/>
              </a:lnSpc>
            </a:pPr>
            <a:r>
              <a:rPr lang="tr-TR" sz="2000"/>
              <a:t>İhtiyaçlar, ihtiyacı karşılayacak belirli hedeflere yöneltildiği zaman isteğe dönüşürler.</a:t>
            </a:r>
          </a:p>
          <a:p>
            <a:pPr>
              <a:lnSpc>
                <a:spcPct val="80000"/>
              </a:lnSpc>
            </a:pPr>
            <a:r>
              <a:rPr lang="tr-TR" sz="2400"/>
              <a:t>talep</a:t>
            </a:r>
          </a:p>
          <a:p>
            <a:pPr lvl="1">
              <a:lnSpc>
                <a:spcPct val="80000"/>
              </a:lnSpc>
            </a:pPr>
            <a:r>
              <a:rPr lang="tr-TR" sz="2000"/>
              <a:t>Talep, karşılığında istenen parayı ödeyebilme yeteneği ile desteklenen, belirli ürünler için duyulan istektir.</a:t>
            </a:r>
          </a:p>
          <a:p>
            <a:pPr>
              <a:lnSpc>
                <a:spcPct val="80000"/>
              </a:lnSpc>
            </a:pPr>
            <a:r>
              <a:rPr lang="tr-TR" sz="2400"/>
              <a:t>pazar</a:t>
            </a:r>
          </a:p>
          <a:p>
            <a:pPr lvl="1">
              <a:lnSpc>
                <a:spcPct val="80000"/>
              </a:lnSpc>
            </a:pPr>
            <a:r>
              <a:rPr lang="tr-TR" sz="2000"/>
              <a:t>ihtiyaçlarını gidermek isteyen, harcayacak geliri bulunan ve bu gelirini harcamaya istekli olan insan topluluğu </a:t>
            </a:r>
          </a:p>
          <a:p>
            <a:pPr lvl="1">
              <a:lnSpc>
                <a:spcPct val="80000"/>
              </a:lnSpc>
            </a:pPr>
            <a:r>
              <a:rPr lang="tr-TR" sz="2000"/>
              <a:t>Nesnel olarak pazar var mıdır???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Slayt Numarası Yer Tutucusu"/>
          <p:cNvSpPr>
            <a:spLocks noGrp="1"/>
          </p:cNvSpPr>
          <p:nvPr>
            <p:ph type="sldNum" sz="quarter" idx="12"/>
          </p:nvPr>
        </p:nvSpPr>
        <p:spPr/>
        <p:txBody>
          <a:bodyPr/>
          <a:lstStyle/>
          <a:p>
            <a:fld id="{8602FAC0-4DCA-4210-919F-EAB5E8634841}" type="slidenum">
              <a:rPr lang="tr-TR"/>
              <a:pPr/>
              <a:t>7</a:t>
            </a:fld>
            <a:endParaRPr lang="tr-TR"/>
          </a:p>
        </p:txBody>
      </p:sp>
      <p:sp>
        <p:nvSpPr>
          <p:cNvPr id="7170" name="Rectangle 2"/>
          <p:cNvSpPr>
            <a:spLocks noGrp="1" noChangeArrowheads="1"/>
          </p:cNvSpPr>
          <p:nvPr>
            <p:ph type="title"/>
          </p:nvPr>
        </p:nvSpPr>
        <p:spPr/>
        <p:txBody>
          <a:bodyPr/>
          <a:lstStyle/>
          <a:p>
            <a:r>
              <a:rPr lang="tr-TR" sz="4000"/>
              <a:t>pazar odaklılık / pazarlama odaklılık</a:t>
            </a:r>
          </a:p>
        </p:txBody>
      </p:sp>
      <p:sp>
        <p:nvSpPr>
          <p:cNvPr id="7171" name="Rectangle 3"/>
          <p:cNvSpPr>
            <a:spLocks noGrp="1" noChangeArrowheads="1"/>
          </p:cNvSpPr>
          <p:nvPr>
            <p:ph type="body" idx="1"/>
          </p:nvPr>
        </p:nvSpPr>
        <p:spPr/>
        <p:txBody>
          <a:bodyPr/>
          <a:lstStyle/>
          <a:p>
            <a:pPr>
              <a:lnSpc>
                <a:spcPct val="90000"/>
              </a:lnSpc>
            </a:pPr>
            <a:r>
              <a:rPr lang="tr-TR" sz="2800"/>
              <a:t>Kohli ve Jaworski (1990) davranışsal model</a:t>
            </a:r>
          </a:p>
          <a:p>
            <a:pPr lvl="1">
              <a:lnSpc>
                <a:spcPct val="90000"/>
              </a:lnSpc>
            </a:pPr>
            <a:r>
              <a:rPr lang="tr-TR" sz="2400"/>
              <a:t>Bilginin toplanması</a:t>
            </a:r>
          </a:p>
          <a:p>
            <a:pPr lvl="1">
              <a:lnSpc>
                <a:spcPct val="90000"/>
              </a:lnSpc>
            </a:pPr>
            <a:r>
              <a:rPr lang="tr-TR" sz="2400"/>
              <a:t>Bilginin yayılması</a:t>
            </a:r>
          </a:p>
          <a:p>
            <a:pPr lvl="1">
              <a:lnSpc>
                <a:spcPct val="90000"/>
              </a:lnSpc>
            </a:pPr>
            <a:r>
              <a:rPr lang="tr-TR" sz="2400"/>
              <a:t>tepkisellik</a:t>
            </a:r>
          </a:p>
          <a:p>
            <a:pPr>
              <a:lnSpc>
                <a:spcPct val="90000"/>
              </a:lnSpc>
            </a:pPr>
            <a:r>
              <a:rPr lang="tr-TR" sz="2800"/>
              <a:t>Narver ve Slater (1990) kültürel model </a:t>
            </a:r>
          </a:p>
          <a:p>
            <a:pPr lvl="1">
              <a:lnSpc>
                <a:spcPct val="90000"/>
              </a:lnSpc>
            </a:pPr>
            <a:r>
              <a:rPr lang="tr-TR" sz="2400"/>
              <a:t>Rekabet odaklılık</a:t>
            </a:r>
          </a:p>
          <a:p>
            <a:pPr lvl="1">
              <a:lnSpc>
                <a:spcPct val="90000"/>
              </a:lnSpc>
            </a:pPr>
            <a:r>
              <a:rPr lang="tr-TR" sz="2400"/>
              <a:t>Tüketici odaklılık</a:t>
            </a:r>
          </a:p>
          <a:p>
            <a:pPr lvl="1">
              <a:lnSpc>
                <a:spcPct val="90000"/>
              </a:lnSpc>
            </a:pPr>
            <a:r>
              <a:rPr lang="tr-TR" sz="2400"/>
              <a:t>Bölümler arası koordinasyon </a:t>
            </a:r>
          </a:p>
          <a:p>
            <a:pPr>
              <a:lnSpc>
                <a:spcPct val="90000"/>
              </a:lnSpc>
            </a:pPr>
            <a:r>
              <a:rPr lang="tr-TR" sz="2800"/>
              <a:t>Day kabiliyet</a:t>
            </a:r>
          </a:p>
          <a:p>
            <a:pPr lvl="1">
              <a:lnSpc>
                <a:spcPct val="90000"/>
              </a:lnSpc>
            </a:pPr>
            <a:r>
              <a:rPr lang="tr-TR" sz="2400"/>
              <a:t>Rekabet avantajı sağlamada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Slayt Numarası Yer Tutucusu"/>
          <p:cNvSpPr>
            <a:spLocks noGrp="1"/>
          </p:cNvSpPr>
          <p:nvPr>
            <p:ph type="sldNum" sz="quarter" idx="12"/>
          </p:nvPr>
        </p:nvSpPr>
        <p:spPr/>
        <p:txBody>
          <a:bodyPr/>
          <a:lstStyle/>
          <a:p>
            <a:fld id="{5C7EDCF3-15FE-4EE3-AC5A-F4EDEBC95D13}" type="slidenum">
              <a:rPr lang="tr-TR"/>
              <a:pPr/>
              <a:t>8</a:t>
            </a:fld>
            <a:endParaRPr lang="tr-TR"/>
          </a:p>
        </p:txBody>
      </p:sp>
      <p:sp>
        <p:nvSpPr>
          <p:cNvPr id="8194" name="Rectangle 2"/>
          <p:cNvSpPr>
            <a:spLocks noGrp="1" noChangeArrowheads="1"/>
          </p:cNvSpPr>
          <p:nvPr>
            <p:ph type="title"/>
          </p:nvPr>
        </p:nvSpPr>
        <p:spPr/>
        <p:txBody>
          <a:bodyPr/>
          <a:lstStyle/>
          <a:p>
            <a:r>
              <a:rPr lang="tr-TR" sz="4000"/>
              <a:t>pazar yönlülük / pazarı yönlendirme</a:t>
            </a:r>
          </a:p>
        </p:txBody>
      </p:sp>
      <p:sp>
        <p:nvSpPr>
          <p:cNvPr id="8195" name="Rectangle 3"/>
          <p:cNvSpPr>
            <a:spLocks noGrp="1" noChangeArrowheads="1"/>
          </p:cNvSpPr>
          <p:nvPr>
            <p:ph type="body" idx="1"/>
          </p:nvPr>
        </p:nvSpPr>
        <p:spPr/>
        <p:txBody>
          <a:bodyPr/>
          <a:lstStyle/>
          <a:p>
            <a:r>
              <a:rPr lang="tr-TR"/>
              <a:t>Narver, Slater ve MacLachlan (2004)</a:t>
            </a:r>
          </a:p>
          <a:p>
            <a:pPr lvl="1"/>
            <a:r>
              <a:rPr lang="tr-TR"/>
              <a:t>Tepkisel</a:t>
            </a:r>
          </a:p>
          <a:p>
            <a:pPr lvl="1"/>
            <a:r>
              <a:rPr lang="tr-TR"/>
              <a:t>Proaktif </a:t>
            </a:r>
          </a:p>
          <a:p>
            <a:r>
              <a:rPr lang="tr-TR"/>
              <a:t>Kohli ve Jaworski </a:t>
            </a:r>
          </a:p>
          <a:p>
            <a:pPr lvl="1"/>
            <a:r>
              <a:rPr lang="tr-TR"/>
              <a:t>Pazarı yönlendirme</a:t>
            </a:r>
          </a:p>
          <a:p>
            <a:pPr lvl="1"/>
            <a:r>
              <a:rPr lang="tr-TR"/>
              <a:t>Pazar odaklılık</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Slayt Numarası Yer Tutucusu"/>
          <p:cNvSpPr>
            <a:spLocks noGrp="1"/>
          </p:cNvSpPr>
          <p:nvPr>
            <p:ph type="sldNum" sz="quarter" idx="12"/>
          </p:nvPr>
        </p:nvSpPr>
        <p:spPr/>
        <p:txBody>
          <a:bodyPr/>
          <a:lstStyle/>
          <a:p>
            <a:fld id="{547B9404-BD72-48BF-BC05-940B523CF0C9}" type="slidenum">
              <a:rPr lang="tr-TR"/>
              <a:pPr/>
              <a:t>9</a:t>
            </a:fld>
            <a:endParaRPr lang="tr-TR"/>
          </a:p>
        </p:txBody>
      </p:sp>
      <p:sp>
        <p:nvSpPr>
          <p:cNvPr id="16386" name="Rectangle 2"/>
          <p:cNvSpPr>
            <a:spLocks noGrp="1" noChangeArrowheads="1"/>
          </p:cNvSpPr>
          <p:nvPr>
            <p:ph type="title"/>
          </p:nvPr>
        </p:nvSpPr>
        <p:spPr/>
        <p:txBody>
          <a:bodyPr/>
          <a:lstStyle/>
          <a:p>
            <a:endParaRPr lang="tr-TR"/>
          </a:p>
        </p:txBody>
      </p:sp>
      <p:sp>
        <p:nvSpPr>
          <p:cNvPr id="16387" name="Rectangle 3"/>
          <p:cNvSpPr>
            <a:spLocks noGrp="1" noChangeArrowheads="1"/>
          </p:cNvSpPr>
          <p:nvPr>
            <p:ph type="body" idx="1"/>
          </p:nvPr>
        </p:nvSpPr>
        <p:spPr>
          <a:xfrm>
            <a:off x="698500" y="2103438"/>
            <a:ext cx="7988300" cy="4022725"/>
          </a:xfrm>
        </p:spPr>
        <p:txBody>
          <a:bodyPr/>
          <a:lstStyle/>
          <a:p>
            <a:r>
              <a:rPr lang="tr-TR"/>
              <a:t>Pazar Bölümlendirme</a:t>
            </a:r>
          </a:p>
          <a:p>
            <a:r>
              <a:rPr lang="tr-TR"/>
              <a:t>Hedef Pazarlar</a:t>
            </a:r>
          </a:p>
          <a:p>
            <a:r>
              <a:rPr lang="tr-TR"/>
              <a:t>Konumlandırma</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597</Words>
  <Application>Microsoft Office PowerPoint</Application>
  <PresentationFormat>Ekran Gösterisi (4:3)</PresentationFormat>
  <Paragraphs>120</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Ofis Teması</vt:lpstr>
      <vt:lpstr>pazarlama tanımları</vt:lpstr>
      <vt:lpstr>Amerikan Pazarlama Birliği’nin Pazarlama Tanımı (1)</vt:lpstr>
      <vt:lpstr>Amerikan Pazarlama Birliği’nin Pazarlama Tanımı (2)</vt:lpstr>
      <vt:lpstr>AMA’nın 2004 tanımı</vt:lpstr>
      <vt:lpstr>2007 Tanımı</vt:lpstr>
      <vt:lpstr>Slayt 6</vt:lpstr>
      <vt:lpstr>pazar odaklılık / pazarlama odaklılık</vt:lpstr>
      <vt:lpstr>pazar yönlülük / pazarı yönlendirme</vt:lpstr>
      <vt:lpstr>Slayt 9</vt:lpstr>
      <vt:lpstr>Pazarlama Çevresi</vt:lpstr>
      <vt:lpstr>Kontrol Edilebilen Çevre</vt:lpstr>
      <vt:lpstr>Kontrol Edilebilen Çevre</vt:lpstr>
      <vt:lpstr>Kontrol Edilemeyen Çevre</vt:lpstr>
      <vt:lpstr>Politik Çevre Değişkenleri</vt:lpstr>
      <vt:lpstr>Ekonomik Çevre Değişkenleri</vt:lpstr>
      <vt:lpstr>Sosyal Çevre Değişkenleri</vt:lpstr>
      <vt:lpstr>Teknolojik Çevre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pazarlama tanımları</dc:title>
  <dc:creator>SENAY SABAH</dc:creator>
  <cp:lastModifiedBy>SENAY SABAH </cp:lastModifiedBy>
  <cp:revision>1</cp:revision>
  <dcterms:created xsi:type="dcterms:W3CDTF">2018-02-12T15:02:30Z</dcterms:created>
  <dcterms:modified xsi:type="dcterms:W3CDTF">2018-02-12T15:02:46Z</dcterms:modified>
</cp:coreProperties>
</file>