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51" d="100"/>
          <a:sy n="51" d="100"/>
        </p:scale>
        <p:origin x="54" y="5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dirty="0"/>
              <a:t>1/20/2018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1/20/2018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ütu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1/20/2018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Resim Sütu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1/20/2018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1/20/2018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1/20/2018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1/20/2018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1/20/2018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1/20/2018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1/20/2018</a:t>
            </a:fld>
            <a:endParaRPr lang="en-US" dirty="0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1/20/2018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4AAD347D-5ACD-4C99-B74B-A9C85AD731AF}" type="datetimeFigureOut">
              <a:rPr lang="en-US" dirty="0"/>
              <a:t>1/20/2018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8" r:id="rId9"/>
    <p:sldLayoutId id="2147483667" r:id="rId10"/>
    <p:sldLayoutId id="2147483661" r:id="rId11"/>
    <p:sldLayoutId id="2147483664" r:id="rId12"/>
    <p:sldLayoutId id="2147483662" r:id="rId13"/>
    <p:sldLayoutId id="2147483669" r:id="rId14"/>
    <p:sldLayoutId id="2147483670" r:id="rId15"/>
    <p:sldLayoutId id="2147483658" r:id="rId16"/>
    <p:sldLayoutId id="2147483659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AİLE HUKUKU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9270877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/>
              <a:t>AY 41,</a:t>
            </a:r>
            <a:r>
              <a:rPr lang="tr-TR" dirty="0"/>
              <a:t> “Aile, Türk toplumunun temelidir ve eşler arasında eşitliğe dayanır.</a:t>
            </a:r>
          </a:p>
          <a:p>
            <a:r>
              <a:rPr lang="tr-TR" dirty="0"/>
              <a:t>Devlet, ailenin huzur ve refahı ile özellikle ananın ve çocukların korunması ve aile planlamasının öğretimi ile uygulanmasını sağlamak için gerekli tedbirleri alır, teşkilâtı kurar.</a:t>
            </a:r>
          </a:p>
          <a:p>
            <a:r>
              <a:rPr lang="tr-TR" dirty="0"/>
              <a:t>Her çocuk, korunma ve bakımdan yararlanma, yüksek yararına açıkça aykırı olmadıkça, ana ve babasıyla kişisel ve doğrudan ilişki kurma ve sürdürme hakkına sahiptir.</a:t>
            </a:r>
          </a:p>
          <a:p>
            <a:r>
              <a:rPr lang="tr-TR" dirty="0"/>
              <a:t>Devlet, her türlü istismara ve şiddete karşı çocukları koruyucu tedbirleri alır.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1805703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b="1" dirty="0"/>
              <a:t>AY 10</a:t>
            </a:r>
            <a:r>
              <a:rPr lang="tr-TR" dirty="0"/>
              <a:t>, “Herkes, dil, ırk, renk, cinsiyet, siyasî düşünce, felsefî inanç, din, mezhep ve benzeri sebeplerle ayırım gözetilmeksizin kanun önünde eşittir.</a:t>
            </a:r>
          </a:p>
          <a:p>
            <a:r>
              <a:rPr lang="tr-TR" dirty="0"/>
              <a:t>Kadınlar ve erkekler eşit haklara sahiptir. Devlet, bu eşitliğin yaşama geçmesini sağlamakla yükümlüdür. Bu maksatla alınacak tedbirler eşitlik ilkesine aykırı olarak yorumlanamaz.</a:t>
            </a:r>
          </a:p>
          <a:p>
            <a:r>
              <a:rPr lang="tr-TR" dirty="0"/>
              <a:t>Çocuklar, yaşlılar, özürlüler, harp ve vazife şehitlerinin dul ve yetimleri ile malul ve gaziler için alınacak tedbirler eşitlik ilkesine aykırı sayılmaz.</a:t>
            </a:r>
          </a:p>
          <a:p>
            <a:r>
              <a:rPr lang="tr-TR" dirty="0"/>
              <a:t>Hiçbir kişiye, aileye, zümreye veya sınıfa imtiyaz tanınamaz.</a:t>
            </a:r>
          </a:p>
          <a:p>
            <a:r>
              <a:rPr lang="tr-TR" dirty="0"/>
              <a:t>Devlet organları ve idare makamları bütün işlemlerinde kanun önünde eşitlik ilkesine uygun olarak hareket etmek zorundadırlar.”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830758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/>
              <a:t>AY 20,</a:t>
            </a:r>
            <a:r>
              <a:rPr lang="tr-TR" dirty="0"/>
              <a:t> “Herkes, özel hayatına ve aile hayatına saygı gösterilmesini isteme hakkına sahiptir. Özel hayatın ve aile hayatının gizliliğine dokunulamaz.</a:t>
            </a:r>
          </a:p>
        </p:txBody>
      </p:sp>
    </p:spTree>
    <p:extLst>
      <p:ext uri="{BB962C8B-B14F-4D97-AF65-F5344CB8AC3E}">
        <p14:creationId xmlns:p14="http://schemas.microsoft.com/office/powerpoint/2010/main" val="27671885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tr-TR" dirty="0" err="1"/>
              <a:t>MK’da</a:t>
            </a:r>
            <a:r>
              <a:rPr lang="tr-TR" dirty="0"/>
              <a:t> aile hukuku başlıklı 2. Kitap 3 kısma ayrılmıştır;</a:t>
            </a:r>
          </a:p>
          <a:p>
            <a:pPr lvl="0"/>
            <a:r>
              <a:rPr lang="tr-TR" dirty="0"/>
              <a:t>Evlilik hukuku</a:t>
            </a:r>
          </a:p>
          <a:p>
            <a:pPr lvl="0"/>
            <a:r>
              <a:rPr lang="tr-TR" dirty="0"/>
              <a:t>Evlenme</a:t>
            </a:r>
          </a:p>
          <a:p>
            <a:pPr lvl="0"/>
            <a:r>
              <a:rPr lang="tr-TR" dirty="0"/>
              <a:t>Boşanma</a:t>
            </a:r>
          </a:p>
          <a:p>
            <a:pPr lvl="0"/>
            <a:r>
              <a:rPr lang="tr-TR" dirty="0"/>
              <a:t>Evliliğin genel hükümleri</a:t>
            </a:r>
          </a:p>
          <a:p>
            <a:pPr lvl="0"/>
            <a:r>
              <a:rPr lang="tr-TR" dirty="0"/>
              <a:t>Eşler arasında mal rejimi</a:t>
            </a:r>
          </a:p>
          <a:p>
            <a:pPr lvl="0"/>
            <a:r>
              <a:rPr lang="tr-TR" dirty="0"/>
              <a:t>Hısımlık</a:t>
            </a:r>
          </a:p>
          <a:p>
            <a:pPr lvl="0"/>
            <a:r>
              <a:rPr lang="tr-TR" dirty="0" err="1"/>
              <a:t>Soybağının</a:t>
            </a:r>
            <a:r>
              <a:rPr lang="tr-TR" dirty="0"/>
              <a:t> kurulması</a:t>
            </a:r>
          </a:p>
          <a:p>
            <a:pPr lvl="0"/>
            <a:r>
              <a:rPr lang="tr-TR" dirty="0"/>
              <a:t>Aile</a:t>
            </a:r>
          </a:p>
          <a:p>
            <a:pPr lvl="0"/>
            <a:r>
              <a:rPr lang="tr-TR" dirty="0"/>
              <a:t>Vesayet</a:t>
            </a:r>
          </a:p>
          <a:p>
            <a:pPr lvl="0"/>
            <a:r>
              <a:rPr lang="tr-TR" dirty="0"/>
              <a:t>Vesayetin düzeni</a:t>
            </a:r>
          </a:p>
          <a:p>
            <a:pPr lvl="0"/>
            <a:r>
              <a:rPr lang="tr-TR" dirty="0"/>
              <a:t>Vesayetin yürütülmesi</a:t>
            </a:r>
          </a:p>
          <a:p>
            <a:pPr lvl="0"/>
            <a:r>
              <a:rPr lang="tr-TR" dirty="0"/>
              <a:t>Vesayetin sona ermesi</a:t>
            </a:r>
          </a:p>
          <a:p>
            <a:r>
              <a:rPr lang="tr-TR" dirty="0"/>
              <a:t> 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299129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/>
              <a:t>AİLE HUKUKUNA EGEMEN OLAN İLKELER</a:t>
            </a:r>
            <a:endParaRPr lang="tr-TR" dirty="0"/>
          </a:p>
          <a:p>
            <a:r>
              <a:rPr lang="tr-TR" b="1" dirty="0"/>
              <a:t> </a:t>
            </a:r>
            <a:endParaRPr lang="tr-TR" dirty="0"/>
          </a:p>
          <a:p>
            <a:pPr lvl="0"/>
            <a:r>
              <a:rPr lang="tr-TR" b="1" dirty="0"/>
              <a:t>Süreklilik ve birlik ilkesi</a:t>
            </a:r>
            <a:endParaRPr lang="tr-TR" dirty="0"/>
          </a:p>
          <a:p>
            <a:pPr lvl="0"/>
            <a:r>
              <a:rPr lang="tr-TR" b="1" dirty="0"/>
              <a:t>Zayıfların korunması ilkesi</a:t>
            </a:r>
            <a:endParaRPr lang="tr-TR" dirty="0"/>
          </a:p>
          <a:p>
            <a:pPr lvl="0"/>
            <a:r>
              <a:rPr lang="tr-TR" b="1" dirty="0"/>
              <a:t>Düzenleme serbestliğinin bulunmaması ilkesi</a:t>
            </a:r>
            <a:endParaRPr lang="tr-TR" dirty="0"/>
          </a:p>
          <a:p>
            <a:pPr lvl="0"/>
            <a:r>
              <a:rPr lang="tr-TR" b="1" dirty="0"/>
              <a:t>Devletin karışması ilkesi</a:t>
            </a:r>
            <a:endParaRPr lang="tr-TR" dirty="0"/>
          </a:p>
          <a:p>
            <a:pPr lvl="0"/>
            <a:r>
              <a:rPr lang="tr-TR" b="1" dirty="0"/>
              <a:t>Eşler arasında eşitlik ilkesi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12150518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İy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3</TotalTime>
  <Words>259</Words>
  <Application>Microsoft Office PowerPoint</Application>
  <PresentationFormat>Geniş ekran</PresentationFormat>
  <Paragraphs>32</Paragraphs>
  <Slides>6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10" baseType="lpstr">
      <vt:lpstr>Arial</vt:lpstr>
      <vt:lpstr>Century Gothic</vt:lpstr>
      <vt:lpstr>Wingdings 3</vt:lpstr>
      <vt:lpstr>İyon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Pelin Atila Yoruk</dc:creator>
  <cp:lastModifiedBy>Pelin Atila Yoruk</cp:lastModifiedBy>
  <cp:revision>1</cp:revision>
  <dcterms:created xsi:type="dcterms:W3CDTF">2018-01-19T23:56:33Z</dcterms:created>
  <dcterms:modified xsi:type="dcterms:W3CDTF">2018-01-20T00:00:02Z</dcterms:modified>
</cp:coreProperties>
</file>