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6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44" d="100"/>
          <a:sy n="44" d="100"/>
        </p:scale>
        <p:origin x="58" y="6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211917" y="1600200"/>
            <a:ext cx="9116483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7783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14400" y="1219201"/>
            <a:ext cx="103632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tr-TR" altLang="tr-TR" noProof="0"/>
              <a:t>Asıl başlık stili için tıklatın</a:t>
            </a:r>
          </a:p>
        </p:txBody>
      </p:sp>
      <p:sp>
        <p:nvSpPr>
          <p:cNvPr id="7783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505200"/>
            <a:ext cx="8534400" cy="17526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altLang="tr-TR" noProof="0"/>
              <a:t>Asıl alt başlık stilini düzenlemek için tıklatın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5A5BC2-5867-4DAA-BE82-0F8EEA81D95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444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D9E44-D551-432F-9358-128D1CED5AB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412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CB33E-0B3C-4AED-B090-2B3B6857FA67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774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4135B-9DE8-4808-8118-60DEB1D6DABC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705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E8018-7EC8-4478-8070-48AC82470DAE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9582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48542-3A72-4F2B-9977-628BF28DA676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8888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E0204-4EFD-48D9-A85C-E0B4114F7018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832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698F9-BA04-4363-AA88-E05903BA664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722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5BC36-C806-447D-8F15-11CD13756D6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0291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50BED-269B-4343-B4B0-ECA563F3E18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224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6287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628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E949A-BCA5-4422-B7E7-03DA0808DB93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062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428752" y="304800"/>
            <a:ext cx="10153649" cy="1106488"/>
            <a:chOff x="675" y="192"/>
            <a:chExt cx="4797" cy="697"/>
          </a:xfrm>
        </p:grpSpPr>
        <p:sp>
          <p:nvSpPr>
            <p:cNvPr id="1032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3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4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5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6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7680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957438-588C-4F2D-A5C5-19A8134466F2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532758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00481" y="2636912"/>
            <a:ext cx="10271760" cy="3168352"/>
          </a:xfrm>
        </p:spPr>
        <p:txBody>
          <a:bodyPr/>
          <a:lstStyle/>
          <a:p>
            <a:pPr algn="l" eaLnBrk="1" hangingPunct="1"/>
            <a:r>
              <a:rPr lang="tr-TR" altLang="tr-TR" b="1" dirty="0">
                <a:latin typeface="Times New Roman" pitchFamily="18" charset="0"/>
              </a:rPr>
              <a:t>     14. </a:t>
            </a:r>
            <a:r>
              <a:rPr lang="tr-TR" altLang="tr-TR" sz="2400" b="1" i="1" dirty="0"/>
              <a:t>MANURE MANAGEMENT SYSTEMS AND BIOGAS</a:t>
            </a:r>
          </a:p>
          <a:p>
            <a:pPr eaLnBrk="1" hangingPunct="1"/>
            <a:endParaRPr lang="tr-TR" altLang="tr-TR" b="1" dirty="0">
              <a:latin typeface="Times New Roman" pitchFamily="18" charset="0"/>
            </a:endParaRPr>
          </a:p>
          <a:p>
            <a:pPr eaLnBrk="1" hangingPunct="1"/>
            <a:endParaRPr lang="tr-TR" altLang="tr-TR" b="1" dirty="0">
              <a:latin typeface="Times New Roman" pitchFamily="18" charset="0"/>
            </a:endParaRPr>
          </a:p>
          <a:p>
            <a:pPr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511737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2"/>
          <p:cNvSpPr txBox="1"/>
          <p:nvPr/>
        </p:nvSpPr>
        <p:spPr>
          <a:xfrm>
            <a:off x="705002" y="1100201"/>
            <a:ext cx="10244708" cy="18357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800" b="1" spc="-20" dirty="0">
                <a:solidFill>
                  <a:srgbClr val="000000"/>
                </a:solidFill>
                <a:ea typeface="Calibri"/>
              </a:rPr>
              <a:t>DERSTE VE SUNUMLARDA KULLANILAN TEMEL </a:t>
            </a:r>
            <a:r>
              <a:rPr lang="tr-TR" altLang="zh-CN" sz="2800" b="1" spc="-20" dirty="0">
                <a:solidFill>
                  <a:srgbClr val="000000"/>
                </a:solidFill>
                <a:latin typeface="Calibri"/>
                <a:ea typeface="Calibri"/>
              </a:rPr>
              <a:t>KAYNAK</a:t>
            </a:r>
            <a:endParaRPr lang="en-US" altLang="zh-CN" sz="2800" b="1" spc="-15" dirty="0">
              <a:solidFill>
                <a:srgbClr val="000000"/>
              </a:solidFill>
              <a:latin typeface="Calibri"/>
              <a:ea typeface="Calibri"/>
            </a:endParaRP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650"/>
              </a:lnSpc>
            </a:pPr>
            <a:endParaRPr lang="en-US" dirty="0"/>
          </a:p>
          <a:p>
            <a:pPr marL="0" hangingPunct="0">
              <a:lnSpc>
                <a:spcPct val="95416"/>
              </a:lnSpc>
            </a:pP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Olgun,</a:t>
            </a:r>
            <a:r>
              <a:rPr lang="en-US" altLang="zh-CN" sz="2800" b="1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M.</a:t>
            </a:r>
            <a:r>
              <a:rPr lang="en-US" altLang="zh-CN" sz="2800" b="1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2016.</a:t>
            </a:r>
            <a:r>
              <a:rPr lang="en-US" altLang="zh-CN" sz="2800" b="1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Tarımsal</a:t>
            </a:r>
            <a:r>
              <a:rPr lang="en-US" altLang="zh-CN" sz="2800" b="1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Yapılar</a:t>
            </a:r>
            <a:r>
              <a:rPr lang="en-US" altLang="zh-CN" sz="2800" b="1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(3.</a:t>
            </a:r>
            <a:r>
              <a:rPr lang="en-US" altLang="zh-CN" sz="2800" b="1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Baskı).</a:t>
            </a:r>
            <a:r>
              <a:rPr lang="en-US" altLang="zh-CN" sz="2800" b="1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Ankara</a:t>
            </a:r>
            <a:r>
              <a:rPr lang="en-US" altLang="zh-CN" sz="2800" b="1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Üniversitesi</a:t>
            </a:r>
            <a:r>
              <a:rPr lang="en-US" altLang="zh-CN" sz="2800" b="1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Ziraat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Fakültesi</a:t>
            </a:r>
            <a:r>
              <a:rPr lang="en-US" altLang="zh-CN" sz="2800" b="1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Yayın</a:t>
            </a:r>
            <a:r>
              <a:rPr lang="en-US" altLang="zh-CN" sz="2800" b="1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No:</a:t>
            </a:r>
            <a:r>
              <a:rPr lang="en-US" altLang="zh-CN" sz="2800" b="1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1577,</a:t>
            </a:r>
            <a:r>
              <a:rPr lang="en-US" altLang="zh-CN" sz="2800" b="1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Ders</a:t>
            </a:r>
            <a:r>
              <a:rPr lang="en-US" altLang="zh-CN" sz="2800" b="1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Kitabı:</a:t>
            </a:r>
            <a:r>
              <a:rPr lang="en-US" altLang="zh-CN" sz="2800" b="1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529,</a:t>
            </a:r>
            <a:r>
              <a:rPr lang="en-US" altLang="zh-CN" sz="2800" b="1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450</a:t>
            </a:r>
            <a:r>
              <a:rPr lang="en-US" altLang="zh-CN" sz="2800" b="1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s.,</a:t>
            </a:r>
            <a:r>
              <a:rPr lang="en-US" altLang="zh-CN" sz="2800" b="1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Ankara.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75106" y="1095327"/>
            <a:ext cx="10424646" cy="47520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</a:pPr>
            <a:r>
              <a:rPr lang="tr-TR" altLang="zh-CN" sz="2000" b="1" dirty="0">
                <a:solidFill>
                  <a:srgbClr val="000000"/>
                </a:solidFill>
                <a:ea typeface="Times New Roman"/>
              </a:rPr>
              <a:t>HAYVAN BARINAKLARINDA </a:t>
            </a:r>
            <a:r>
              <a:rPr lang="en-US" altLang="zh-CN" sz="2000" b="1" dirty="0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b="1" spc="-4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tr-TR" altLang="zh-CN" sz="2000" b="1" spc="-44" dirty="0">
                <a:solidFill>
                  <a:srgbClr val="000000"/>
                </a:solidFill>
                <a:cs typeface="Times New Roman"/>
              </a:rPr>
              <a:t>– ATIK </a:t>
            </a:r>
            <a:r>
              <a:rPr lang="en-US" altLang="zh-CN" sz="2000" b="1" dirty="0">
                <a:solidFill>
                  <a:srgbClr val="000000"/>
                </a:solidFill>
                <a:ea typeface="Times New Roman"/>
              </a:rPr>
              <a:t>YÖNETİMİ</a:t>
            </a:r>
            <a:endParaRPr lang="tr-TR" altLang="zh-CN" sz="2000" b="1" dirty="0">
              <a:solidFill>
                <a:srgbClr val="000000"/>
              </a:solidFill>
              <a:ea typeface="Times New Roman"/>
            </a:endParaRPr>
          </a:p>
          <a:p>
            <a:pPr marL="0" algn="just">
              <a:lnSpc>
                <a:spcPct val="100000"/>
              </a:lnSpc>
            </a:pPr>
            <a:endParaRPr lang="en-US" altLang="zh-CN" sz="2000" b="1" dirty="0">
              <a:solidFill>
                <a:srgbClr val="000000"/>
              </a:solidFill>
              <a:ea typeface="Times New Roman"/>
            </a:endParaRPr>
          </a:p>
          <a:p>
            <a:pPr marL="0" algn="just" hangingPunct="0">
              <a:lnSpc>
                <a:spcPct val="95416"/>
              </a:lnSpc>
            </a:pP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hayvanlardan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elde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edilen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dışkı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idrardan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oluşmaktadır.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Atık</a:t>
            </a:r>
            <a:r>
              <a:rPr lang="en-US" altLang="zh-CN" sz="2000" spc="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denilince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gübreye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ilave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olarak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barınak</a:t>
            </a:r>
            <a:r>
              <a:rPr lang="en-US" altLang="zh-CN" sz="2000" spc="4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içerisinde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yürütülen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yemleme,</a:t>
            </a:r>
            <a:r>
              <a:rPr lang="en-US" altLang="zh-CN" sz="2000" spc="4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sulama,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sağım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4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bakım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gibi</a:t>
            </a:r>
            <a:r>
              <a:rPr lang="en-US" altLang="zh-CN" sz="2000" spc="1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günlük</a:t>
            </a:r>
            <a:r>
              <a:rPr lang="en-US" altLang="zh-CN" sz="20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faaliyetler</a:t>
            </a:r>
            <a:r>
              <a:rPr lang="en-US" altLang="zh-CN" sz="20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sonucunda</a:t>
            </a:r>
            <a:r>
              <a:rPr lang="en-US" altLang="zh-CN" sz="2000" spc="1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elde</a:t>
            </a:r>
            <a:r>
              <a:rPr lang="en-US" altLang="zh-CN" sz="20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edilen</a:t>
            </a:r>
            <a:r>
              <a:rPr lang="en-US" altLang="zh-CN" sz="20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000" spc="1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sıvı</a:t>
            </a:r>
            <a:r>
              <a:rPr lang="en-US" altLang="zh-CN" sz="20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atıklar,</a:t>
            </a:r>
            <a:r>
              <a:rPr lang="en-US" altLang="zh-CN" sz="2000" spc="1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yataklık</a:t>
            </a:r>
            <a:r>
              <a:rPr lang="en-US" altLang="zh-CN" sz="20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malzeme,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yağış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diğer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kaynaklardan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gelen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su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ile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içine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karışabilecek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toprak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gibi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materyallerin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oluşturduğu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karışım</a:t>
            </a:r>
            <a:r>
              <a:rPr lang="en-US" altLang="zh-CN" sz="2000" spc="-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anlaşılır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.</a:t>
            </a:r>
            <a:endParaRPr lang="tr-TR" altLang="zh-CN" sz="2000" dirty="0">
              <a:solidFill>
                <a:srgbClr val="000000"/>
              </a:solidFill>
              <a:ea typeface="Times New Roman"/>
            </a:endParaRPr>
          </a:p>
          <a:p>
            <a:pPr marL="0" algn="just" hangingPunct="0">
              <a:lnSpc>
                <a:spcPct val="95416"/>
              </a:lnSpc>
            </a:pPr>
            <a:endParaRPr lang="tr-TR" altLang="zh-CN" sz="2000" dirty="0">
              <a:solidFill>
                <a:srgbClr val="000000"/>
              </a:solidFill>
              <a:ea typeface="Times New Roman"/>
            </a:endParaRPr>
          </a:p>
          <a:p>
            <a:pPr algn="just" hangingPunct="0">
              <a:lnSpc>
                <a:spcPct val="86250"/>
              </a:lnSpc>
            </a:pP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Hayvansal</a:t>
            </a:r>
            <a:r>
              <a:rPr lang="en-US" altLang="zh-CN" sz="2000" spc="1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üretimde</a:t>
            </a:r>
            <a:r>
              <a:rPr lang="en-US" altLang="zh-CN" sz="2000" spc="10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10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yönetimi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1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bina</a:t>
            </a:r>
            <a:r>
              <a:rPr lang="en-US" altLang="zh-CN" sz="2000" spc="10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içerisinde</a:t>
            </a:r>
            <a:r>
              <a:rPr lang="en-US" altLang="zh-CN" sz="2000" spc="10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ortaya</a:t>
            </a:r>
            <a:r>
              <a:rPr lang="en-US" altLang="zh-CN" sz="2000" spc="10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çıkan</a:t>
            </a:r>
            <a:r>
              <a:rPr lang="en-US" altLang="zh-CN" sz="2000" spc="1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000" spc="10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10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sıvı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ea typeface="Times New Roman"/>
              </a:rPr>
              <a:t>atıkların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toplanmasını</a:t>
            </a:r>
            <a:r>
              <a:rPr lang="en-US" altLang="zh-CN" sz="2000" spc="4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 err="1">
                <a:solidFill>
                  <a:srgbClr val="000000"/>
                </a:solidFill>
                <a:ea typeface="Times New Roman"/>
              </a:rPr>
              <a:t>binadan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uzaklaştırılmasını</a:t>
            </a:r>
            <a:r>
              <a:rPr lang="en-US" altLang="zh-CN" sz="2000" spc="34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biriktirilerek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depolanmasını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4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15" dirty="0" err="1">
                <a:solidFill>
                  <a:srgbClr val="000000"/>
                </a:solidFill>
                <a:ea typeface="Times New Roman"/>
              </a:rPr>
              <a:t>olgunlaştırıldıktan</a:t>
            </a:r>
            <a:r>
              <a:rPr lang="en-US" altLang="zh-CN" sz="2000" spc="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5" dirty="0" err="1">
                <a:solidFill>
                  <a:srgbClr val="000000"/>
                </a:solidFill>
                <a:ea typeface="Times New Roman"/>
              </a:rPr>
              <a:t>sonra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15" dirty="0" err="1">
                <a:solidFill>
                  <a:srgbClr val="000000"/>
                </a:solidFill>
                <a:ea typeface="Times New Roman"/>
              </a:rPr>
              <a:t>tarlaya</a:t>
            </a:r>
            <a:r>
              <a:rPr lang="en-US" altLang="zh-CN" sz="2000" spc="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15" dirty="0" err="1">
                <a:solidFill>
                  <a:srgbClr val="000000"/>
                </a:solidFill>
                <a:ea typeface="Times New Roman"/>
              </a:rPr>
              <a:t>iletilerek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0" dirty="0" err="1">
                <a:solidFill>
                  <a:srgbClr val="000000"/>
                </a:solidFill>
                <a:ea typeface="Times New Roman"/>
              </a:rPr>
              <a:t>çiftlik</a:t>
            </a:r>
            <a:r>
              <a:rPr lang="en-US" altLang="zh-CN" sz="2000" spc="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15" dirty="0" err="1">
                <a:solidFill>
                  <a:srgbClr val="000000"/>
                </a:solidFill>
                <a:ea typeface="Times New Roman"/>
              </a:rPr>
              <a:t>gübresi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0" dirty="0" err="1">
                <a:solidFill>
                  <a:srgbClr val="000000"/>
                </a:solidFill>
                <a:ea typeface="Times New Roman"/>
              </a:rPr>
              <a:t>olarak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15" dirty="0" err="1">
                <a:solidFill>
                  <a:srgbClr val="000000"/>
                </a:solidFill>
                <a:ea typeface="Times New Roman"/>
              </a:rPr>
              <a:t>dağıtılmasını</a:t>
            </a:r>
            <a:r>
              <a:rPr lang="en-US" altLang="zh-CN" sz="2000" spc="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5" dirty="0" err="1">
                <a:solidFill>
                  <a:srgbClr val="000000"/>
                </a:solidFill>
                <a:ea typeface="Times New Roman"/>
              </a:rPr>
              <a:t>içeren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5" dirty="0" err="1">
                <a:solidFill>
                  <a:srgbClr val="000000"/>
                </a:solidFill>
                <a:ea typeface="Times New Roman"/>
              </a:rPr>
              <a:t>geniş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5" dirty="0" err="1">
                <a:solidFill>
                  <a:srgbClr val="000000"/>
                </a:solidFill>
                <a:ea typeface="Times New Roman"/>
              </a:rPr>
              <a:t>kapsamlı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5" dirty="0" err="1">
                <a:solidFill>
                  <a:srgbClr val="000000"/>
                </a:solidFill>
                <a:ea typeface="Times New Roman"/>
              </a:rPr>
              <a:t>bir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 err="1">
                <a:solidFill>
                  <a:srgbClr val="000000"/>
                </a:solidFill>
                <a:ea typeface="Times New Roman"/>
              </a:rPr>
              <a:t>terimdir</a:t>
            </a:r>
            <a:r>
              <a:rPr lang="en-US" altLang="zh-CN" sz="2000" spc="64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0" dirty="0" err="1">
                <a:solidFill>
                  <a:srgbClr val="000000"/>
                </a:solidFill>
                <a:ea typeface="Times New Roman"/>
              </a:rPr>
              <a:t>Yapışkan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9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5" dirty="0" err="1">
                <a:solidFill>
                  <a:srgbClr val="000000"/>
                </a:solidFill>
                <a:ea typeface="Times New Roman"/>
              </a:rPr>
              <a:t>aşındırma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 err="1">
                <a:solidFill>
                  <a:srgbClr val="000000"/>
                </a:solidFill>
                <a:ea typeface="Times New Roman"/>
              </a:rPr>
              <a:t>özelliğine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0" dirty="0" err="1">
                <a:solidFill>
                  <a:srgbClr val="000000"/>
                </a:solidFill>
                <a:ea typeface="Times New Roman"/>
              </a:rPr>
              <a:t>sahip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5" dirty="0" err="1">
                <a:solidFill>
                  <a:srgbClr val="000000"/>
                </a:solidFill>
                <a:ea typeface="Times New Roman"/>
              </a:rPr>
              <a:t>olan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4" dirty="0" err="1">
                <a:solidFill>
                  <a:srgbClr val="000000"/>
                </a:solidFill>
                <a:ea typeface="Times New Roman"/>
              </a:rPr>
              <a:t>hayvan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gübresinin</a:t>
            </a:r>
            <a:r>
              <a:rPr lang="en-US" altLang="zh-CN" sz="2000" spc="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toplanması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taşınması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depolanması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6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işlenmesi</a:t>
            </a:r>
            <a:r>
              <a:rPr lang="en-US" altLang="zh-CN" sz="2000" spc="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tarlaya</a:t>
            </a:r>
            <a:r>
              <a:rPr lang="en-US" altLang="zh-CN" sz="2000" spc="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iletilmesi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6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diğer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tarımsal</a:t>
            </a:r>
            <a:r>
              <a:rPr lang="en-US" altLang="zh-CN" sz="2000" spc="-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faaliyetlere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göre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çok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farklı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güç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bir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iş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hacmi</a:t>
            </a:r>
            <a:r>
              <a:rPr lang="en-US" altLang="zh-CN" sz="2000" spc="-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ortaya</a:t>
            </a:r>
            <a:r>
              <a:rPr lang="en-US" altLang="zh-CN" sz="20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çıkarmaktadır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.</a:t>
            </a:r>
          </a:p>
          <a:p>
            <a:pPr algn="just" hangingPunct="0">
              <a:lnSpc>
                <a:spcPct val="86250"/>
              </a:lnSpc>
            </a:pP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Hayvansal</a:t>
            </a:r>
            <a:r>
              <a:rPr lang="en-US" altLang="zh-CN" sz="2000" spc="14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atıkların</a:t>
            </a:r>
            <a:r>
              <a:rPr lang="en-US" altLang="zh-CN" sz="2000" spc="14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büyük</a:t>
            </a:r>
            <a:r>
              <a:rPr lang="en-US" altLang="zh-CN" sz="2000" spc="14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bir</a:t>
            </a:r>
            <a:r>
              <a:rPr lang="en-US" altLang="zh-CN" sz="2000" spc="14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çoğunluğunu</a:t>
            </a:r>
            <a:r>
              <a:rPr lang="en-US" altLang="zh-CN" sz="2000" spc="14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000" spc="14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14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sıvı</a:t>
            </a:r>
            <a:r>
              <a:rPr lang="en-US" altLang="zh-CN" sz="2000" spc="14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haldeki</a:t>
            </a:r>
            <a:r>
              <a:rPr lang="en-US" altLang="zh-CN" sz="2000" spc="14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oluşturmaktadır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000" spc="1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Buna</a:t>
            </a:r>
            <a:r>
              <a:rPr lang="en-US" altLang="zh-CN" sz="2000" spc="1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göre</a:t>
            </a:r>
            <a:r>
              <a:rPr lang="en-US" altLang="zh-CN" sz="2000" spc="11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hayvansal</a:t>
            </a:r>
            <a:r>
              <a:rPr lang="en-US" altLang="zh-CN" sz="2000" spc="1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üretim</a:t>
            </a:r>
            <a:r>
              <a:rPr lang="en-US" altLang="zh-CN" sz="2000" spc="11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yapılarından</a:t>
            </a:r>
            <a:r>
              <a:rPr lang="en-US" altLang="zh-CN" sz="2000" spc="1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elde</a:t>
            </a:r>
            <a:r>
              <a:rPr lang="en-US" altLang="zh-CN" sz="2000" spc="11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edilen</a:t>
            </a:r>
            <a:r>
              <a:rPr lang="en-US" altLang="zh-CN" sz="2000" spc="1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gübreler</a:t>
            </a:r>
            <a:r>
              <a:rPr lang="en-US" altLang="zh-CN" sz="2000" spc="11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sıvı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 err="1">
                <a:solidFill>
                  <a:srgbClr val="000000"/>
                </a:solidFill>
                <a:ea typeface="Times New Roman"/>
              </a:rPr>
              <a:t>yarı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 err="1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0" dirty="0" err="1">
                <a:solidFill>
                  <a:srgbClr val="000000"/>
                </a:solidFill>
                <a:ea typeface="Times New Roman"/>
              </a:rPr>
              <a:t>veya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 err="1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5" dirty="0" err="1">
                <a:solidFill>
                  <a:srgbClr val="000000"/>
                </a:solidFill>
                <a:ea typeface="Times New Roman"/>
              </a:rPr>
              <a:t>halde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 err="1">
                <a:solidFill>
                  <a:srgbClr val="000000"/>
                </a:solidFill>
                <a:ea typeface="Times New Roman"/>
              </a:rPr>
              <a:t>olabilmektedir</a:t>
            </a:r>
            <a:r>
              <a:rPr lang="en-US" altLang="zh-CN" sz="2000" spc="94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 err="1">
                <a:solidFill>
                  <a:srgbClr val="000000"/>
                </a:solidFill>
                <a:ea typeface="Times New Roman"/>
              </a:rPr>
              <a:t>İçindeki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 err="1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5" dirty="0" err="1">
                <a:solidFill>
                  <a:srgbClr val="000000"/>
                </a:solidFill>
                <a:ea typeface="Times New Roman"/>
              </a:rPr>
              <a:t>miktarı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ea typeface="Times New Roman"/>
              </a:rPr>
              <a:t>%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000000"/>
                </a:solidFill>
                <a:ea typeface="Times New Roman"/>
              </a:rPr>
              <a:t>4</a:t>
            </a:r>
            <a:r>
              <a:rPr lang="en-US" altLang="zh-CN" sz="2000" spc="55" dirty="0">
                <a:solidFill>
                  <a:srgbClr val="000000"/>
                </a:solidFill>
                <a:ea typeface="Times New Roman"/>
              </a:rPr>
              <a:t>’den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0" dirty="0" err="1">
                <a:solidFill>
                  <a:srgbClr val="000000"/>
                </a:solidFill>
                <a:ea typeface="Times New Roman"/>
              </a:rPr>
              <a:t>az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 err="1">
                <a:solidFill>
                  <a:srgbClr val="000000"/>
                </a:solidFill>
                <a:ea typeface="Times New Roman"/>
              </a:rPr>
              <a:t>ise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 err="1">
                <a:solidFill>
                  <a:srgbClr val="000000"/>
                </a:solidFill>
                <a:ea typeface="Times New Roman"/>
              </a:rPr>
              <a:t>sıvı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34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ea typeface="Times New Roman"/>
              </a:rPr>
              <a:t>%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ea typeface="Times New Roman"/>
              </a:rPr>
              <a:t>4</a:t>
            </a:r>
            <a:r>
              <a:rPr lang="en-US" altLang="zh-CN" sz="2000" spc="30" dirty="0">
                <a:solidFill>
                  <a:srgbClr val="000000"/>
                </a:solidFill>
                <a:ea typeface="Times New Roman"/>
              </a:rPr>
              <a:t>-</a:t>
            </a:r>
            <a:r>
              <a:rPr lang="en-US" altLang="zh-CN" sz="2000" spc="44" dirty="0">
                <a:solidFill>
                  <a:srgbClr val="000000"/>
                </a:solidFill>
                <a:ea typeface="Times New Roman"/>
              </a:rPr>
              <a:t>15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arasında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ise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yarı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75" dirty="0">
                <a:solidFill>
                  <a:srgbClr val="000000"/>
                </a:solidFill>
                <a:ea typeface="Times New Roman"/>
              </a:rPr>
              <a:t>%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ea typeface="Times New Roman"/>
              </a:rPr>
              <a:t>15</a:t>
            </a:r>
            <a:r>
              <a:rPr lang="en-US" altLang="zh-CN" sz="2000" spc="40" dirty="0">
                <a:solidFill>
                  <a:srgbClr val="000000"/>
                </a:solidFill>
                <a:ea typeface="Times New Roman"/>
              </a:rPr>
              <a:t>’den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fazla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ise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olarak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-10" dirty="0" err="1">
                <a:solidFill>
                  <a:srgbClr val="000000"/>
                </a:solidFill>
                <a:ea typeface="Times New Roman"/>
              </a:rPr>
              <a:t>adlandırılır</a:t>
            </a:r>
            <a:r>
              <a:rPr lang="en-US" altLang="zh-CN" sz="2000" spc="-20" dirty="0">
                <a:solidFill>
                  <a:srgbClr val="000000"/>
                </a:solidFill>
                <a:ea typeface="Times New Roman"/>
              </a:rPr>
              <a:t>.</a:t>
            </a:r>
          </a:p>
          <a:p>
            <a:pPr marL="0" algn="just" hangingPunct="0">
              <a:lnSpc>
                <a:spcPct val="95416"/>
              </a:lnSpc>
            </a:pPr>
            <a:endParaRPr lang="en-US" altLang="zh-CN" sz="2000" dirty="0">
              <a:solidFill>
                <a:srgbClr val="000000"/>
              </a:solidFill>
              <a:ea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697991" y="528320"/>
            <a:ext cx="10423149" cy="28438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</a:pPr>
            <a:r>
              <a:rPr lang="en-US" altLang="zh-CN" sz="2400" b="1" spc="-35" dirty="0">
                <a:solidFill>
                  <a:srgbClr val="000000"/>
                </a:solidFill>
                <a:ea typeface="Times New Roman"/>
              </a:rPr>
              <a:t>HAYVANSAL</a:t>
            </a:r>
            <a:r>
              <a:rPr lang="en-US" altLang="zh-CN" sz="2400" b="1" spc="-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spc="-25" dirty="0">
                <a:solidFill>
                  <a:srgbClr val="000000"/>
                </a:solidFill>
                <a:ea typeface="Times New Roman"/>
              </a:rPr>
              <a:t>ATIKLARIN</a:t>
            </a:r>
            <a:r>
              <a:rPr lang="en-US" altLang="zh-CN" sz="2400" b="1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spc="-35" dirty="0">
                <a:solidFill>
                  <a:srgbClr val="000000"/>
                </a:solidFill>
                <a:ea typeface="Times New Roman"/>
              </a:rPr>
              <a:t>ÇEVRESEL</a:t>
            </a:r>
            <a:r>
              <a:rPr lang="en-US" altLang="zh-CN" sz="2400" b="1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spc="-25" dirty="0">
                <a:solidFill>
                  <a:srgbClr val="000000"/>
                </a:solidFill>
                <a:ea typeface="Times New Roman"/>
              </a:rPr>
              <a:t>ETKİLERİ</a:t>
            </a:r>
            <a:endParaRPr lang="tr-TR" altLang="zh-CN" sz="2400" b="1" spc="-25" dirty="0">
              <a:solidFill>
                <a:srgbClr val="000000"/>
              </a:solidFill>
              <a:ea typeface="Times New Roman"/>
            </a:endParaRPr>
          </a:p>
          <a:p>
            <a:pPr marL="0" algn="just">
              <a:lnSpc>
                <a:spcPct val="100000"/>
              </a:lnSpc>
            </a:pPr>
            <a:endParaRPr lang="en-US" altLang="zh-CN" sz="2400" b="1" spc="-25" dirty="0">
              <a:solidFill>
                <a:srgbClr val="000000"/>
              </a:solidFill>
              <a:ea typeface="Times New Roman"/>
            </a:endParaRPr>
          </a:p>
          <a:p>
            <a:pPr marL="0" algn="just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Hayvancılık</a:t>
            </a:r>
            <a:r>
              <a:rPr lang="en-US" altLang="zh-CN" sz="2400" spc="6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işletmelerinde</a:t>
            </a:r>
            <a:r>
              <a:rPr lang="en-US" altLang="zh-CN" sz="2400" spc="6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400" spc="69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yönetiminin</a:t>
            </a:r>
            <a:r>
              <a:rPr lang="en-US" altLang="zh-CN" sz="2400" spc="6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planlanmasında</a:t>
            </a:r>
            <a:r>
              <a:rPr lang="en-US" altLang="zh-CN" sz="2400" spc="69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atıkların</a:t>
            </a:r>
            <a:r>
              <a:rPr lang="en-US" altLang="zh-CN" sz="2400" spc="6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çevresel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etkileri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ea typeface="Times New Roman"/>
              </a:rPr>
              <a:t>de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göz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ea typeface="Times New Roman"/>
              </a:rPr>
              <a:t>önüne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alınmalıdır</a:t>
            </a:r>
            <a:r>
              <a:rPr lang="en-US" altLang="zh-CN" sz="2400" spc="75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İnsanların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ea typeface="Times New Roman"/>
              </a:rPr>
              <a:t>diğer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canlıların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ea typeface="Times New Roman"/>
              </a:rPr>
              <a:t>yaşamlarını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sürdürebilmelerinde</a:t>
            </a:r>
            <a:r>
              <a:rPr lang="en-US" altLang="zh-CN" sz="2400" spc="-5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hava,</a:t>
            </a:r>
            <a:r>
              <a:rPr lang="en-US" altLang="zh-CN" sz="2400" spc="-5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toprak</a:t>
            </a:r>
            <a:r>
              <a:rPr lang="en-US" altLang="zh-CN" sz="2400" spc="-5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-5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suyun</a:t>
            </a:r>
            <a:r>
              <a:rPr lang="en-US" altLang="zh-CN" sz="2400" spc="-5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büyük</a:t>
            </a:r>
            <a:r>
              <a:rPr lang="en-US" altLang="zh-CN" sz="2400" spc="-5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önemi</a:t>
            </a:r>
            <a:r>
              <a:rPr lang="en-US" altLang="zh-CN" sz="2400" spc="-5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vardır.</a:t>
            </a:r>
            <a:r>
              <a:rPr lang="en-US" altLang="zh-CN" sz="2400" spc="-5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Tarım</a:t>
            </a:r>
            <a:r>
              <a:rPr lang="en-US" altLang="zh-CN" sz="2400" spc="-5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işletmelerinde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400" spc="1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yönetimi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sırasında</a:t>
            </a:r>
            <a:r>
              <a:rPr lang="en-US" altLang="zh-CN" sz="2400" spc="1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çeşitli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sorunlar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ortaya</a:t>
            </a:r>
            <a:r>
              <a:rPr lang="en-US" altLang="zh-CN" sz="2400" spc="1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çıkabilmektedir.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Bunlar</a:t>
            </a:r>
            <a:r>
              <a:rPr lang="en-US" altLang="zh-CN" sz="2400" spc="1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esas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olarak;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ea typeface="Times New Roman"/>
              </a:rPr>
              <a:t>su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kirliliği,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gazlarının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etkisi,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ea typeface="Times New Roman"/>
              </a:rPr>
              <a:t>koku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sorunu,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hastalık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riski,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ea typeface="Times New Roman"/>
              </a:rPr>
              <a:t>toprak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bitkiler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ea typeface="Times New Roman"/>
              </a:rPr>
              <a:t>üzerindeki</a:t>
            </a:r>
            <a:r>
              <a:rPr lang="en-US" altLang="zh-CN" sz="24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ea typeface="Times New Roman"/>
              </a:rPr>
              <a:t>etkilerdir</a:t>
            </a:r>
            <a:r>
              <a:rPr lang="en-US" altLang="zh-CN" sz="2400" spc="-20" dirty="0">
                <a:solidFill>
                  <a:srgbClr val="000000"/>
                </a:solidFill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749503" y="711737"/>
            <a:ext cx="10423376" cy="59093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b="1" dirty="0" err="1">
                <a:solidFill>
                  <a:srgbClr val="000000"/>
                </a:solidFill>
                <a:ea typeface="Times New Roman"/>
              </a:rPr>
              <a:t>Atıkların</a:t>
            </a:r>
            <a:r>
              <a:rPr lang="en-US" altLang="zh-CN" sz="2400" b="1" spc="-8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ea typeface="Times New Roman"/>
              </a:rPr>
              <a:t>Barınak</a:t>
            </a:r>
            <a:r>
              <a:rPr lang="en-US" altLang="zh-CN" sz="2400" b="1" spc="-9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ea typeface="Times New Roman"/>
              </a:rPr>
              <a:t>İçerisinden</a:t>
            </a:r>
            <a:r>
              <a:rPr lang="en-US" altLang="zh-CN" sz="2400" b="1" spc="-9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ea typeface="Times New Roman"/>
              </a:rPr>
              <a:t>Toplanması</a:t>
            </a:r>
            <a:endParaRPr lang="tr-TR" altLang="zh-CN" sz="2400" b="1" dirty="0">
              <a:solidFill>
                <a:srgbClr val="000000"/>
              </a:solidFill>
              <a:ea typeface="Times New Roman"/>
            </a:endParaRPr>
          </a:p>
          <a:p>
            <a:pPr marL="0">
              <a:lnSpc>
                <a:spcPct val="100000"/>
              </a:lnSpc>
            </a:pPr>
            <a:endParaRPr lang="en-US" altLang="zh-CN" sz="2400" b="1" dirty="0">
              <a:solidFill>
                <a:srgbClr val="000000"/>
              </a:solidFill>
              <a:ea typeface="Times New Roman"/>
            </a:endParaRPr>
          </a:p>
          <a:p>
            <a:pPr marL="0" hangingPunct="0">
              <a:lnSpc>
                <a:spcPct val="89583"/>
              </a:lnSpc>
            </a:pP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Hayvansal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üretim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yapılarında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barınak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içerisinde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üretilen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gübrenin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dışarı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alınması,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insan</a:t>
            </a:r>
            <a:r>
              <a:rPr lang="en-US" altLang="zh-CN" sz="2400" spc="16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16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hayvan</a:t>
            </a:r>
            <a:r>
              <a:rPr lang="en-US" altLang="zh-CN" sz="2400" spc="1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sağlığı</a:t>
            </a:r>
            <a:r>
              <a:rPr lang="en-US" altLang="zh-CN" sz="2400" spc="16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açısından</a:t>
            </a:r>
            <a:r>
              <a:rPr lang="en-US" altLang="zh-CN" sz="2400" spc="1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oldukça</a:t>
            </a:r>
            <a:r>
              <a:rPr lang="en-US" altLang="zh-CN" sz="2400" spc="16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önemlidir.</a:t>
            </a:r>
            <a:r>
              <a:rPr lang="en-US" altLang="zh-CN" sz="2400" spc="1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Hayvansal</a:t>
            </a:r>
            <a:r>
              <a:rPr lang="en-US" altLang="zh-CN" sz="2400" spc="16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üretim</a:t>
            </a:r>
            <a:r>
              <a:rPr lang="en-US" altLang="zh-CN" sz="2400" spc="1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yapılarında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gübrenin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toplanması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barınak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dışına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çıkarılması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insan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gücü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veya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mekanizasyon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kullanılarak</a:t>
            </a:r>
            <a:r>
              <a:rPr lang="en-US" altLang="zh-CN" sz="2400" spc="17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yapılabilir.</a:t>
            </a:r>
            <a:r>
              <a:rPr lang="en-US" altLang="zh-CN" sz="2400" spc="17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400" spc="17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yönetiminde</a:t>
            </a:r>
            <a:r>
              <a:rPr lang="en-US" altLang="zh-CN" sz="2400" spc="17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çok</a:t>
            </a:r>
            <a:r>
              <a:rPr lang="en-US" altLang="zh-CN" sz="2400" spc="17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farklı</a:t>
            </a:r>
            <a:r>
              <a:rPr lang="en-US" altLang="zh-CN" sz="2400" spc="17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mekanik</a:t>
            </a:r>
            <a:r>
              <a:rPr lang="en-US" altLang="zh-CN" sz="2400" spc="17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ekipman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ea typeface="Times New Roman"/>
              </a:rPr>
              <a:t>kullanılabilir</a:t>
            </a:r>
            <a:r>
              <a:rPr lang="en-US" altLang="zh-CN" sz="2400" spc="-5" dirty="0">
                <a:solidFill>
                  <a:srgbClr val="000000"/>
                </a:solidFill>
                <a:ea typeface="Times New Roman"/>
              </a:rPr>
              <a:t>.</a:t>
            </a:r>
          </a:p>
          <a:p>
            <a:pPr marL="0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400" spc="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gübrenin</a:t>
            </a:r>
            <a:r>
              <a:rPr lang="en-US" altLang="zh-CN" sz="2400" spc="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insan</a:t>
            </a:r>
            <a:r>
              <a:rPr lang="en-US" altLang="zh-CN" sz="2400" spc="17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gücü</a:t>
            </a:r>
            <a:r>
              <a:rPr lang="en-US" altLang="zh-CN" sz="2400" spc="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ile</a:t>
            </a:r>
            <a:r>
              <a:rPr lang="en-US" altLang="zh-CN" sz="2400" spc="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toplanarak</a:t>
            </a:r>
            <a:r>
              <a:rPr lang="en-US" altLang="zh-CN" sz="2400" spc="17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barınak</a:t>
            </a:r>
            <a:r>
              <a:rPr lang="en-US" altLang="zh-CN" sz="2400" spc="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dışına</a:t>
            </a:r>
            <a:r>
              <a:rPr lang="en-US" altLang="zh-CN" sz="2400" spc="17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çıkarılmasında</a:t>
            </a:r>
            <a:r>
              <a:rPr lang="en-US" altLang="zh-CN" sz="2400" spc="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el</a:t>
            </a:r>
            <a:r>
              <a:rPr lang="en-US" altLang="zh-CN" sz="2400" spc="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arabası</a:t>
            </a:r>
            <a:r>
              <a:rPr lang="en-US" altLang="zh-CN" sz="2400" spc="17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dirgen</a:t>
            </a:r>
            <a:r>
              <a:rPr lang="en-US" altLang="zh-CN" sz="2400" spc="11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gibi</a:t>
            </a:r>
            <a:r>
              <a:rPr lang="en-US" altLang="zh-CN" sz="2400" spc="11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araçlardan</a:t>
            </a:r>
            <a:r>
              <a:rPr lang="en-US" altLang="zh-CN" sz="2400" spc="11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yararlanılır.</a:t>
            </a:r>
            <a:r>
              <a:rPr lang="en-US" altLang="zh-CN" sz="2400" spc="11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Bu</a:t>
            </a:r>
            <a:r>
              <a:rPr lang="en-US" altLang="zh-CN" sz="2400" spc="11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sistem</a:t>
            </a:r>
            <a:r>
              <a:rPr lang="en-US" altLang="zh-CN" sz="2400" spc="11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barınaktaki</a:t>
            </a:r>
            <a:r>
              <a:rPr lang="en-US" altLang="zh-CN" sz="2400" spc="11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hayvan</a:t>
            </a:r>
            <a:r>
              <a:rPr lang="en-US" altLang="zh-CN" sz="2400" spc="11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sayısının</a:t>
            </a:r>
            <a:r>
              <a:rPr lang="en-US" altLang="zh-CN" sz="2400" spc="11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az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olduğu,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dolayısıyla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oldukça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az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miktarda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gübrenin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elde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ea typeface="Times New Roman"/>
              </a:rPr>
              <a:t>edildiği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küçük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işletmelerde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-10" dirty="0" err="1">
                <a:solidFill>
                  <a:srgbClr val="000000"/>
                </a:solidFill>
                <a:ea typeface="Times New Roman"/>
              </a:rPr>
              <a:t>uygulanabilir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.</a:t>
            </a:r>
            <a:endParaRPr lang="tr-TR" altLang="zh-CN" sz="2400" dirty="0">
              <a:solidFill>
                <a:srgbClr val="000000"/>
              </a:solidFill>
              <a:ea typeface="Times New Roman"/>
            </a:endParaRPr>
          </a:p>
          <a:p>
            <a:pPr lvl="0" hangingPunct="0">
              <a:lnSpc>
                <a:spcPct val="95416"/>
              </a:lnSpc>
            </a:pP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Hayvansal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ea typeface="Times New Roman"/>
              </a:rPr>
              <a:t>atıkların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ea typeface="Times New Roman"/>
              </a:rPr>
              <a:t>barınaktan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toplanarak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ea typeface="Times New Roman"/>
              </a:rPr>
              <a:t>dışarıya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ea typeface="Times New Roman"/>
              </a:rPr>
              <a:t>çıkarılması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ea typeface="Times New Roman"/>
              </a:rPr>
              <a:t>mekanik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ea typeface="Times New Roman"/>
              </a:rPr>
              <a:t>sistemler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ea typeface="Times New Roman"/>
              </a:rPr>
              <a:t>veya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hidrolik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ea typeface="Times New Roman"/>
              </a:rPr>
              <a:t>sistemler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kullanılarak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yapılabilir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ea typeface="Times New Roman"/>
              </a:rPr>
              <a:t>gübrenin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ea typeface="Times New Roman"/>
              </a:rPr>
              <a:t>barınak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içerisinden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alınmasında</a:t>
            </a:r>
            <a:r>
              <a:rPr lang="en-US" altLang="zh-CN" sz="2400" spc="4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genellikle</a:t>
            </a:r>
            <a:r>
              <a:rPr lang="en-US" altLang="zh-CN" sz="2400" spc="4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mekanik</a:t>
            </a:r>
            <a:r>
              <a:rPr lang="en-US" altLang="zh-CN" sz="2400" spc="5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sistemlerden</a:t>
            </a:r>
            <a:r>
              <a:rPr lang="en-US" altLang="zh-CN" sz="2400" spc="4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yararlanılır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400" spc="4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Bu</a:t>
            </a:r>
            <a:r>
              <a:rPr lang="en-US" altLang="zh-CN" sz="2400" spc="5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amaçla</a:t>
            </a:r>
            <a:r>
              <a:rPr lang="en-US" altLang="zh-CN" sz="2400" spc="4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çok</a:t>
            </a:r>
            <a:r>
              <a:rPr lang="en-US" altLang="zh-CN" sz="2400" spc="4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farklı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mekanik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ekipmanlar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kullanılmaktadır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Bunlar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genel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hareketli</a:t>
            </a:r>
            <a:r>
              <a:rPr lang="en-US" altLang="zh-CN" sz="2400" spc="-5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(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mobil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)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sistemler</a:t>
            </a:r>
            <a:r>
              <a:rPr lang="en-US" altLang="zh-CN" sz="24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mekanik</a:t>
            </a:r>
            <a:r>
              <a:rPr lang="en-US" altLang="zh-CN" sz="24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sıyırıcı</a:t>
            </a:r>
            <a:r>
              <a:rPr lang="en-US" altLang="zh-CN" sz="24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sistemler</a:t>
            </a:r>
            <a:r>
              <a:rPr lang="en-US" altLang="zh-CN" sz="24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olmak</a:t>
            </a:r>
            <a:r>
              <a:rPr lang="en-US" altLang="zh-CN" sz="24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üzere</a:t>
            </a:r>
            <a:r>
              <a:rPr lang="en-US" altLang="zh-CN" sz="24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iki</a:t>
            </a:r>
            <a:r>
              <a:rPr lang="en-US" altLang="zh-CN" sz="24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grupta</a:t>
            </a:r>
            <a:r>
              <a:rPr lang="en-US" altLang="zh-CN" sz="2400" spc="-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toplanabilir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.</a:t>
            </a:r>
          </a:p>
          <a:p>
            <a:pPr marL="0" hangingPunct="0">
              <a:lnSpc>
                <a:spcPct val="95416"/>
              </a:lnSpc>
            </a:pPr>
            <a:endParaRPr lang="en-US" altLang="zh-CN" sz="2400" dirty="0">
              <a:solidFill>
                <a:srgbClr val="000000"/>
              </a:solidFill>
              <a:ea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388924" y="208165"/>
            <a:ext cx="10423438" cy="41842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465"/>
              </a:lnSpc>
            </a:pPr>
            <a:endParaRPr lang="en-US" sz="2000" dirty="0"/>
          </a:p>
          <a:p>
            <a:pPr algn="just">
              <a:lnSpc>
                <a:spcPts val="625"/>
              </a:lnSpc>
            </a:pPr>
            <a:endParaRPr lang="en-US" sz="2000" dirty="0"/>
          </a:p>
          <a:p>
            <a:pPr marL="0" algn="just">
              <a:lnSpc>
                <a:spcPct val="100000"/>
              </a:lnSpc>
            </a:pPr>
            <a:r>
              <a:rPr lang="en-US" altLang="zh-CN" sz="2000" b="1" dirty="0">
                <a:solidFill>
                  <a:srgbClr val="000000"/>
                </a:solidFill>
                <a:ea typeface="Times New Roman"/>
              </a:rPr>
              <a:t>Atıkların</a:t>
            </a:r>
            <a:r>
              <a:rPr lang="en-US" altLang="zh-CN" sz="2000" b="1" spc="-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ea typeface="Times New Roman"/>
              </a:rPr>
              <a:t>Depolanması</a:t>
            </a:r>
          </a:p>
          <a:p>
            <a:pPr algn="just">
              <a:lnSpc>
                <a:spcPts val="490"/>
              </a:lnSpc>
            </a:pPr>
            <a:endParaRPr lang="en-US" sz="2000" dirty="0"/>
          </a:p>
          <a:p>
            <a:pPr marL="0" algn="just" hangingPunct="0">
              <a:lnSpc>
                <a:spcPct val="95833"/>
              </a:lnSpc>
            </a:pP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Gübrenin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hayvan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barınağından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çıkarıldıktan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sonra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tarlaya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dağıtılmasına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kadar</a:t>
            </a:r>
            <a:r>
              <a:rPr lang="en-US" altLang="zh-CN" sz="2000" spc="13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belirli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ea typeface="Times New Roman"/>
              </a:rPr>
              <a:t>bir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ea typeface="Times New Roman"/>
              </a:rPr>
              <a:t>süre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ea typeface="Times New Roman"/>
              </a:rPr>
              <a:t>bekletilmesi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000000"/>
                </a:solidFill>
                <a:ea typeface="Times New Roman"/>
              </a:rPr>
              <a:t>durumunda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ea typeface="Times New Roman"/>
              </a:rPr>
              <a:t>depolama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ea typeface="Times New Roman"/>
              </a:rPr>
              <a:t>yapılarına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ea typeface="Times New Roman"/>
              </a:rPr>
              <a:t>gereksinim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ea typeface="Times New Roman"/>
              </a:rPr>
              <a:t>duyulur</a:t>
            </a:r>
            <a:r>
              <a:rPr lang="en-US" altLang="zh-CN" sz="2000" spc="5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Hayvancılık</a:t>
            </a:r>
            <a:r>
              <a:rPr lang="en-US" altLang="zh-CN" sz="2000" spc="15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işletmelerinin</a:t>
            </a:r>
            <a:r>
              <a:rPr lang="en-US" altLang="zh-CN" sz="2000" spc="15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planlanmasında</a:t>
            </a:r>
            <a:r>
              <a:rPr lang="en-US" altLang="zh-CN" sz="2000" spc="16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en</a:t>
            </a:r>
            <a:r>
              <a:rPr lang="en-US" altLang="zh-CN" sz="2000" spc="15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önemli</a:t>
            </a:r>
            <a:r>
              <a:rPr lang="en-US" altLang="zh-CN" sz="2000" spc="16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konulardan</a:t>
            </a:r>
            <a:r>
              <a:rPr lang="en-US" altLang="zh-CN" sz="2000" spc="15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birisi,</a:t>
            </a:r>
            <a:r>
              <a:rPr lang="en-US" altLang="zh-CN" sz="2000" spc="16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depolama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yapılarının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yerinin,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tipinin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kapasitesinin</a:t>
            </a:r>
            <a:r>
              <a:rPr lang="en-US" altLang="zh-CN" sz="2000" spc="-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belirlenmesidir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.</a:t>
            </a:r>
            <a:endParaRPr lang="tr-TR" altLang="zh-CN" sz="2000" dirty="0">
              <a:solidFill>
                <a:srgbClr val="000000"/>
              </a:solidFill>
              <a:ea typeface="Times New Roman"/>
            </a:endParaRPr>
          </a:p>
          <a:p>
            <a:pPr algn="just" hangingPunct="0">
              <a:lnSpc>
                <a:spcPct val="95416"/>
              </a:lnSpc>
            </a:pPr>
            <a:r>
              <a:rPr lang="en-US" altLang="zh-CN" sz="2000" spc="75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75" dirty="0" err="1">
                <a:solidFill>
                  <a:srgbClr val="000000"/>
                </a:solidFill>
                <a:ea typeface="Times New Roman"/>
              </a:rPr>
              <a:t>deposunun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80" dirty="0" err="1">
                <a:solidFill>
                  <a:srgbClr val="000000"/>
                </a:solidFill>
                <a:ea typeface="Times New Roman"/>
              </a:rPr>
              <a:t>yer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69" dirty="0" err="1">
                <a:solidFill>
                  <a:srgbClr val="000000"/>
                </a:solidFill>
                <a:ea typeface="Times New Roman"/>
              </a:rPr>
              <a:t>seçimi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64" dirty="0" err="1">
                <a:solidFill>
                  <a:srgbClr val="000000"/>
                </a:solidFill>
                <a:ea typeface="Times New Roman"/>
              </a:rPr>
              <a:t>yapılırken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75" dirty="0" err="1">
                <a:solidFill>
                  <a:srgbClr val="000000"/>
                </a:solidFill>
                <a:ea typeface="Times New Roman"/>
              </a:rPr>
              <a:t>yüzey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75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55" dirty="0" err="1">
                <a:solidFill>
                  <a:srgbClr val="000000"/>
                </a:solidFill>
                <a:ea typeface="Times New Roman"/>
              </a:rPr>
              <a:t>yeraltı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85" dirty="0" err="1">
                <a:solidFill>
                  <a:srgbClr val="000000"/>
                </a:solidFill>
                <a:ea typeface="Times New Roman"/>
              </a:rPr>
              <a:t>su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64" dirty="0" err="1">
                <a:solidFill>
                  <a:srgbClr val="000000"/>
                </a:solidFill>
                <a:ea typeface="Times New Roman"/>
              </a:rPr>
              <a:t>kaynakları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60" dirty="0" err="1">
                <a:solidFill>
                  <a:srgbClr val="000000"/>
                </a:solidFill>
                <a:ea typeface="Times New Roman"/>
              </a:rPr>
              <a:t>ile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topraklarda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ortaya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çıkabilecek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kirlilik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durumu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dikkate</a:t>
            </a:r>
            <a:r>
              <a:rPr lang="en-US" altLang="zh-CN" sz="2000" spc="-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alınmalıdır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.</a:t>
            </a:r>
          </a:p>
          <a:p>
            <a:pPr algn="just">
              <a:lnSpc>
                <a:spcPts val="600"/>
              </a:lnSpc>
            </a:pPr>
            <a:endParaRPr lang="en-US" sz="2000" dirty="0"/>
          </a:p>
          <a:p>
            <a:pPr algn="just" hangingPunct="0">
              <a:lnSpc>
                <a:spcPct val="95416"/>
              </a:lnSpc>
            </a:pPr>
            <a:r>
              <a:rPr lang="en-US" altLang="zh-CN" sz="2000" spc="20" dirty="0" err="1">
                <a:solidFill>
                  <a:srgbClr val="000000"/>
                </a:solidFill>
                <a:ea typeface="Times New Roman"/>
              </a:rPr>
              <a:t>Sıvı</a:t>
            </a:r>
            <a:r>
              <a:rPr lang="en-US" altLang="zh-CN" sz="2000" spc="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0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0" dirty="0" err="1">
                <a:solidFill>
                  <a:srgbClr val="000000"/>
                </a:solidFill>
                <a:ea typeface="Times New Roman"/>
              </a:rPr>
              <a:t>depolarında</a:t>
            </a:r>
            <a:r>
              <a:rPr lang="en-US" altLang="zh-CN" sz="2000" spc="2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0" dirty="0" err="1">
                <a:solidFill>
                  <a:srgbClr val="000000"/>
                </a:solidFill>
                <a:ea typeface="Times New Roman"/>
              </a:rPr>
              <a:t>özellikle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5" dirty="0" err="1">
                <a:solidFill>
                  <a:srgbClr val="000000"/>
                </a:solidFill>
                <a:ea typeface="Times New Roman"/>
              </a:rPr>
              <a:t>karıştırma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5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0" dirty="0" err="1">
                <a:solidFill>
                  <a:srgbClr val="000000"/>
                </a:solidFill>
                <a:ea typeface="Times New Roman"/>
              </a:rPr>
              <a:t>boşaltma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5" dirty="0" err="1">
                <a:solidFill>
                  <a:srgbClr val="000000"/>
                </a:solidFill>
                <a:ea typeface="Times New Roman"/>
              </a:rPr>
              <a:t>dönemlerinde</a:t>
            </a:r>
            <a:r>
              <a:rPr lang="en-US" altLang="zh-CN" sz="2000" spc="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ea typeface="Times New Roman"/>
              </a:rPr>
              <a:t>koku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0" dirty="0" err="1">
                <a:solidFill>
                  <a:srgbClr val="000000"/>
                </a:solidFill>
                <a:ea typeface="Times New Roman"/>
              </a:rPr>
              <a:t>ortaya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ea typeface="Times New Roman"/>
              </a:rPr>
              <a:t>çıkar</a:t>
            </a:r>
            <a:r>
              <a:rPr lang="en-US" altLang="zh-CN" sz="2000" spc="25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Açığa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çıkan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kokunun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çevreye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olan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ea typeface="Times New Roman"/>
              </a:rPr>
              <a:t>etkisinin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en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aza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ea typeface="Times New Roman"/>
              </a:rPr>
              <a:t>indirgenmesi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için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ea typeface="Times New Roman"/>
              </a:rPr>
              <a:t>hakim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rüzgar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yönü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topoğrafya</a:t>
            </a:r>
            <a:r>
              <a:rPr lang="en-US" altLang="zh-CN" sz="20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komşu</a:t>
            </a:r>
            <a:r>
              <a:rPr lang="en-US" altLang="zh-CN" sz="20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işletmelere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olan</a:t>
            </a:r>
            <a:r>
              <a:rPr lang="en-US" altLang="zh-CN" sz="20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uzaklık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dikkate</a:t>
            </a:r>
            <a:r>
              <a:rPr lang="en-US" altLang="zh-CN" sz="20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alınmalıdır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.</a:t>
            </a:r>
          </a:p>
          <a:p>
            <a:pPr algn="just">
              <a:lnSpc>
                <a:spcPts val="540"/>
              </a:lnSpc>
            </a:pPr>
            <a:endParaRPr lang="en-US" sz="2000" dirty="0"/>
          </a:p>
          <a:p>
            <a:pPr algn="just" hangingPunct="0">
              <a:lnSpc>
                <a:spcPct val="95833"/>
              </a:lnSpc>
            </a:pPr>
            <a:r>
              <a:rPr lang="en-US" altLang="zh-CN" sz="2000" spc="44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ea typeface="Times New Roman"/>
              </a:rPr>
              <a:t>depo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kapasitesinin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belirlenmesinde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 err="1">
                <a:solidFill>
                  <a:srgbClr val="000000"/>
                </a:solidFill>
                <a:ea typeface="Times New Roman"/>
              </a:rPr>
              <a:t>hayvan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türü</a:t>
            </a:r>
            <a:r>
              <a:rPr lang="en-US" altLang="zh-CN" sz="2000" spc="34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ea typeface="Times New Roman"/>
              </a:rPr>
              <a:t>ırkı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ea typeface="Times New Roman"/>
              </a:rPr>
              <a:t>sayısı</a:t>
            </a:r>
            <a:r>
              <a:rPr lang="en-US" altLang="zh-CN" sz="2000" spc="3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hayvanların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69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üretimleri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7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depolama</a:t>
            </a:r>
            <a:r>
              <a:rPr lang="en-US" altLang="zh-CN" sz="2000" spc="7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süresi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69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sıvı</a:t>
            </a:r>
            <a:r>
              <a:rPr lang="en-US" altLang="zh-CN" sz="2000" spc="7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7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ile</a:t>
            </a:r>
            <a:r>
              <a:rPr lang="en-US" altLang="zh-CN" sz="2000" spc="69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birlikte</a:t>
            </a:r>
            <a:r>
              <a:rPr lang="en-US" altLang="zh-CN" sz="2000" spc="7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yıkama</a:t>
            </a:r>
            <a:r>
              <a:rPr lang="en-US" altLang="zh-CN" sz="2000" spc="7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suyu</a:t>
            </a:r>
            <a:r>
              <a:rPr lang="en-US" altLang="zh-CN" sz="2000" spc="69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miktarı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-5" dirty="0" err="1">
                <a:solidFill>
                  <a:srgbClr val="000000"/>
                </a:solidFill>
                <a:ea typeface="Times New Roman"/>
              </a:rPr>
              <a:t>dikkate</a:t>
            </a:r>
            <a:r>
              <a:rPr lang="en-US" altLang="zh-CN" sz="2000" spc="-3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-5" dirty="0" err="1">
                <a:solidFill>
                  <a:srgbClr val="000000"/>
                </a:solidFill>
                <a:ea typeface="Times New Roman"/>
              </a:rPr>
              <a:t>alınmalıdır</a:t>
            </a:r>
            <a:r>
              <a:rPr lang="en-US" altLang="zh-CN" sz="2000" spc="-30" dirty="0">
                <a:solidFill>
                  <a:srgbClr val="000000"/>
                </a:solidFill>
                <a:ea typeface="Times New Roman"/>
              </a:rPr>
              <a:t>.</a:t>
            </a:r>
          </a:p>
          <a:p>
            <a:pPr marL="0" algn="just" hangingPunct="0">
              <a:lnSpc>
                <a:spcPct val="95833"/>
              </a:lnSpc>
            </a:pPr>
            <a:endParaRPr lang="en-US" altLang="zh-CN" sz="2000" dirty="0">
              <a:solidFill>
                <a:srgbClr val="000000"/>
              </a:solidFill>
              <a:ea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633373" y="565353"/>
            <a:ext cx="10425317" cy="53358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2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Katı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atıkların</a:t>
            </a:r>
            <a:r>
              <a:rPr lang="en-US" altLang="zh-CN" sz="24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depolanması</a:t>
            </a:r>
          </a:p>
          <a:p>
            <a:pPr>
              <a:lnSpc>
                <a:spcPts val="405"/>
              </a:lnSpc>
            </a:pPr>
            <a:endParaRPr lang="en-US" dirty="0"/>
          </a:p>
          <a:p>
            <a:pPr marL="0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Katı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atık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yapıları,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yeterince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yataklık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malzeme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içeren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katı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özellikteki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gübrenin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yığın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depolanmasına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veren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yapılardır.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Katı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depolarının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planlanmasında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yağış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sularından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oluşacak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yüzey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akıştan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korunma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olanakları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mutlaka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göz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önünde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tutulmalıdır.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Katı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depoları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düz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zeminler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üzerine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kurulmalı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serbestçe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girişe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olanak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verebilmelidir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Sıvı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atıkların</a:t>
            </a:r>
            <a:r>
              <a:rPr lang="en-US" altLang="zh-CN" sz="2400"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depolanması</a:t>
            </a:r>
            <a:endParaRPr lang="en-US" altLang="zh-CN" sz="24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lnSpc>
                <a:spcPts val="569"/>
              </a:lnSpc>
            </a:pPr>
            <a:endParaRPr lang="en-US" sz="2400" dirty="0"/>
          </a:p>
          <a:p>
            <a:pPr hangingPunct="0">
              <a:lnSpc>
                <a:spcPct val="95416"/>
              </a:lnSpc>
            </a:pP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Sıvı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yarı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katı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atıkların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depolanmasında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yeraltı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yerüstü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havuzlar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barınak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tabanının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oluşturulan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" dirty="0" err="1">
                <a:solidFill>
                  <a:srgbClr val="000000"/>
                </a:solidFill>
                <a:latin typeface="Times New Roman"/>
                <a:ea typeface="Times New Roman"/>
              </a:rPr>
              <a:t>depolar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" dirty="0" err="1">
                <a:solidFill>
                  <a:srgbClr val="000000"/>
                </a:solidFill>
                <a:latin typeface="Times New Roman"/>
                <a:ea typeface="Times New Roman"/>
              </a:rPr>
              <a:t>kullanılmaktadır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625"/>
              </a:lnSpc>
            </a:pPr>
            <a:endParaRPr lang="en-US" sz="2400" dirty="0"/>
          </a:p>
          <a:p>
            <a:pPr hangingPunct="0">
              <a:lnSpc>
                <a:spcPct val="95833"/>
              </a:lnSpc>
            </a:pP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Yeraltı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betonarmeden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yapılır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derinliği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geçirimsiz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tabaka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taban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suyu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seviyesine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pompanın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etkinliğine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bağlıdır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659"/>
              </a:lnSpc>
            </a:pPr>
            <a:endParaRPr lang="en-US" sz="2400" dirty="0"/>
          </a:p>
          <a:p>
            <a:pPr hangingPunct="0">
              <a:lnSpc>
                <a:spcPct val="95833"/>
              </a:lnSpc>
            </a:pP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Yerüstünde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sıvı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daire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seviyesinin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-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edilirler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 txBox="1"/>
          <p:nvPr/>
        </p:nvSpPr>
        <p:spPr>
          <a:xfrm>
            <a:off x="633374" y="503965"/>
            <a:ext cx="10423728" cy="3449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4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Gübrenin</a:t>
            </a:r>
            <a:r>
              <a:rPr lang="en-US" altLang="zh-CN" sz="2400" b="1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Tarlaya</a:t>
            </a:r>
            <a:r>
              <a:rPr lang="en-US" altLang="zh-CN" sz="2400" b="1" spc="-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İletilmesi</a:t>
            </a:r>
            <a:r>
              <a:rPr lang="en-US" altLang="zh-CN" sz="2400" b="1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b="1" spc="-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Uygulanması</a:t>
            </a:r>
          </a:p>
          <a:p>
            <a:pPr>
              <a:lnSpc>
                <a:spcPts val="655"/>
              </a:lnSpc>
            </a:pPr>
            <a:endParaRPr lang="en-US" dirty="0"/>
          </a:p>
          <a:p>
            <a:pPr marL="0" hangingPunct="0">
              <a:lnSpc>
                <a:spcPct val="9583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Hayvan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gübresinin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bitkisel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üretimde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kullanılması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etkili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değerlendirme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yöntemidir.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Çünkü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hayvan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gübresi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bulunan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maddeler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özelliklerini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iyileştirir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bitkiler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açısından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besin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değeri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oluşturur.</a:t>
            </a:r>
          </a:p>
          <a:p>
            <a:pPr>
              <a:lnSpc>
                <a:spcPts val="575"/>
              </a:lnSpc>
            </a:pPr>
            <a:endParaRPr lang="en-US" dirty="0"/>
          </a:p>
          <a:p>
            <a:pPr marL="0" hangingPunct="0">
              <a:lnSpc>
                <a:spcPct val="9583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Katı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gübrenin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tarlaya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iletilmesinde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dağıtılmasında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dağıtıcılarından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 err="1">
                <a:solidFill>
                  <a:srgbClr val="000000"/>
                </a:solidFill>
                <a:latin typeface="Times New Roman"/>
                <a:ea typeface="Times New Roman"/>
              </a:rPr>
              <a:t>yararlanılır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400" spc="-15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hangingPunct="0">
              <a:lnSpc>
                <a:spcPct val="95833"/>
              </a:lnSpc>
            </a:pP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Sıvı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gübrenin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tarlaya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uygulanmasında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dikkatli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planlamanın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yapılması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gerekir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Sıvı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gübrenin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tarlaya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uygulanmasında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tankerlerden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yararlanılır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hangingPunct="0">
              <a:lnSpc>
                <a:spcPct val="95833"/>
              </a:lnSpc>
            </a:pPr>
            <a:endParaRPr lang="en-US" altLang="zh-CN" sz="2400" spc="-15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6"/>
          <p:cNvSpPr txBox="1"/>
          <p:nvPr/>
        </p:nvSpPr>
        <p:spPr>
          <a:xfrm>
            <a:off x="646480" y="252806"/>
            <a:ext cx="10423590" cy="43955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73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BİYOGAZ</a:t>
            </a:r>
            <a:r>
              <a:rPr lang="en-US" altLang="zh-CN" sz="2400" b="1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TESİSLERİ</a:t>
            </a:r>
          </a:p>
          <a:p>
            <a:pPr>
              <a:lnSpc>
                <a:spcPts val="500"/>
              </a:lnSpc>
            </a:pPr>
            <a:endParaRPr lang="en-US" dirty="0"/>
          </a:p>
          <a:p>
            <a:pPr marL="0" hangingPunct="0">
              <a:lnSpc>
                <a:spcPct val="95416"/>
              </a:lnSpc>
            </a:pP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yönetiminin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aşaması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gübrenin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şekillerde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işlenmeye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tabi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tutulmasıdır.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İşleme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koku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kirlilik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miktarını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azaltmaya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yönelik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olabilir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gübrenin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işlenmesinde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metan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değerli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ürünün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üretimi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amaçlanabilir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hangingPunct="0">
              <a:lnSpc>
                <a:spcPct val="95416"/>
              </a:lnSpc>
              <a:spcBef>
                <a:spcPts val="12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Biyogaz,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yenilenebilir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enerji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kaynağı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olup,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organik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atıkların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oksijensiz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(anaerobik)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koşullarda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biyolojik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yolla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ayrışması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sonucunda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oluşan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metan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karbondioksit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gazlarını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içeren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gazdır.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Biyogaza,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gazı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bataklık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gazı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isimler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verilmektedir.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Biyogaz;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renksiz,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kokusuz,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havadan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hafif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yanıcı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niteliktedir.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kullanılmadığında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çürük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kokusundadır.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yanarken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koku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kaybolur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parlak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mavi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alevle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yanar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Genel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organik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maddenin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%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40-60’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elde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8"/>
          <p:cNvSpPr txBox="1"/>
          <p:nvPr/>
        </p:nvSpPr>
        <p:spPr>
          <a:xfrm>
            <a:off x="491947" y="291541"/>
            <a:ext cx="10425297" cy="44050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69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400" b="1" spc="-15" dirty="0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b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-15" dirty="0">
                <a:solidFill>
                  <a:srgbClr val="000000"/>
                </a:solidFill>
                <a:latin typeface="Times New Roman"/>
                <a:ea typeface="Times New Roman"/>
              </a:rPr>
              <a:t>Tesislerinin</a:t>
            </a:r>
            <a:r>
              <a:rPr lang="en-US" altLang="zh-CN" sz="2400"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-10" dirty="0">
                <a:solidFill>
                  <a:srgbClr val="000000"/>
                </a:solidFill>
                <a:latin typeface="Times New Roman"/>
                <a:ea typeface="Times New Roman"/>
              </a:rPr>
              <a:t>Tipleri</a:t>
            </a:r>
          </a:p>
          <a:p>
            <a:pPr>
              <a:lnSpc>
                <a:spcPts val="555"/>
              </a:lnSpc>
            </a:pPr>
            <a:endParaRPr lang="en-US" dirty="0"/>
          </a:p>
          <a:p>
            <a:pPr marL="0" hangingPunct="0">
              <a:lnSpc>
                <a:spcPct val="9583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tesisleri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teknolojiler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kullanılarak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edilmektedir.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tesisleri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tek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tarım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işletmesi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küçük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kapasiteli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planlanabileceği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gibi,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birkaç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köyün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yerleşim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alanlarının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enerji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gereksinimini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karşılayacak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-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planlanabilirler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95833"/>
              </a:lnSpc>
            </a:pPr>
            <a:endParaRPr lang="tr-TR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hangingPunct="0">
              <a:lnSpc>
                <a:spcPct val="9583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Buna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aile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tipi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tesisleri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6-12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m3,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çiftlik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tipi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tesisleri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50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150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köy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tipi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tesisleri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100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200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entegre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tesisleri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1000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10000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kapasiteli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yapılmaktadır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Modern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tesisi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üç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ana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bölümden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oluşmaktadır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Bunlar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üreteç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fermantör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reaktör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),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gaz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deposu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gazometre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400" spc="-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deposudur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hangingPunct="0">
              <a:lnSpc>
                <a:spcPct val="95833"/>
              </a:lnSpc>
            </a:pP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Filigran">
  <a:themeElements>
    <a:clrScheme name="Filigra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Filigra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Filigra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962</Words>
  <Application>Microsoft Office PowerPoint</Application>
  <PresentationFormat>Geniş ekran</PresentationFormat>
  <Paragraphs>61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宋体</vt:lpstr>
      <vt:lpstr>Arial</vt:lpstr>
      <vt:lpstr>Calibri</vt:lpstr>
      <vt:lpstr>Times New Roman</vt:lpstr>
      <vt:lpstr>Wingdings</vt:lpstr>
      <vt:lpstr>Office Theme</vt:lpstr>
      <vt:lpstr>Filigran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fenbil</dc:creator>
  <cp:lastModifiedBy>eylem polat</cp:lastModifiedBy>
  <cp:revision>5</cp:revision>
  <dcterms:created xsi:type="dcterms:W3CDTF">2011-01-21T15:00:27Z</dcterms:created>
  <dcterms:modified xsi:type="dcterms:W3CDTF">2023-01-03T18:16:24Z</dcterms:modified>
</cp:coreProperties>
</file>