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4" r:id="rId9"/>
    <p:sldId id="287" r:id="rId10"/>
    <p:sldId id="263" r:id="rId11"/>
    <p:sldId id="264" r:id="rId12"/>
    <p:sldId id="265" r:id="rId13"/>
    <p:sldId id="266" r:id="rId14"/>
    <p:sldId id="267" r:id="rId15"/>
    <p:sldId id="286" r:id="rId16"/>
    <p:sldId id="268" r:id="rId17"/>
    <p:sldId id="269" r:id="rId18"/>
    <p:sldId id="270" r:id="rId19"/>
    <p:sldId id="271" r:id="rId20"/>
    <p:sldId id="272" r:id="rId21"/>
    <p:sldId id="273" r:id="rId22"/>
    <p:sldId id="288" r:id="rId23"/>
    <p:sldId id="289" r:id="rId24"/>
    <p:sldId id="274" r:id="rId25"/>
    <p:sldId id="275" r:id="rId26"/>
    <p:sldId id="276" r:id="rId27"/>
    <p:sldId id="280" r:id="rId28"/>
    <p:sldId id="281" r:id="rId29"/>
    <p:sldId id="282" r:id="rId30"/>
    <p:sldId id="283" r:id="rId31"/>
    <p:sldId id="285" r:id="rId32"/>
    <p:sldId id="279" r:id="rId3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A763E-3971-49EE-8639-ACE19353ED17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6137C-B0A1-4B3E-B76B-94A0FA6FADB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A96D2-2190-488C-BE3E-76D1A70A9D60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2F6A7-A04A-4B77-AE78-57A29E5E141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146797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6137C-B0A1-4B3E-B76B-94A0FA6FADB4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A0A3688-349A-4DF2-BC9C-FE880F556714}" type="datetimeFigureOut">
              <a:rPr lang="tr-TR" smtClean="0"/>
              <a:pPr/>
              <a:t>16.01.2018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B891D8-4B87-4DAE-AC10-589A35048620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tr-TR" sz="5200" dirty="0" smtClean="0"/>
              <a:t>ERİŞKİN STİLL HASTALIĞI</a:t>
            </a:r>
            <a:endParaRPr lang="tr-TR" sz="52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248036"/>
            <a:ext cx="7854696" cy="1752600"/>
          </a:xfrm>
        </p:spPr>
        <p:txBody>
          <a:bodyPr anchor="ctr">
            <a:normAutofit/>
          </a:bodyPr>
          <a:lstStyle/>
          <a:p>
            <a:r>
              <a:rPr lang="tr-TR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Prof. 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Dr. Aşkın ATEŞ</a:t>
            </a:r>
          </a:p>
          <a:p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AÜTF </a:t>
            </a:r>
            <a:r>
              <a:rPr lang="tr-T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Romatoloji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Bilim Dalı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Klinik özellikler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7956000" cy="43891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veya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artralji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başlangıçta her olguda olmasa da hastalık seyri boyunca olguların % 90’ında ortaya çıkar. </a:t>
            </a:r>
          </a:p>
          <a:p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oligo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veya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poliartiküler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başlangıç gösterebilir. Ancak hastaların çoğunda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poliartiküler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seyreder ve sıklıkla hem küçük, hem de büyük eklemler aynı anda tutulur. </a:t>
            </a: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Eklem tutulumu simetrik ve gezici olmayan karakterdedir.</a:t>
            </a:r>
          </a:p>
          <a:p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Romatoid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artritten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farklı olarak el ve ayak parmakları korunmuştur. Ancak el bileği,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karpo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metakarpal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tarso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metatarsal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eklemler sıklıkla tutulur.</a:t>
            </a: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Hastalığa özgü olarak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karpo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metakarpal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interkarpal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eklemlerde erozyon olmaksızın daralma ve kemik ankilozu gelişir.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Sık görülen diğer bulgular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 fontScale="92500"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Boğaz ağrısı veya bazen farenjit hastaların % 48-92’sinde görülen klasik bir bulgudur. Sıklıkla ateşle birlikte görülür.</a:t>
            </a:r>
          </a:p>
          <a:p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Lenfadenopati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hastaların % 44’ünde saptanır. Sıklıkla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servikal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submandibular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daha seyrek olarak derin lenf bezleri tutulur.</a:t>
            </a:r>
          </a:p>
          <a:p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Splenomegali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olguların % 40’ında, peritonite bağlı karın ağrısı ise % 10’unda görülür.</a:t>
            </a: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Hastaların çoğunda orta derecede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hepatomegali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transaminaz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yüksekliği bulunur. Karaciğer biyopsisinde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portal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sinüzoidal alanlarda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mononükleer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hücre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infiltrasyonu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az sayıda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Kupfer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hücre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hiperplazisi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saptanır. 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Sık görülen diğer bulgular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028000" cy="4140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Akciğer tutulumu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genellikle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plevral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effüzyon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daha az sıklıkla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bilateral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pulmoner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infiltrasyon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diffüz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interstisyel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tutulum, veya geçici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pulmoner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infiltrasyonlar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şeklinde kendini gösterir. Akciğer tutulumu nadiren hayatı tehdit eden “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adult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respiratuvar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distress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sendromu”na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ilerler.</a:t>
            </a:r>
          </a:p>
          <a:p>
            <a:pPr>
              <a:lnSpc>
                <a:spcPts val="15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Kardiyak tutulum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olguların % 25’inde tanımlanmış olup, sıklıkla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perikardit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perikardiyal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effüzyon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ile seyreder. Ancak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tamponad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gelişimi nadirdir.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Nadir görülen bulgular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352000" cy="43891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Göz tutulumu oldukça nadirdir.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Sikka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sendromu,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konjunktivit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üveit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veya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episklerit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gelişebilir.</a:t>
            </a:r>
          </a:p>
          <a:p>
            <a:pPr>
              <a:lnSpc>
                <a:spcPts val="800"/>
              </a:lnSpc>
              <a:buNone/>
            </a:pPr>
            <a:endParaRPr lang="tr-TR" sz="2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Hastaların % 10’undan azında santral sinir sistemi tutulumu bildirilmiştir.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İskemik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inme, aseptik menenjit,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ensefalit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periferik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nöropati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görülebilir.</a:t>
            </a:r>
          </a:p>
          <a:p>
            <a:pPr>
              <a:lnSpc>
                <a:spcPts val="800"/>
              </a:lnSpc>
              <a:buNone/>
            </a:pPr>
            <a:endParaRPr lang="tr-TR" sz="2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Böbrek tutulumu nadir olup; izole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proteinüri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interstisyel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nefrit,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subakut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glomerülonefrit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IgA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nefropatisi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mezankimal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glomerülonefrit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amiloidoz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gibi farklı tutulumlar tanımlanmıştır.</a:t>
            </a:r>
            <a:endParaRPr lang="tr-TR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3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Makrofaj</a:t>
            </a:r>
            <a:r>
              <a:rPr lang="tr-TR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aktivasyon sendromu (MAS)</a:t>
            </a:r>
            <a:endParaRPr lang="tr-TR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Hemofagositik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sendrom veya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hemofagositoz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olarak da adlandırılır. </a:t>
            </a:r>
          </a:p>
          <a:p>
            <a:pPr>
              <a:lnSpc>
                <a:spcPts val="4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Erişkin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Still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hastalığının seyri sırasında gelişebilen akut ateş,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hepatosplenomegali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lenfadenopati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pansitopeni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çok yüksek serum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ferritin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düzeyi, CRP yüksekliği,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sedimentasyon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hızında azalma (fibrinojenin azalmasına bağlı), fibrin yıkım ürünlerinde artış,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hipertrigliseridemi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karaciğer fonksiyon testlerinde yükseklik ve histolojik olarak kemik iliğinde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histiyositler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tarafından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hemofagositozun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(fagosite edilmiş kan elemanları) izlendiği nadir, fakat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fatal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seyreden bir komplikasyondur. 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 err="1" smtClean="0"/>
              <a:t>Makrofaj</a:t>
            </a:r>
            <a:r>
              <a:rPr lang="tr-TR" sz="3200" b="1" dirty="0" smtClean="0"/>
              <a:t> aktivasyon sendromu tanı kriterleri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357158" y="1643050"/>
            <a:ext cx="5500726" cy="499762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3400" b="1" dirty="0" smtClean="0">
                <a:solidFill>
                  <a:schemeClr val="tx2"/>
                </a:solidFill>
              </a:rPr>
              <a:t>Majör kriterler</a:t>
            </a:r>
          </a:p>
          <a:p>
            <a:pPr>
              <a:buNone/>
            </a:pPr>
            <a:endParaRPr lang="tr-TR" sz="2900" b="1" dirty="0" smtClean="0">
              <a:solidFill>
                <a:schemeClr val="tx2"/>
              </a:solidFill>
            </a:endParaRPr>
          </a:p>
          <a:p>
            <a:r>
              <a:rPr lang="tr-TR" sz="2900" dirty="0" smtClean="0"/>
              <a:t>Ateş</a:t>
            </a:r>
          </a:p>
          <a:p>
            <a:r>
              <a:rPr lang="tr-TR" sz="2900" dirty="0" err="1" smtClean="0"/>
              <a:t>Splenomegali</a:t>
            </a:r>
            <a:endParaRPr lang="tr-TR" sz="2900" dirty="0" smtClean="0"/>
          </a:p>
          <a:p>
            <a:r>
              <a:rPr lang="tr-TR" sz="2900" dirty="0" smtClean="0"/>
              <a:t>≥2 hücre serisini etkileyen </a:t>
            </a:r>
            <a:r>
              <a:rPr lang="tr-TR" sz="2900" dirty="0" err="1" smtClean="0"/>
              <a:t>sitopeni</a:t>
            </a:r>
            <a:endParaRPr lang="tr-TR" sz="2900" dirty="0" smtClean="0"/>
          </a:p>
          <a:p>
            <a:pPr>
              <a:buNone/>
            </a:pPr>
            <a:r>
              <a:rPr lang="tr-TR" sz="2900" dirty="0" smtClean="0"/>
              <a:t>	- </a:t>
            </a:r>
            <a:r>
              <a:rPr lang="tr-TR" sz="2900" dirty="0" err="1" smtClean="0"/>
              <a:t>Hb</a:t>
            </a:r>
            <a:r>
              <a:rPr lang="tr-TR" sz="2900" dirty="0" smtClean="0"/>
              <a:t>&lt;9 g/</a:t>
            </a:r>
            <a:r>
              <a:rPr lang="tr-TR" sz="2900" dirty="0" err="1" smtClean="0"/>
              <a:t>dl</a:t>
            </a:r>
            <a:r>
              <a:rPr lang="tr-TR" sz="2900" dirty="0" smtClean="0"/>
              <a:t> veya</a:t>
            </a:r>
          </a:p>
          <a:p>
            <a:pPr>
              <a:buNone/>
            </a:pPr>
            <a:r>
              <a:rPr lang="tr-TR" sz="2900" dirty="0" smtClean="0"/>
              <a:t>	- </a:t>
            </a:r>
            <a:r>
              <a:rPr lang="tr-TR" sz="2900" dirty="0" err="1" smtClean="0"/>
              <a:t>Trombosit</a:t>
            </a:r>
            <a:r>
              <a:rPr lang="tr-TR" sz="2900" dirty="0" smtClean="0"/>
              <a:t>&lt; 100 bin/ µl</a:t>
            </a:r>
          </a:p>
          <a:p>
            <a:pPr>
              <a:buNone/>
            </a:pPr>
            <a:r>
              <a:rPr lang="tr-TR" sz="2900" dirty="0" smtClean="0"/>
              <a:t>	-Mutlak </a:t>
            </a:r>
            <a:r>
              <a:rPr lang="tr-TR" sz="2900" dirty="0" err="1" smtClean="0"/>
              <a:t>nötrofil</a:t>
            </a:r>
            <a:r>
              <a:rPr lang="tr-TR" sz="2900" dirty="0" smtClean="0"/>
              <a:t> sayısı&lt; 1000/ µl</a:t>
            </a:r>
          </a:p>
          <a:p>
            <a:r>
              <a:rPr lang="tr-TR" sz="2900" dirty="0" err="1" smtClean="0"/>
              <a:t>Hipertrigliseridemi</a:t>
            </a:r>
            <a:r>
              <a:rPr lang="tr-TR" sz="2900" dirty="0" smtClean="0"/>
              <a:t> veya </a:t>
            </a:r>
            <a:r>
              <a:rPr lang="tr-TR" sz="2900" dirty="0" err="1" smtClean="0"/>
              <a:t>hipofibrinojenemi</a:t>
            </a:r>
            <a:endParaRPr lang="tr-TR" sz="2900" dirty="0" smtClean="0"/>
          </a:p>
          <a:p>
            <a:pPr>
              <a:buNone/>
            </a:pPr>
            <a:r>
              <a:rPr lang="tr-TR" sz="2900" dirty="0" smtClean="0"/>
              <a:t>	- </a:t>
            </a:r>
            <a:r>
              <a:rPr lang="tr-TR" sz="2900" dirty="0" err="1" smtClean="0"/>
              <a:t>Trigliserid</a:t>
            </a:r>
            <a:r>
              <a:rPr lang="tr-TR" sz="2900" dirty="0" smtClean="0"/>
              <a:t> ≥ 265 mg/ </a:t>
            </a:r>
            <a:r>
              <a:rPr lang="tr-TR" sz="2900" dirty="0" err="1" smtClean="0"/>
              <a:t>dl</a:t>
            </a:r>
            <a:r>
              <a:rPr lang="tr-TR" sz="2900" dirty="0" smtClean="0"/>
              <a:t> veya</a:t>
            </a:r>
          </a:p>
          <a:p>
            <a:pPr>
              <a:buNone/>
            </a:pPr>
            <a:r>
              <a:rPr lang="tr-TR" sz="2900" dirty="0" smtClean="0"/>
              <a:t>	- Fibrinojen ≤ 150 mg/ </a:t>
            </a:r>
            <a:r>
              <a:rPr lang="tr-TR" sz="2900" dirty="0" err="1" smtClean="0"/>
              <a:t>dl</a:t>
            </a:r>
            <a:r>
              <a:rPr lang="tr-TR" sz="2900" dirty="0" smtClean="0"/>
              <a:t>	</a:t>
            </a:r>
          </a:p>
          <a:p>
            <a:r>
              <a:rPr lang="tr-TR" sz="2900" dirty="0" err="1" smtClean="0"/>
              <a:t>Hemofagositoz</a:t>
            </a:r>
            <a:endParaRPr lang="tr-TR" sz="2900" dirty="0" smtClean="0"/>
          </a:p>
          <a:p>
            <a:pPr>
              <a:buNone/>
            </a:pPr>
            <a:r>
              <a:rPr lang="tr-TR" sz="2900" dirty="0" smtClean="0"/>
              <a:t>	- Kemik iliği</a:t>
            </a:r>
          </a:p>
          <a:p>
            <a:pPr>
              <a:buNone/>
            </a:pPr>
            <a:r>
              <a:rPr lang="tr-TR" sz="2900" dirty="0" smtClean="0"/>
              <a:t>	- Dalak</a:t>
            </a:r>
          </a:p>
          <a:p>
            <a:pPr>
              <a:buNone/>
            </a:pPr>
            <a:r>
              <a:rPr lang="tr-TR" sz="2900" dirty="0" smtClean="0"/>
              <a:t>	- Lenf düğümü</a:t>
            </a:r>
          </a:p>
          <a:p>
            <a:pPr>
              <a:buNone/>
            </a:pPr>
            <a:r>
              <a:rPr lang="tr-TR" sz="2900" dirty="0" smtClean="0"/>
              <a:t>	- BOS</a:t>
            </a:r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00562" y="1643051"/>
            <a:ext cx="4186238" cy="521495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3400" b="1" dirty="0" smtClean="0">
                <a:solidFill>
                  <a:schemeClr val="tx2"/>
                </a:solidFill>
              </a:rPr>
              <a:t>Alternatif kriterler</a:t>
            </a:r>
          </a:p>
          <a:p>
            <a:pPr>
              <a:buNone/>
            </a:pPr>
            <a:endParaRPr lang="tr-TR" sz="2800" b="1" dirty="0" smtClean="0">
              <a:solidFill>
                <a:schemeClr val="tx2"/>
              </a:solidFill>
            </a:endParaRPr>
          </a:p>
          <a:p>
            <a:r>
              <a:rPr lang="tr-TR" sz="2800" dirty="0" smtClean="0"/>
              <a:t>NK</a:t>
            </a:r>
            <a:r>
              <a:rPr lang="tr-TR" sz="2800" b="1" dirty="0" smtClean="0"/>
              <a:t> </a:t>
            </a:r>
            <a:r>
              <a:rPr lang="tr-TR" sz="2800" dirty="0" smtClean="0"/>
              <a:t>aktivitesinin yokluğu ya da</a:t>
            </a:r>
          </a:p>
          <a:p>
            <a:pPr>
              <a:buNone/>
            </a:pPr>
            <a:r>
              <a:rPr lang="tr-TR" sz="2800" dirty="0" smtClean="0"/>
              <a:t>	azalması</a:t>
            </a:r>
          </a:p>
          <a:p>
            <a:r>
              <a:rPr lang="tr-TR" sz="2800" dirty="0" smtClean="0"/>
              <a:t>Serum </a:t>
            </a:r>
            <a:r>
              <a:rPr lang="tr-TR" sz="2800" dirty="0" err="1" smtClean="0"/>
              <a:t>ferritin</a:t>
            </a:r>
            <a:r>
              <a:rPr lang="tr-TR" sz="2800" dirty="0" smtClean="0"/>
              <a:t> &gt; 500 µg/ </a:t>
            </a:r>
            <a:r>
              <a:rPr lang="tr-TR" sz="2800" dirty="0" err="1" smtClean="0"/>
              <a:t>dl</a:t>
            </a:r>
            <a:endParaRPr lang="tr-TR" sz="2800" dirty="0" smtClean="0"/>
          </a:p>
          <a:p>
            <a:r>
              <a:rPr lang="tr-TR" sz="2800" dirty="0" smtClean="0"/>
              <a:t>sIL2R (CD25)≥ 2400 u/ ml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pPr>
              <a:buNone/>
            </a:pPr>
            <a:r>
              <a:rPr lang="tr-TR" sz="3400" b="1" dirty="0" smtClean="0">
                <a:solidFill>
                  <a:schemeClr val="tx2"/>
                </a:solidFill>
              </a:rPr>
              <a:t>Tanı</a:t>
            </a:r>
          </a:p>
          <a:p>
            <a:r>
              <a:rPr lang="tr-TR" sz="2900" dirty="0" smtClean="0"/>
              <a:t>5 majör kriter</a:t>
            </a:r>
          </a:p>
          <a:p>
            <a:r>
              <a:rPr lang="tr-TR" sz="2900" dirty="0" smtClean="0"/>
              <a:t>Alternatif kriterlerden 1.’si ya da</a:t>
            </a:r>
          </a:p>
          <a:p>
            <a:pPr>
              <a:buNone/>
            </a:pPr>
            <a:r>
              <a:rPr lang="tr-TR" sz="2900" dirty="0" smtClean="0"/>
              <a:t>	2+3 bir majör kriter yerine geçebilir.</a:t>
            </a:r>
            <a:endParaRPr lang="tr-TR" sz="2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Klinik seyir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280000" cy="43891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Sistemik, kendini sınırlayan,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monosiklik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form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tek atakla sınırlıdır ve birkaç hafta ile aylar arasında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remisyona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girer. Olguların % 19-44’ü  bu grupta yer alır.</a:t>
            </a:r>
          </a:p>
          <a:p>
            <a:pPr>
              <a:lnSpc>
                <a:spcPts val="3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İntermittan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veya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polisiklik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form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sistemik veya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artiküler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alevlenmeler ile seyreder ve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remisyon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iki haftadan iki yıla kadar sürer. Olguların % 10-41’ini kapsar.</a:t>
            </a:r>
          </a:p>
          <a:p>
            <a:pPr>
              <a:lnSpc>
                <a:spcPts val="3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Kronik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artiküler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form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sistemik bulgulardan çok eklem tutulumu ön plandadır. Hastaların % 35-67’si bu grupta yer alır. </a:t>
            </a:r>
          </a:p>
          <a:p>
            <a:pPr>
              <a:lnSpc>
                <a:spcPts val="3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Kronik seyirli diyebilmek için hastalık tanısı konulduktan sonra en az 12 ay süreyle hastalık aktivasyonunun devam ettiğinin görülmesi gerekir.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Laboratuvar</a:t>
            </a: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bulguları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Hastalığa özgü tanı koydurucu bir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laboratuvar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testi bulunmamaktadır. Ancak hastaların hemen tümünde yoğun bir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inflamatuvar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yanıt vardır.</a:t>
            </a:r>
          </a:p>
          <a:p>
            <a:pPr>
              <a:lnSpc>
                <a:spcPct val="120000"/>
              </a:lnSpc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Eritrosit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sedimentasyon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hızı genellikle 100 mm/saat’in üzerindedir.</a:t>
            </a:r>
          </a:p>
          <a:p>
            <a:pPr>
              <a:lnSpc>
                <a:spcPct val="120000"/>
              </a:lnSpc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Lökosit sayısı olguların % 90’ından fazlasında 10.000/mm</a:t>
            </a:r>
            <a:r>
              <a:rPr lang="tr-TR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’ün üzerinde olup,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polimorfonükleer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lökositoz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belirgindir. </a:t>
            </a:r>
          </a:p>
          <a:p>
            <a:pPr>
              <a:lnSpc>
                <a:spcPct val="120000"/>
              </a:lnSpc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Hastaların % 70’inden fazlasında kronik hastalık anemisi bulunur.</a:t>
            </a:r>
          </a:p>
          <a:p>
            <a:pPr>
              <a:lnSpc>
                <a:spcPct val="120000"/>
              </a:lnSpc>
            </a:pP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Trombositopeni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veya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pansitopeni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de görülebilir.</a:t>
            </a:r>
          </a:p>
          <a:p>
            <a:pPr>
              <a:lnSpc>
                <a:spcPct val="120000"/>
              </a:lnSpc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ANA ve RF negatiftir.</a:t>
            </a:r>
          </a:p>
          <a:p>
            <a:pPr>
              <a:lnSpc>
                <a:spcPct val="120000"/>
              </a:lnSpc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Hastaların 2/3’ünde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ferritin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düzeyinde 4 kat veya daha fazla artış saptanır. Normalde total serum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ferritininin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yarısında fazlası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glikolize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halde bulunur.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İnflamatuvar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olaylarda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glikolize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ferritin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oranı % 20-50 arasında iken, erişkin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Still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hastalığında % 20 veya altındadır.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Tanı ve ayırıcı tanı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Tanı büyük oranda klinik bulgulara dayanılarak konulur. Ancak uzamış ateş, döküntü,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veya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artralji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gibi bulgular birçok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enfeksiyöz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romatizmal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veya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malign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hastalıkların seyrinde de görülebilir. Bu nedenle, tanıda öncelikle bu hastalıkların dışlanması gerekir.</a:t>
            </a:r>
          </a:p>
          <a:p>
            <a:pPr>
              <a:lnSpc>
                <a:spcPts val="10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Yamaguchi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arkadaşları, erişkin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Still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hastalığının tanısında duyarlılığı % 96.2 ve özgüllüğü % 92.1 olan sınıflandırma kriterleri geliştirmişlerdir.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Fautrel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arkadaşlarının tanımladığı sınıflandırma kriterlerinin duyarlılığı % 80.6, özgüllüğü ise % 98.5’dir.</a:t>
            </a:r>
            <a:endParaRPr lang="tr-TR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 anchor="ctr">
            <a:normAutofit/>
          </a:bodyPr>
          <a:lstStyle/>
          <a:p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Erişkin </a:t>
            </a:r>
            <a:r>
              <a:rPr lang="tr-T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</a:t>
            </a: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hastalığı sınıflama kriterleri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448388"/>
          <a:ext cx="8208000" cy="53619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896000"/>
                <a:gridCol w="3312000"/>
              </a:tblGrid>
              <a:tr h="32400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tr-TR" sz="18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Yamaguchi</a:t>
                      </a:r>
                      <a:r>
                        <a:rPr lang="tr-TR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 arkadaşları</a:t>
                      </a:r>
                      <a:endParaRPr lang="tr-T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Fautrel</a:t>
                      </a:r>
                      <a:r>
                        <a:rPr lang="tr-TR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 arkadaşları</a:t>
                      </a:r>
                      <a:endParaRPr lang="tr-T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</a:tr>
              <a:tr h="324000"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tr-TR" sz="17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MAJOR</a:t>
                      </a:r>
                      <a:r>
                        <a:rPr lang="tr-TR" sz="17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KRİTERLER</a:t>
                      </a:r>
                      <a:endParaRPr lang="tr-TR" sz="17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</a:tr>
              <a:tr h="144000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Ateş ≥39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C; 1 hafta veya daha uzun süren</a:t>
                      </a: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Artralji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; 2 hafta veya daha uzun süren</a:t>
                      </a:r>
                    </a:p>
                    <a:p>
                      <a:pPr marL="185738" indent="-185738"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Tipik cilt döküntüsü; ateşle birlikte 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makülo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-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papüler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,     kaşıntısız, somon-pembe renkli</a:t>
                      </a: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Lökositoz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≥10.000/mm</a:t>
                      </a:r>
                      <a:r>
                        <a:rPr lang="tr-TR" sz="1700" baseline="30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3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,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</a:t>
                      </a:r>
                      <a:r>
                        <a:rPr lang="tr-TR" sz="17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nötrofil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≥% 80</a:t>
                      </a:r>
                      <a:endParaRPr lang="tr-TR" sz="17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Pik yapan ateş ≥39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C</a:t>
                      </a: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Artralji</a:t>
                      </a:r>
                      <a:endParaRPr lang="tr-TR" sz="17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sym typeface="Symbol"/>
                      </a:endParaRP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Gezici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</a:t>
                      </a:r>
                      <a:r>
                        <a:rPr lang="tr-TR" sz="17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eritem</a:t>
                      </a:r>
                      <a:endParaRPr lang="tr-TR" sz="1700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sym typeface="Symbol"/>
                      </a:endParaRP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Farenjit</a:t>
                      </a: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</a:t>
                      </a:r>
                      <a:r>
                        <a:rPr lang="tr-TR" sz="17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Nötrofil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≥% 80</a:t>
                      </a: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</a:t>
                      </a:r>
                      <a:r>
                        <a:rPr lang="tr-TR" sz="17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Glikolize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</a:t>
                      </a:r>
                      <a:r>
                        <a:rPr lang="tr-TR" sz="17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ferritin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sym typeface="Symbol"/>
                        </a:rPr>
                        <a:t> ≤% 20</a:t>
                      </a:r>
                      <a:endParaRPr lang="tr-TR" sz="17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</a:tr>
              <a:tr h="324000"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tr-TR" sz="17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MİNÖR KRİTERLER</a:t>
                      </a:r>
                      <a:endParaRPr lang="tr-TR" sz="17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</a:tr>
              <a:tr h="97200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Farenjit veya boğaz ağrısı</a:t>
                      </a: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Lenfadenopati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ve/veya 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splenomegali</a:t>
                      </a:r>
                      <a:endParaRPr lang="tr-TR" sz="17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Transaminaz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yüksekliği</a:t>
                      </a: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RF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veya ANA negatifliği</a:t>
                      </a:r>
                      <a:endParaRPr lang="tr-TR" sz="17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Tipik cilt döküntüsü</a:t>
                      </a: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Lökositoz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≥10.000/mm</a:t>
                      </a:r>
                      <a:r>
                        <a:rPr lang="tr-TR" sz="1700" baseline="30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3</a:t>
                      </a:r>
                      <a:endParaRPr lang="tr-TR" sz="1700" baseline="30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</a:tr>
              <a:tr h="324000"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tr-TR" sz="17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DIŞLAMA KRİTERLERİ</a:t>
                      </a:r>
                      <a:endParaRPr lang="tr-TR" sz="17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</a:tr>
              <a:tr h="972000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Enfeksiyon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bulunmaması; ö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zellikle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sz="17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sepsis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 EBV</a:t>
                      </a: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sz="17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Malign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hastalık bulunmaması; özellikle </a:t>
                      </a:r>
                      <a:r>
                        <a:rPr lang="tr-TR" sz="17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lenfoma</a:t>
                      </a:r>
                      <a:endParaRPr lang="tr-TR" sz="1700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Char char="Ø"/>
                      </a:pP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sz="17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İnflamatuvar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hastalık bulunmaması; özellikle </a:t>
                      </a:r>
                    </a:p>
                    <a:p>
                      <a:pPr>
                        <a:lnSpc>
                          <a:spcPts val="1800"/>
                        </a:lnSpc>
                        <a:buFont typeface="Wingdings" pitchFamily="2" charset="2"/>
                        <a:buNone/>
                      </a:pP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   </a:t>
                      </a:r>
                      <a:r>
                        <a:rPr lang="tr-TR" sz="17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poliarteritis</a:t>
                      </a:r>
                      <a:r>
                        <a:rPr lang="tr-TR" sz="17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sz="17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nodoza</a:t>
                      </a:r>
                      <a:endParaRPr lang="tr-TR" sz="17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Yok</a:t>
                      </a:r>
                      <a:endParaRPr lang="tr-TR" sz="17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</a:tr>
              <a:tr h="504000"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İkisi 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major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olmak üzere en az beş kriterin varlığı ve dışlama kriterlerinin bulunmaması</a:t>
                      </a:r>
                      <a:endParaRPr lang="tr-TR" sz="17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Dört 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major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veya üç </a:t>
                      </a:r>
                      <a:r>
                        <a:rPr lang="tr-TR" sz="17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major</a:t>
                      </a:r>
                      <a:r>
                        <a:rPr lang="tr-TR" sz="17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 iki minör kriterin bulunması</a:t>
                      </a:r>
                      <a:endParaRPr lang="tr-TR" sz="17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Tanım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891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Yüksek ateş, geçici deri döküntüsü,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ve birçok organ tutulumu ile karakterize, nadir görülen sistemik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inflamatuvar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bir hastalıktır.</a:t>
            </a:r>
          </a:p>
          <a:p>
            <a:pPr>
              <a:lnSpc>
                <a:spcPts val="8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İlk olarak 1971 yılında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Eric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Bywaters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juvenil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kronik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artritin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sistemik formuyla benzer klinik ve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laboratuvar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özellikler taşıyan 14 yetişkinde hastalığı tanımlamış ve Erişkin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Still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Hastalığı olarak adlandırmıştır.</a:t>
            </a:r>
          </a:p>
          <a:p>
            <a:pPr>
              <a:lnSpc>
                <a:spcPts val="8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Bu hastalık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juvenil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kronik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artritlerden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farklı olarak 16 yaşından büyüklerde görülmektedir.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Tedavi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Birinci basamak tedavide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nonsteroid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anti-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inflamatuvar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ilaçlar veya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kortikosteroidler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(0.5-1.0 mg/kg/gün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prednizolon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veya eş değeri) kullanılır. Ciddi organ tutulumu olanlarda  ve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MAS’unda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yüksek doz iv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metilprednizolon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pulse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steroid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 uygulanır ve birkaç gün içinde doz 1 mg/kg/gün’e inilir.</a:t>
            </a:r>
          </a:p>
          <a:p>
            <a:pPr>
              <a:lnSpc>
                <a:spcPts val="1000"/>
              </a:lnSpc>
              <a:buNone/>
            </a:pPr>
            <a:endParaRPr lang="tr-T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İkinci basamak tedavide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steroid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dozu azaltılırken gelişecek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nükslerde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veya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steroid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dozunu azaltmak amacıyla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metotreksat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(7.5-25 mg/hafta) önerilir.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Hidroksiklorokin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azathioprin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siklosporin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de ikinci basamak tedavide tek başına veya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metotreksat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ile kombine olarak kullanılabilir.</a:t>
            </a:r>
            <a:endParaRPr lang="tr-T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Tedavi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136000" cy="43891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Ciddi organ tutulumlu veya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MAS’lu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olgularda biyolojik ajanlar ve IVIG (ayda bir 2 gr/kg/2-5 günde) tedavisinin etkili olduğuna dair yayınlar giderek artmaktadır.</a:t>
            </a:r>
          </a:p>
          <a:p>
            <a:pPr>
              <a:lnSpc>
                <a:spcPts val="13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Dirençli olgularda biyolojik tedavi ajanları tercih edilir. Bunlar arasında anti-TNF-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 reseptör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blokerleri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 (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etanercept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) ve anti-TNF-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α</a:t>
            </a:r>
            <a:r>
              <a:rPr lang="tr-TR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 monoklonal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 antikorları (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infliksimab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), IL-1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β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 reseptör antagonistleri (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canakinumab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), IL-1 reseptör antagonistleri (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anakinra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) ve IL-6 reseptör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blokerleri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 (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tocilizumab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) sayılabilir.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0118" y="8620"/>
            <a:ext cx="8229600" cy="1188000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3400" b="1" dirty="0" smtClean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sz="3400" b="1" dirty="0" smtClean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tr-TR" sz="3400" b="1" dirty="0">
              <a:ln w="11430"/>
              <a:solidFill>
                <a:srgbClr val="0000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3571868" y="1059404"/>
            <a:ext cx="2194842" cy="369332"/>
          </a:xfrm>
          <a:prstGeom prst="rect">
            <a:avLst/>
          </a:prstGeom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Anti-TNF Ajanlar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1571604" y="1500174"/>
            <a:ext cx="6357982" cy="605294"/>
          </a:xfrm>
          <a:prstGeom prst="rect">
            <a:avLst/>
          </a:prstGeom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>
              <a:lnSpc>
                <a:spcPts val="2000"/>
              </a:lnSpc>
              <a:buFont typeface="Wingdings" pitchFamily="2" charset="2"/>
              <a:buChar char="Ø"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İnfliksimab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(anti-TNF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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kimerik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monoklonal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antikor)</a:t>
            </a:r>
          </a:p>
          <a:p>
            <a:pPr>
              <a:lnSpc>
                <a:spcPts val="2000"/>
              </a:lnSpc>
              <a:buFont typeface="Wingdings" pitchFamily="2" charset="2"/>
              <a:buChar char="Ø"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Etanersept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(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solubl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TNF reseptör füzyon proteini)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3071802" y="2202412"/>
            <a:ext cx="3435556" cy="369332"/>
          </a:xfrm>
          <a:prstGeom prst="rect">
            <a:avLst/>
          </a:prstGeom>
          <a:ln>
            <a:solidFill>
              <a:schemeClr val="accent3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Anti-IL-6 Reseptör Antagonisti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643306" y="2643182"/>
            <a:ext cx="1983605" cy="605294"/>
          </a:xfrm>
          <a:prstGeom prst="rect">
            <a:avLst/>
          </a:prstGeom>
          <a:ln>
            <a:solidFill>
              <a:schemeClr val="accent3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>
              <a:lnSpc>
                <a:spcPts val="2000"/>
              </a:lnSpc>
              <a:buFont typeface="Wingdings" pitchFamily="2" charset="2"/>
              <a:buChar char="Ø"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Tokilizumab</a:t>
            </a: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2000"/>
              </a:lnSpc>
            </a:pP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071802" y="3357562"/>
            <a:ext cx="2920992" cy="369332"/>
          </a:xfrm>
          <a:prstGeom prst="rect">
            <a:avLst/>
          </a:prstGeom>
          <a:ln>
            <a:solidFill>
              <a:schemeClr val="accent4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IL-1 Reseptör Antagonisti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3786182" y="3786190"/>
            <a:ext cx="1500198" cy="348813"/>
          </a:xfrm>
          <a:prstGeom prst="rect">
            <a:avLst/>
          </a:prstGeom>
          <a:ln>
            <a:solidFill>
              <a:schemeClr val="accent4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>
              <a:lnSpc>
                <a:spcPts val="2000"/>
              </a:lnSpc>
              <a:buFont typeface="Wingdings" pitchFamily="2" charset="2"/>
              <a:buChar char="Ø"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Anakinra</a:t>
            </a: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3143240" y="4274114"/>
            <a:ext cx="3100529" cy="369332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IL-1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Monoklonal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Antikoru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3832745" y="4752532"/>
            <a:ext cx="1739387" cy="504000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>
              <a:lnSpc>
                <a:spcPts val="2000"/>
              </a:lnSpc>
              <a:buFont typeface="Wingdings" pitchFamily="2" charset="2"/>
              <a:buChar char="Ø"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Kanakinumab</a:t>
            </a: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2000"/>
              </a:lnSpc>
            </a:pP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1214414" y="357166"/>
            <a:ext cx="6236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Direçli</a:t>
            </a:r>
            <a:r>
              <a:rPr lang="tr-T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hastalıkta biyolojik ajan tedavileri</a:t>
            </a:r>
            <a:endParaRPr lang="tr-TR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214282" y="-500090"/>
            <a:ext cx="8472518" cy="1560538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IL-1 blokajı yapan ajanlar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72806194"/>
              </p:ext>
            </p:extLst>
          </p:nvPr>
        </p:nvGraphicFramePr>
        <p:xfrm>
          <a:off x="214283" y="1197314"/>
          <a:ext cx="5286412" cy="530352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408407"/>
                <a:gridCol w="1575508"/>
                <a:gridCol w="1002595"/>
                <a:gridCol w="1299902"/>
              </a:tblGrid>
              <a:tr h="622676"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Farmakoloji</a:t>
                      </a:r>
                      <a:endParaRPr lang="tr-T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Hedef </a:t>
                      </a:r>
                      <a:r>
                        <a:rPr lang="tr-TR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Sitokin</a:t>
                      </a:r>
                      <a:endParaRPr lang="tr-T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Uygulama</a:t>
                      </a:r>
                      <a:endParaRPr lang="tr-TR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6"/>
                    </a:solidFill>
                  </a:tcPr>
                </a:tc>
              </a:tr>
              <a:tr h="1423259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Anakinra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(2001)</a:t>
                      </a:r>
                    </a:p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(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Kineret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)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Rekombinan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insan IL-1 reseptör antagonisti (rhIL-1Ra)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IL-1</a:t>
                      </a:r>
                      <a:r>
                        <a:rPr lang="el-G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α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,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IL-1</a:t>
                      </a:r>
                      <a:r>
                        <a:rPr lang="el-G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β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100 mg</a:t>
                      </a:r>
                    </a:p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gün 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sc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1482395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Rilanacept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(2008)</a:t>
                      </a:r>
                    </a:p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(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Arcalyst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)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IL-1 R1 ve IL-1 reseptör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aksesuar proteini </a:t>
                      </a:r>
                    </a:p>
                    <a:p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(IL-1 TRAP)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IL-1</a:t>
                      </a:r>
                      <a:r>
                        <a:rPr lang="el-G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α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,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IL-1</a:t>
                      </a:r>
                      <a:r>
                        <a:rPr lang="el-G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β</a:t>
                      </a:r>
                      <a:endParaRPr lang="tr-TR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320 mg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</a:t>
                      </a:r>
                    </a:p>
                    <a:p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sc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yükleme,</a:t>
                      </a:r>
                    </a:p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160 mg</a:t>
                      </a:r>
                    </a:p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haftada</a:t>
                      </a:r>
                    </a:p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bir 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sc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idame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1414057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Canacinumab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(2009)</a:t>
                      </a:r>
                    </a:p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(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Ilaris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)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İnsan 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monoklonal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anti-IL-1</a:t>
                      </a:r>
                      <a:r>
                        <a:rPr lang="el-G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β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antikoru (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mAb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anti-IL1</a:t>
                      </a:r>
                      <a:r>
                        <a:rPr lang="el-G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β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)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IL-1</a:t>
                      </a:r>
                      <a:r>
                        <a:rPr lang="el-G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β</a:t>
                      </a:r>
                      <a:endParaRPr lang="tr-TR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150 mg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</a:t>
                      </a:r>
                      <a:endParaRPr lang="tr-TR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8 haftada bir 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sc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anchor="ctr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26495" y="6489340"/>
            <a:ext cx="489762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Hoffman</a:t>
            </a:r>
            <a:r>
              <a:rPr lang="tr-TR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HM, et al. </a:t>
            </a:r>
            <a:r>
              <a:rPr lang="tr-TR" sz="1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Curr</a:t>
            </a:r>
            <a:r>
              <a:rPr lang="tr-TR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tr-TR" sz="1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Allergy</a:t>
            </a:r>
            <a:r>
              <a:rPr lang="tr-TR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tr-TR" sz="1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Asthma</a:t>
            </a:r>
            <a:r>
              <a:rPr lang="tr-TR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tr-TR" sz="1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Rep</a:t>
            </a:r>
            <a:r>
              <a:rPr lang="tr-TR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2010;10:229-35</a:t>
            </a:r>
            <a:endParaRPr lang="tr-TR" sz="1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72164" y="1194547"/>
            <a:ext cx="3571868" cy="280595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77453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ctrTitle"/>
          </p:nvPr>
        </p:nvSpPr>
        <p:spPr>
          <a:xfrm>
            <a:off x="533400" y="1456184"/>
            <a:ext cx="7851648" cy="1828800"/>
          </a:xfrm>
        </p:spPr>
        <p:txBody>
          <a:bodyPr anchor="ctr">
            <a:normAutofit/>
          </a:bodyPr>
          <a:lstStyle/>
          <a:p>
            <a:r>
              <a:rPr lang="tr-TR" sz="5200" dirty="0" smtClean="0"/>
              <a:t>JUVENİL İDYOPATİK ARTRİT</a:t>
            </a:r>
            <a:endParaRPr lang="tr-TR" sz="5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Tanım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25320"/>
            <a:ext cx="8229600" cy="428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16 yaş altı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artritli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çocukları sınıflandırmak için 3 farklı sistem kullanılmaktadır. Avrupa’da kullanılan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Juvenil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Kronik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 Amerika’da kullanılan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Juvenil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Romatoid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terimlerinin yerini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Juvenil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İdyopatik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(JIA) terimi almıştır.</a:t>
            </a:r>
          </a:p>
          <a:p>
            <a:pPr>
              <a:lnSpc>
                <a:spcPts val="16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16 yaş altı çocuklarda en az 6 haftadır devam eden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varlığında diğer saptanabilir nedenlerin dışlanması ile konulan klinik bir tanıdır.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18864" y="704088"/>
            <a:ext cx="8229600" cy="1143000"/>
          </a:xfrm>
        </p:spPr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Sınıflama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40392" y="1935480"/>
            <a:ext cx="7560000" cy="43891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ILAR-JIA sınıflaması 7 alt gruptan oluşmaktadır:</a:t>
            </a:r>
          </a:p>
          <a:p>
            <a:pPr marL="785812" indent="-514350"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 Sistemik JIA (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sJIA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marL="785812" indent="-514350"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2.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Romatoid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faktör pozitif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poliartrit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(RF+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poJIA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marL="785812" indent="-514350"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Romatoid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faktör negatif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poliartrit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(RF-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poJIA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marL="785812" indent="-514350"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4.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Oligoartrit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oJIA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marL="784225" indent="-155575"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a)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Persistan</a:t>
            </a: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84225" indent="-155575"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b) Genişlemiş</a:t>
            </a:r>
          </a:p>
          <a:p>
            <a:pPr marL="785812" indent="-514350"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5.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Psöriyatrik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PsJIA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marL="785812" indent="-514350"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6.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Entezit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ilişkili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(EIA)</a:t>
            </a:r>
          </a:p>
          <a:p>
            <a:pPr marL="785812" indent="-514350"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7.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Undifferansiye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(sınıflandırılamayan)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uJIA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tr-T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Juvenil</a:t>
            </a: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idyopatik</a:t>
            </a: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artrit</a:t>
            </a: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sınıflama kriterleri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86000" y="1935163"/>
          <a:ext cx="8172000" cy="45770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88000"/>
                <a:gridCol w="6084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Alt Grup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Tanım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Sistemik JIA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En az 2 hafta süreli 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artritle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birlikte veya öncesinde mevcut ateş, en az 3 gündür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“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quatidian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” nitelikte ve beraberinde en az birinin varlığı: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romatoid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raş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, yaygın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lenfadenopati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,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hepato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veya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splenomegali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serozit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.</a:t>
                      </a:r>
                    </a:p>
                    <a:p>
                      <a:r>
                        <a:rPr lang="tr-TR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“a, b, c, </a:t>
                      </a:r>
                      <a:r>
                        <a:rPr lang="tr-TR" b="1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d’yi</a:t>
                      </a:r>
                      <a:r>
                        <a:rPr lang="tr-TR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ekarte et”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Oligoartiküler</a:t>
                      </a:r>
                      <a:endParaRPr lang="tr-TR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  <a:p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persistan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Başlangıçta veya hastalık seyrinde herhangi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bir zamanda dört veya daha az eklemde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artrit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.</a:t>
                      </a:r>
                    </a:p>
                    <a:p>
                      <a:r>
                        <a:rPr lang="tr-TR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“a, b, c, d, </a:t>
                      </a:r>
                      <a:r>
                        <a:rPr lang="tr-TR" b="1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e’yi</a:t>
                      </a:r>
                      <a:r>
                        <a:rPr lang="tr-TR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ekarte et”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Oligoartiküler</a:t>
                      </a:r>
                      <a:endParaRPr lang="tr-TR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  <a:p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genişlemiş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Hastalığın ilk 6 ayında dört veya daha az, 6 aydan sonra ise beş veya daha fazla eklemde 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artrit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.</a:t>
                      </a:r>
                    </a:p>
                    <a:p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“a, b, c, d, </a:t>
                      </a:r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e’yi</a:t>
                      </a:r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ekarte et”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Poliartiküler</a:t>
                      </a:r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RF (-)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İlk 6 ayda beş veya daha fazla eklemin tutulumu ve RF testleri negatif.</a:t>
                      </a:r>
                    </a:p>
                    <a:p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“a, b, c, d, </a:t>
                      </a:r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e’yi</a:t>
                      </a:r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ekarte et”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457200" y="620688"/>
            <a:ext cx="8229600" cy="11430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Juvenil</a:t>
            </a: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idyopatik</a:t>
            </a: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artrit</a:t>
            </a: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sınıflama kriterleri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3 İçerik Yer Tutucusu"/>
          <p:cNvGraphicFramePr>
            <a:graphicFrameLocks/>
          </p:cNvGraphicFramePr>
          <p:nvPr/>
        </p:nvGraphicFramePr>
        <p:xfrm>
          <a:off x="252000" y="1844824"/>
          <a:ext cx="8640000" cy="48006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980000"/>
                <a:gridCol w="6660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Alt Grup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Tanım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  <a:solidFill>
                      <a:schemeClr val="accent2"/>
                    </a:solidFill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Poliartiküler</a:t>
                      </a:r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RF (+)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İlk 6 ayda beş veya daha fazla eklemin tutulumu ve 3 ay ara ile yapılan en az iki RF testinin pozitif olması.</a:t>
                      </a:r>
                    </a:p>
                    <a:p>
                      <a:pPr>
                        <a:lnSpc>
                          <a:spcPts val="2000"/>
                        </a:lnSpc>
                      </a:pPr>
                      <a:r>
                        <a:rPr lang="tr-TR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“a, b, c, </a:t>
                      </a:r>
                      <a:r>
                        <a:rPr lang="tr-TR" b="1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e’yi</a:t>
                      </a:r>
                      <a:r>
                        <a:rPr lang="tr-TR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ekarte et”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</a:tr>
              <a:tr h="1584000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Entezit</a:t>
                      </a:r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ilişkili </a:t>
                      </a:r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artrit</a:t>
                      </a:r>
                      <a:endParaRPr lang="tr-TR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  <a:p>
                      <a:pPr>
                        <a:lnSpc>
                          <a:spcPts val="2000"/>
                        </a:lnSpc>
                      </a:pPr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(EIA)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Artrit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entezit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birlikteliği ya da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artrit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veya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entezit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ile aşağıdakilerden en az ikisinin varlığı: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Sakroiliak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eklem hassasiyeti ve/veya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inflamatuvar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lumbosakral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ağrı, HLA-B27 pozitifliği, birinci/ikinci derece akrabada tanı konulmuş HLA-B27 ilişkili hastalık,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semptomatik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anterior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üveit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,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artrit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veya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entezit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başlangıcında ≥6 yaş erkek çocuk.</a:t>
                      </a:r>
                    </a:p>
                    <a:p>
                      <a:pPr>
                        <a:lnSpc>
                          <a:spcPts val="2000"/>
                        </a:lnSpc>
                      </a:pPr>
                      <a:r>
                        <a:rPr lang="tr-TR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“a, d, </a:t>
                      </a:r>
                      <a:r>
                        <a:rPr lang="tr-TR" b="1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e’yi</a:t>
                      </a:r>
                      <a:r>
                        <a:rPr lang="tr-TR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ekarte et”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</a:tr>
              <a:tr h="1080000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Psöriatik</a:t>
                      </a:r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</a:t>
                      </a:r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artrit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Artrit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 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psöriazis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birlikteliği veya </a:t>
                      </a: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artrit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 aşağıdakilerden en az ikisinin varlığı: Birinci derece akrabada doktor tanılı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psöriazis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,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daktilit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, tırnak anormallikleri (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pitting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veya </a:t>
                      </a:r>
                      <a:r>
                        <a:rPr lang="tr-TR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onikolizis</a:t>
                      </a:r>
                      <a:r>
                        <a:rPr lang="tr-TR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)</a:t>
                      </a:r>
                      <a:endParaRPr lang="tr-TR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  <a:p>
                      <a:pPr>
                        <a:lnSpc>
                          <a:spcPts val="2000"/>
                        </a:lnSpc>
                      </a:pPr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“b, c, d, </a:t>
                      </a:r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e’yi</a:t>
                      </a:r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ekarte et”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tr-TR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Undifferansiye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tr-TR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Artrit</a:t>
                      </a:r>
                      <a:r>
                        <a:rPr lang="tr-TR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mevcut, ancak yukarıdaki kategorilerden hiçbirini tam olarak karşılamıyor veya birden fazla kategoriye giriyor.</a:t>
                      </a:r>
                    </a:p>
                    <a:p>
                      <a:pPr>
                        <a:lnSpc>
                          <a:spcPts val="2000"/>
                        </a:lnSpc>
                      </a:pPr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“a, b, c, d, e ekarte edilemiyor”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JIA dışlama kriterleri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 txBox="1">
            <a:spLocks/>
          </p:cNvSpPr>
          <p:nvPr/>
        </p:nvSpPr>
        <p:spPr>
          <a:xfrm>
            <a:off x="457200" y="1935480"/>
            <a:ext cx="8100000" cy="43891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lphaLcPeriod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Hasta veya birinci derece akrabalarında psöriazis veya psöriazis öyküsü olması</a:t>
            </a:r>
          </a:p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lphaLcPeriod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HLA-b27 pozitif 6 yaşından büyük erkek çocuk</a:t>
            </a:r>
          </a:p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lphaLcPeriod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Hasta veya birinci derece akrabalarında ankilozan spondilit, entezit ilişkili artrit, inflamatuvar barsak hastalığı beraberinde sakroiliit, Reiter sendromu veya akut anterior üveit varlığı</a:t>
            </a:r>
          </a:p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lphaLcPeriod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En az 3 ay ara ile bakılan IgM-RF’ün en az iki kez pozitif olması</a:t>
            </a:r>
          </a:p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lphaLcPeriod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Hastada sistemik JIA varlığı</a:t>
            </a: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Epidemiyoloji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97272"/>
            <a:ext cx="7920000" cy="3780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Hastalığın görülme sıklığı 1-10/1.000.000</a:t>
            </a:r>
          </a:p>
          <a:p>
            <a:pPr>
              <a:lnSpc>
                <a:spcPts val="12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Kadınlarda erkeklerden biraz daha sık görülür. Bazı çalışmalarda kadın/erkek oranı 2 olarak bildirilmiştir.</a:t>
            </a:r>
          </a:p>
          <a:p>
            <a:pPr>
              <a:lnSpc>
                <a:spcPts val="12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Sıklıkla 16-35 yaşlar arasında görülür.</a:t>
            </a:r>
          </a:p>
          <a:p>
            <a:pPr>
              <a:lnSpc>
                <a:spcPts val="12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Ailesel yatkınlık bildirilmemiştir.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Epidemiyoloji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 txBox="1">
            <a:spLocks/>
          </p:cNvSpPr>
          <p:nvPr/>
        </p:nvSpPr>
        <p:spPr>
          <a:xfrm>
            <a:off x="457200" y="1989320"/>
            <a:ext cx="8229600" cy="43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Juvenil idyopatik artrit 16 yaş öncesi başlar.</a:t>
            </a:r>
          </a:p>
          <a:p>
            <a:pPr marL="274320" marR="0" lvl="0" indent="-274320" algn="l" defTabSz="914400" rtl="0" eaLnBrk="1" fontAlgn="auto" latinLnBrk="0" hangingPunct="1">
              <a:lnSpc>
                <a:spcPts val="12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600" b="0" i="0" u="none" strike="noStrike" kern="1200" cap="none" spc="0" normalizeH="0" baseline="0" noProof="0" smtClean="0">
              <a:ln>
                <a:noFill/>
              </a:ln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1-3 yaş arası çocuklar en sık etkilenir. Bu yaş grubunda kız çocuklarda erkeklerden iki kat daha sık görülür.</a:t>
            </a:r>
          </a:p>
          <a:p>
            <a:pPr marL="274320" marR="0" lvl="0" indent="-274320" algn="l" defTabSz="914400" rtl="0" eaLnBrk="1" fontAlgn="auto" latinLnBrk="0" hangingPunct="1">
              <a:lnSpc>
                <a:spcPts val="12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600" b="0" i="0" u="none" strike="noStrike" kern="1200" cap="none" spc="0" normalizeH="0" baseline="0" noProof="0" smtClean="0">
              <a:ln>
                <a:noFill/>
              </a:ln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Erkek çocuklarda 8-10 yaşlarda küçük bir pik ile daha geniş başlangıç yaşı dağılımı vardır.</a:t>
            </a:r>
          </a:p>
          <a:p>
            <a:pPr marL="274320" marR="0" lvl="0" indent="-274320" algn="l" defTabSz="914400" rtl="0" eaLnBrk="1" fontAlgn="auto" latinLnBrk="0" hangingPunct="1">
              <a:lnSpc>
                <a:spcPts val="12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600" b="0" i="0" u="none" strike="noStrike" kern="1200" cap="none" spc="0" normalizeH="0" baseline="0" noProof="0" smtClean="0">
              <a:ln>
                <a:noFill/>
              </a:ln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Görülme sıklığı 15/100.000 çocuk/yıl olarak rapor edilmiştir.</a:t>
            </a: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Epidemiyoloji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 txBox="1">
            <a:spLocks/>
          </p:cNvSpPr>
          <p:nvPr/>
        </p:nvSpPr>
        <p:spPr>
          <a:xfrm>
            <a:off x="395536" y="1556792"/>
            <a:ext cx="8172008" cy="51125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lphaLcPeriod"/>
              <a:tabLst/>
              <a:defRPr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Oligoartiküler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JIA en sık görülen tiptir. Kızlarda (K/E:4/1) ve 6 yaşından küçük çocuklarda sık görülür. </a:t>
            </a: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oJIA’li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olguların % 50-70’inde ANA pozitiftir.</a:t>
            </a:r>
          </a:p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lphaLcPeriod"/>
              <a:tabLst/>
              <a:defRPr/>
            </a:pPr>
            <a:r>
              <a:rPr kumimoji="0" 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Poliartiküler</a:t>
            </a:r>
            <a:r>
              <a:rPr kumimoji="0" lang="tr-TR" sz="26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tr-TR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JIA’te</a:t>
            </a:r>
            <a:r>
              <a:rPr kumimoji="0" lang="tr-TR" sz="26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hem RF+ hem de RF- grupta kızlarda erkeklere göre daha sık görülür. RF- hastalık sıklıkla daha küçük yaşta, </a:t>
            </a:r>
            <a:r>
              <a:rPr kumimoji="0" lang="tr-TR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üveit</a:t>
            </a:r>
            <a:r>
              <a:rPr kumimoji="0" lang="tr-TR" sz="26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% 5-20’inde ve ANA % 40’ında pozitiftir. RF+ hastalık geç çocukluk veya </a:t>
            </a:r>
            <a:r>
              <a:rPr kumimoji="0" lang="tr-TR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adölesan</a:t>
            </a:r>
            <a:r>
              <a:rPr kumimoji="0" lang="tr-TR" sz="26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dönemde gelişir ve </a:t>
            </a:r>
            <a:r>
              <a:rPr kumimoji="0" lang="tr-TR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üveit</a:t>
            </a:r>
            <a:r>
              <a:rPr kumimoji="0" lang="tr-TR" sz="26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beklenen bir bulgu değildir.</a:t>
            </a: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lphaLcPeriod"/>
              <a:tabLst/>
              <a:defRPr/>
            </a:pPr>
            <a:r>
              <a:rPr kumimoji="0" 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Psöriatik</a:t>
            </a: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artrit</a:t>
            </a: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, kızlarda biraz daha fazla görülür, tipik başlangıç yaşı 7-10 yaştır.</a:t>
            </a:r>
          </a:p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lphaLcPeriod"/>
              <a:tabLst/>
              <a:defRPr/>
            </a:pP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Entezit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ilişkili </a:t>
            </a: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6 yaşından büyük erkek çocuklarda (E/K:7/1) sık görülür ve HLA-B27 pozitiftir.</a:t>
            </a: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Eklem dışı bulgular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476780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Üveit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 Kronik,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non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granülomatoz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anterior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üveit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iridosiklit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oJIA’da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% 21 ve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poJIA’da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% 10 oranında görülür.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Üveit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oligoartiküler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hastalığı olan ANA pozitif küçük kızlarda en sıktır.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Üveit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komplikasyonları olarak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posterior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sineşi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katarakt,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band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keratopati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glokom ve görme kaybı gelişebilir (% 30).</a:t>
            </a:r>
          </a:p>
          <a:p>
            <a:pPr>
              <a:lnSpc>
                <a:spcPts val="1000"/>
              </a:lnSpc>
              <a:buNone/>
            </a:pPr>
            <a:endParaRPr lang="tr-TR" sz="2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Juvenil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idyopatik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artritte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beslenme bozuklukları, hastalık aktivasyonu veya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kortikosteroid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yan etkisi olarak yaygın veya lokalize büyüme geriliği, lokal kemiklerde aşırı büyümeye bağlı dizlerde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valgus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deformitesi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kalça tutulumu ve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femur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başının aşırı büyümesine bağlı kalçada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deformite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gelişir.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Servikal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veretebrada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kemik ankilozu ve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temporomandibular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eklem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artritine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bağlı çenede büyüme kusuru,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micrognati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gelişir. Ayrıca gecikmiş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puberte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osteopeni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/ osteoporoz riski artmıştır.</a:t>
            </a:r>
            <a:endParaRPr lang="tr-TR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Patogenez</a:t>
            </a: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: İmmünolojik bulgular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61288"/>
            <a:ext cx="8229600" cy="3960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Erişkin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Still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Hastalığı’nın oluşum mekanizması tam olarak anlaşılamamıştır.</a:t>
            </a:r>
          </a:p>
          <a:p>
            <a:pPr>
              <a:lnSpc>
                <a:spcPts val="1600"/>
              </a:lnSpc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Hastalardaki büyümüş lenf bezlerinin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histopatolojisi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makrofaj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ve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nötrofillerden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zengin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polimorfonükleer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lökositler ve lenfositlerden oluşan yoğun hücre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infiltrasyonunu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gösteren reaktif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hiperplazik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özellikler taşımaktadır. Lenf bezleri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granülomatoz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özellik göstermez.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Patogenez</a:t>
            </a: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İmmünolojik bulgular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46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Hastaların kan ve doku örneklerinde IL-1</a:t>
            </a: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β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, IL-6, IL-18, TNF-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 ve INF- gibi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proinflamatuvar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sitokinlerin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bulunması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patogenezde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T-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helper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1 hücre yanıtının önemli rolü olduğunu göstermektedir.</a:t>
            </a:r>
          </a:p>
          <a:p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IL-6 ve IL-18 ateş, cilt döküntüsü ve karaciğer fonksiyon bozukluğu gibi sistemik bulgular ve serum CRP yüksekliği ile korelasyon göstermektedir. Artmış IL-18 düzeyleri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ferritin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yüksekliği ile de ilişkilidir.</a:t>
            </a:r>
          </a:p>
          <a:p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Yoğun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sitokin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salınımı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, ateş, döküntü ve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serozitenin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birlikteliği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otoinflamatuvar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hastalıklara benzer özellikler olduğundan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Still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hastalığının bu grup hastalıklar içinde yer alması gerektiğini savunanlar da vardır.</a:t>
            </a:r>
          </a:p>
          <a:p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Still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hastalığı ve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otoinflamatuvar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hastalıkların en önemli ortak özelliği IL-1’dir.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Otoinflamatuvar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  <a:sym typeface="Symbol"/>
              </a:rPr>
              <a:t> hastalıklarda olduğu gibi IL-1 ve IL-6’yı hedef alan tedavilerin çok başarılı olması diğer ortak özellikleridir.</a:t>
            </a:r>
            <a:endParaRPr lang="tr-TR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Patogenez</a:t>
            </a: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Çevresel faktörler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Erişkin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Still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hastalığının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etyopatogenezinde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üzerinde en çok durulan hipotez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viral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rubella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kızamık, kabakulak,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Epstein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Barr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hepatit A, B veya C, HIV, CMV,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parvovirus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B19,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adenovirus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echovirus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human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herpes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virus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6,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influenza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parainfluenza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gibi) veya bakteriyel (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yersinia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campylobacter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chlamidia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mycoplasma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borrelia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gibi) enfeksiyonların rolü olabileceği görüşüdür.</a:t>
            </a:r>
          </a:p>
          <a:p>
            <a:pPr>
              <a:lnSpc>
                <a:spcPts val="800"/>
              </a:lnSpc>
              <a:spcBef>
                <a:spcPts val="0"/>
              </a:spcBef>
              <a:buNone/>
            </a:pP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10000"/>
              </a:lnSpc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Hastaların doku ve sıvı örneklerinde bu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enfeksiyöz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ajanlar üretilmese de antikorlarını daha fazla taşımaları nedeniyle enfeksiyonların hastalığın gelişmesinde tetikleyici faktör olabileceğini düşündürmektedir.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Klinik özellikler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0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Erişkin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Still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hastalığının ana klinik özellikleri ateş, cilt döküntüsü ve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artrittir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</a:p>
          <a:p>
            <a:pPr>
              <a:lnSpc>
                <a:spcPts val="200"/>
              </a:lnSpc>
              <a:buNone/>
            </a:pPr>
            <a:endParaRPr lang="tr-TR" sz="2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Ateş 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olguların % 95’inde bulunur. Üşüme-titreme ile yükselen, gün içinde genellikle bir kez veya daha az sıklıkla iki kez 39 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C ve üzerine çıkıp, yine aynı gün içinde normale inen “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quatidien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” özellik gösterir.  Ateş en az 1 hafta devamlılık gösterse de genellikle 8 hafta ile 8 ay arasında sürer.</a:t>
            </a:r>
          </a:p>
          <a:p>
            <a:pPr>
              <a:lnSpc>
                <a:spcPts val="200"/>
              </a:lnSpc>
              <a:buNone/>
            </a:pPr>
            <a:endParaRPr lang="tr-TR" sz="2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sym typeface="Symbol"/>
            </a:endParaRPr>
          </a:p>
          <a:p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Cilt döküntüsü 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somon veya pembe renkte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makuler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 özellikte olup, olguların % 97’sinde bulunur. Genellikle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ekstremitelerin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 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proksimalinde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 ve gövdede, % 15 olguda ise boyun ve yüzde görülür. Genellikle ateş süresince yoğun şekilde ortaya çıkıp, ateşin düşmesiyle kendiliğinden kaybolur. Sıklıkla kaşıntısızdır. Bazen derinin termal (sıcak banyo) veya mekanik uyarısı ile (</a:t>
            </a:r>
            <a:r>
              <a:rPr lang="tr-T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Koebner</a:t>
            </a:r>
            <a:r>
              <a:rPr lang="tr-T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sym typeface="Symbol"/>
              </a:rPr>
              <a:t> fenomeni) döküntü gelişebilir.</a:t>
            </a:r>
            <a:endParaRPr lang="tr-TR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0" y="914400"/>
            <a:ext cx="3429000" cy="2514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Resim 1" descr="http://127.0.0.1:1818/images/25FF24.jpg"/>
          <p:cNvPicPr>
            <a:picLocks noChangeAspect="1" noChangeArrowheads="1"/>
          </p:cNvPicPr>
          <p:nvPr/>
        </p:nvPicPr>
        <p:blipFill>
          <a:blip r:embed="rId3" cstate="print"/>
          <a:srcRect b="3643"/>
          <a:stretch>
            <a:fillRect/>
          </a:stretch>
        </p:blipFill>
        <p:spPr bwMode="auto">
          <a:xfrm>
            <a:off x="2202713" y="3573016"/>
            <a:ext cx="4738575" cy="313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tillsdisease.org/wp-content/uploads/2013/09/vicki-b-stills-rash-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00124"/>
            <a:ext cx="4572011" cy="34290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 descr="http://www.stillsdisease.org/wp-content/uploads/2013/09/Vicki-B-Stills-ras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928934"/>
            <a:ext cx="4143404" cy="319658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661</TotalTime>
  <Words>2471</Words>
  <Application>Microsoft Office PowerPoint</Application>
  <PresentationFormat>Ekran Gösterisi (4:3)</PresentationFormat>
  <Paragraphs>287</Paragraphs>
  <Slides>32</Slides>
  <Notes>29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3" baseType="lpstr">
      <vt:lpstr>Akış</vt:lpstr>
      <vt:lpstr>ERİŞKİN STİLL HASTALIĞI</vt:lpstr>
      <vt:lpstr>Tanım</vt:lpstr>
      <vt:lpstr>Epidemiyoloji</vt:lpstr>
      <vt:lpstr>Patogenez: İmmünolojik bulgular</vt:lpstr>
      <vt:lpstr>Patogenez: İmmünolojik bulgular</vt:lpstr>
      <vt:lpstr>Patogenez: Çevresel faktörler</vt:lpstr>
      <vt:lpstr>Klinik özellikler</vt:lpstr>
      <vt:lpstr>Slayt 8</vt:lpstr>
      <vt:lpstr>Slayt 9</vt:lpstr>
      <vt:lpstr>Klinik özellikler</vt:lpstr>
      <vt:lpstr>Sık görülen diğer bulgular</vt:lpstr>
      <vt:lpstr>Sık görülen diğer bulgular</vt:lpstr>
      <vt:lpstr>Nadir görülen bulgular</vt:lpstr>
      <vt:lpstr>Makrofaj aktivasyon sendromu (MAS)</vt:lpstr>
      <vt:lpstr>Makrofaj aktivasyon sendromu tanı kriterleri</vt:lpstr>
      <vt:lpstr>Klinik seyir</vt:lpstr>
      <vt:lpstr>Laboratuvar bulguları</vt:lpstr>
      <vt:lpstr>Tanı ve ayırıcı tanı</vt:lpstr>
      <vt:lpstr>Erişkin Still hastalığı sınıflama kriterleri</vt:lpstr>
      <vt:lpstr>Tedavi</vt:lpstr>
      <vt:lpstr>Tedavi</vt:lpstr>
      <vt:lpstr> </vt:lpstr>
      <vt:lpstr>IL-1 blokajı yapan ajanlar</vt:lpstr>
      <vt:lpstr>JUVENİL İDYOPATİK ARTRİT</vt:lpstr>
      <vt:lpstr>Tanım</vt:lpstr>
      <vt:lpstr>Sınıflama</vt:lpstr>
      <vt:lpstr>Juvenil idyopatik artrit sınıflama kriterleri</vt:lpstr>
      <vt:lpstr>Slayt 28</vt:lpstr>
      <vt:lpstr>Slayt 29</vt:lpstr>
      <vt:lpstr>Slayt 30</vt:lpstr>
      <vt:lpstr>Slayt 31</vt:lpstr>
      <vt:lpstr>Eklem dışı bulgular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ERİŞKİN STİLL HASTALIĞI</dc:title>
  <dc:creator>TOSHIBA</dc:creator>
  <cp:lastModifiedBy>user</cp:lastModifiedBy>
  <cp:revision>54</cp:revision>
  <dcterms:created xsi:type="dcterms:W3CDTF">2012-08-29T14:28:35Z</dcterms:created>
  <dcterms:modified xsi:type="dcterms:W3CDTF">2018-01-16T09:38:20Z</dcterms:modified>
</cp:coreProperties>
</file>