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7" r:id="rId2"/>
    <p:sldId id="258" r:id="rId3"/>
    <p:sldId id="259" r:id="rId4"/>
    <p:sldId id="260" r:id="rId5"/>
    <p:sldId id="265" r:id="rId6"/>
    <p:sldId id="261" r:id="rId7"/>
    <p:sldId id="266" r:id="rId8"/>
    <p:sldId id="267"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E6C937DD-F798-4997-94FD-6CCC8ED77B2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638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22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979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953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96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60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B78420-1C94-4B09-8A05-C6D89B6CB6F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C937DD-F798-4997-94FD-6CCC8ED77B2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9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B78420-1C94-4B09-8A05-C6D89B6CB6F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C937DD-F798-4997-94FD-6CCC8ED77B2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132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78420-1C94-4B09-8A05-C6D89B6CB6F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C937DD-F798-4997-94FD-6CCC8ED77B2E}" type="slidenum">
              <a:rPr lang="tr-TR" smtClean="0"/>
              <a:t>‹#›</a:t>
            </a:fld>
            <a:endParaRPr lang="tr-TR"/>
          </a:p>
        </p:txBody>
      </p:sp>
    </p:spTree>
    <p:extLst>
      <p:ext uri="{BB962C8B-B14F-4D97-AF65-F5344CB8AC3E}">
        <p14:creationId xmlns:p14="http://schemas.microsoft.com/office/powerpoint/2010/main" val="24293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488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504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B78420-1C94-4B09-8A05-C6D89B6CB6FE}"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6C937DD-F798-4997-94FD-6CCC8ED77B2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058576"/>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8AEA6F-9320-47B6-AAFB-0340B23BC97A}"/>
              </a:ext>
            </a:extLst>
          </p:cNvPr>
          <p:cNvSpPr>
            <a:spLocks noGrp="1"/>
          </p:cNvSpPr>
          <p:nvPr>
            <p:ph type="ctrTitle"/>
          </p:nvPr>
        </p:nvSpPr>
        <p:spPr>
          <a:xfrm>
            <a:off x="1533378" y="685799"/>
            <a:ext cx="9551964" cy="2743201"/>
          </a:xfrm>
        </p:spPr>
        <p:txBody>
          <a:bodyPr>
            <a:normAutofit/>
          </a:bodyPr>
          <a:lstStyle/>
          <a:p>
            <a:pPr algn="ctr"/>
            <a:r>
              <a:rPr lang="tr-TR" sz="4400" b="1" dirty="0">
                <a:solidFill>
                  <a:schemeClr val="tx2"/>
                </a:solidFill>
                <a:latin typeface="Times New Roman" panose="02020603050405020304" pitchFamily="18" charset="0"/>
                <a:cs typeface="Times New Roman" panose="02020603050405020304" pitchFamily="18" charset="0"/>
              </a:rPr>
              <a:t>TAR0362 </a:t>
            </a:r>
            <a:br>
              <a:rPr lang="tr-TR" sz="4400" b="1" dirty="0">
                <a:solidFill>
                  <a:schemeClr val="tx2"/>
                </a:solidFill>
                <a:latin typeface="Times New Roman" panose="02020603050405020304" pitchFamily="18" charset="0"/>
                <a:cs typeface="Times New Roman" panose="02020603050405020304" pitchFamily="18" charset="0"/>
              </a:rPr>
            </a:br>
            <a:r>
              <a:rPr lang="tr-TR" sz="4400" b="1" dirty="0">
                <a:solidFill>
                  <a:schemeClr val="tx2"/>
                </a:solidFill>
                <a:latin typeface="Times New Roman" panose="02020603050405020304" pitchFamily="18" charset="0"/>
                <a:cs typeface="Times New Roman" panose="02020603050405020304" pitchFamily="18" charset="0"/>
              </a:rPr>
              <a:t>ESKİÇAĞ’DA DEVLET VE TOPLUM</a:t>
            </a:r>
          </a:p>
        </p:txBody>
      </p:sp>
      <p:sp>
        <p:nvSpPr>
          <p:cNvPr id="3" name="Alt Başlık 2">
            <a:extLst>
              <a:ext uri="{FF2B5EF4-FFF2-40B4-BE49-F238E27FC236}">
                <a16:creationId xmlns:a16="http://schemas.microsoft.com/office/drawing/2014/main" id="{EE26A2BA-3F64-40C6-870A-95F88901F7D4}"/>
              </a:ext>
            </a:extLst>
          </p:cNvPr>
          <p:cNvSpPr>
            <a:spLocks noGrp="1"/>
          </p:cNvSpPr>
          <p:nvPr>
            <p:ph type="subTitle" idx="1"/>
          </p:nvPr>
        </p:nvSpPr>
        <p:spPr>
          <a:xfrm>
            <a:off x="1828800" y="3868615"/>
            <a:ext cx="9256541" cy="1922585"/>
          </a:xfrm>
        </p:spPr>
        <p:txBody>
          <a:bodyPr>
            <a:normAutofit/>
          </a:bodyPr>
          <a:lstStyle/>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13. Hafta:</a:t>
            </a:r>
          </a:p>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Değişen siyasal koşullar ve Felsefe: </a:t>
            </a:r>
            <a:r>
              <a:rPr lang="tr-TR" sz="2000" b="1" dirty="0" err="1">
                <a:solidFill>
                  <a:schemeClr val="tx1">
                    <a:alpha val="80000"/>
                  </a:schemeClr>
                </a:solidFill>
                <a:latin typeface="Times New Roman" panose="02020603050405020304" pitchFamily="18" charset="0"/>
                <a:cs typeface="Times New Roman" panose="02020603050405020304" pitchFamily="18" charset="0"/>
              </a:rPr>
              <a:t>Kynikler</a:t>
            </a:r>
            <a:r>
              <a:rPr lang="tr-TR" sz="2000" b="1" dirty="0">
                <a:solidFill>
                  <a:schemeClr val="tx1">
                    <a:alpha val="80000"/>
                  </a:schemeClr>
                </a:solidFill>
                <a:latin typeface="Times New Roman" panose="02020603050405020304" pitchFamily="18" charset="0"/>
                <a:cs typeface="Times New Roman" panose="02020603050405020304" pitchFamily="18" charset="0"/>
              </a:rPr>
              <a:t> ve </a:t>
            </a:r>
            <a:r>
              <a:rPr lang="tr-TR" sz="2000" b="1" dirty="0" err="1">
                <a:solidFill>
                  <a:schemeClr val="tx1">
                    <a:alpha val="80000"/>
                  </a:schemeClr>
                </a:solidFill>
                <a:latin typeface="Times New Roman" panose="02020603050405020304" pitchFamily="18" charset="0"/>
                <a:cs typeface="Times New Roman" panose="02020603050405020304" pitchFamily="18" charset="0"/>
              </a:rPr>
              <a:t>kyrene</a:t>
            </a:r>
            <a:r>
              <a:rPr lang="tr-TR" sz="2000" b="1" dirty="0">
                <a:solidFill>
                  <a:schemeClr val="tx1">
                    <a:alpha val="80000"/>
                  </a:schemeClr>
                </a:solidFill>
                <a:latin typeface="Times New Roman" panose="02020603050405020304" pitchFamily="18" charset="0"/>
                <a:cs typeface="Times New Roman" panose="02020603050405020304" pitchFamily="18" charset="0"/>
              </a:rPr>
              <a:t> okulu</a:t>
            </a:r>
          </a:p>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 </a:t>
            </a:r>
          </a:p>
          <a:p>
            <a:pPr>
              <a:lnSpc>
                <a:spcPct val="90000"/>
              </a:lnSpc>
            </a:pPr>
            <a:endParaRPr lang="tr-TR" sz="2000" b="1" dirty="0">
              <a:solidFill>
                <a:schemeClr val="tx1">
                  <a:alpha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59808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Sokrates’in idam edilmesinin ardından onun çevresinden farklı öğrencileri de yeni felsefelerin oluşmasına kaynaklık edecek görüşler ortaya koymuşlardır.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’e</a:t>
            </a:r>
            <a:r>
              <a:rPr lang="tr-TR" sz="3200" dirty="0">
                <a:latin typeface="Times New Roman" panose="02020603050405020304" pitchFamily="18" charset="0"/>
                <a:cs typeface="Times New Roman" panose="02020603050405020304" pitchFamily="18" charset="0"/>
              </a:rPr>
              <a:t> özgü değerlerin çökmeye başladığı siyasal koşullarda ortaya çıkan düşünce sistemleri, birey ve toplum arasındaki bağların da zayıfladığına işaret etmektedir.</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47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3794225"/>
          </a:xfrm>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Sokrates’in çevresindekilerden olan ve daha sonra yeni felsefelerin oluşmasına kaynaklık edecek görüşler ortaya düşünürlerden biri, Atinalı </a:t>
            </a:r>
            <a:r>
              <a:rPr lang="tr-TR" sz="3200" dirty="0" err="1">
                <a:latin typeface="Times New Roman" panose="02020603050405020304" pitchFamily="18" charset="0"/>
                <a:cs typeface="Times New Roman" panose="02020603050405020304" pitchFamily="18" charset="0"/>
              </a:rPr>
              <a:t>Antisthenes</a:t>
            </a:r>
            <a:r>
              <a:rPr lang="tr-TR" sz="3200" dirty="0">
                <a:latin typeface="Times New Roman" panose="02020603050405020304" pitchFamily="18" charset="0"/>
                <a:cs typeface="Times New Roman" panose="02020603050405020304" pitchFamily="18" charset="0"/>
              </a:rPr>
              <a:t> (İÖ 444-368)’tir. </a:t>
            </a:r>
            <a:r>
              <a:rPr lang="tr-TR" sz="3200" dirty="0" err="1">
                <a:latin typeface="Times New Roman" panose="02020603050405020304" pitchFamily="18" charset="0"/>
                <a:cs typeface="Times New Roman" panose="02020603050405020304" pitchFamily="18" charset="0"/>
              </a:rPr>
              <a:t>Antisthenes</a:t>
            </a:r>
            <a:r>
              <a:rPr lang="tr-TR" sz="3200" dirty="0">
                <a:latin typeface="Times New Roman" panose="02020603050405020304" pitchFamily="18" charset="0"/>
                <a:cs typeface="Times New Roman" panose="02020603050405020304" pitchFamily="18" charset="0"/>
              </a:rPr>
              <a:t>, Sokrates’in maddi zenginliklere kapılmama, azla yetinme gibi yaşam ilkelerini benimsemiş ve Atina’da kendi okulunu kurmuştur.  </a:t>
            </a:r>
          </a:p>
        </p:txBody>
      </p:sp>
    </p:spTree>
    <p:extLst>
      <p:ext uri="{BB962C8B-B14F-4D97-AF65-F5344CB8AC3E}">
        <p14:creationId xmlns:p14="http://schemas.microsoft.com/office/powerpoint/2010/main" val="103567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err="1">
                <a:latin typeface="Times New Roman" panose="02020603050405020304" pitchFamily="18" charset="0"/>
                <a:cs typeface="Times New Roman" panose="02020603050405020304" pitchFamily="18" charset="0"/>
              </a:rPr>
              <a:t>Kynikler</a:t>
            </a:r>
            <a:r>
              <a:rPr lang="tr-TR" sz="3200" dirty="0">
                <a:latin typeface="Times New Roman" panose="02020603050405020304" pitchFamily="18" charset="0"/>
                <a:cs typeface="Times New Roman" panose="02020603050405020304" pitchFamily="18" charset="0"/>
              </a:rPr>
              <a:t> Okulu’nun kurucusu olan </a:t>
            </a:r>
            <a:r>
              <a:rPr lang="tr-TR" sz="3200" dirty="0" err="1">
                <a:latin typeface="Times New Roman" panose="02020603050405020304" pitchFamily="18" charset="0"/>
                <a:cs typeface="Times New Roman" panose="02020603050405020304" pitchFamily="18" charset="0"/>
              </a:rPr>
              <a:t>Antisthenes’e</a:t>
            </a:r>
            <a:r>
              <a:rPr lang="tr-TR" sz="3200" dirty="0">
                <a:latin typeface="Times New Roman" panose="02020603050405020304" pitchFamily="18" charset="0"/>
                <a:cs typeface="Times New Roman" panose="02020603050405020304" pitchFamily="18" charset="0"/>
              </a:rPr>
              <a:t> göre yaşamın amacı mutluluktur ve mutluluğa ancak erdemli olmakla ulaşılır. Erdemli olmak ise, toplumsal değerlere ve dayatmalara kayıtsız kalıp yalın bir yaşamla mümkün olur. Bu görüşün uygulamada en iyi temsilcisi, Sinoplu </a:t>
            </a:r>
            <a:r>
              <a:rPr lang="tr-TR" sz="3200" dirty="0" err="1">
                <a:latin typeface="Times New Roman" panose="02020603050405020304" pitchFamily="18" charset="0"/>
                <a:cs typeface="Times New Roman" panose="02020603050405020304" pitchFamily="18" charset="0"/>
              </a:rPr>
              <a:t>Diogenes</a:t>
            </a:r>
            <a:r>
              <a:rPr lang="tr-TR" sz="3200" dirty="0">
                <a:latin typeface="Times New Roman" panose="02020603050405020304" pitchFamily="18" charset="0"/>
                <a:cs typeface="Times New Roman" panose="02020603050405020304" pitchFamily="18" charset="0"/>
              </a:rPr>
              <a:t> (İÖ 411-323) olmuştur.</a:t>
            </a:r>
          </a:p>
        </p:txBody>
      </p:sp>
    </p:spTree>
    <p:extLst>
      <p:ext uri="{BB962C8B-B14F-4D97-AF65-F5344CB8AC3E}">
        <p14:creationId xmlns:p14="http://schemas.microsoft.com/office/powerpoint/2010/main" val="11097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1853754"/>
            <a:ext cx="9603275" cy="4199728"/>
          </a:xfrm>
        </p:spPr>
        <p:txBody>
          <a:bodyPr>
            <a:normAutofit fontScale="92500" lnSpcReduction="10000"/>
          </a:bodyPr>
          <a:lstStyle/>
          <a:p>
            <a:pPr marL="0" indent="0">
              <a:buNone/>
            </a:pPr>
            <a:r>
              <a:rPr lang="tr-TR" sz="3200" dirty="0">
                <a:latin typeface="Times New Roman" panose="02020603050405020304" pitchFamily="18" charset="0"/>
                <a:cs typeface="Times New Roman" panose="02020603050405020304" pitchFamily="18" charset="0"/>
              </a:rPr>
              <a:t>Bir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kolonisi olan </a:t>
            </a:r>
            <a:r>
              <a:rPr lang="tr-TR" sz="3200" dirty="0" err="1">
                <a:latin typeface="Times New Roman" panose="02020603050405020304" pitchFamily="18" charset="0"/>
                <a:cs typeface="Times New Roman" panose="02020603050405020304" pitchFamily="18" charset="0"/>
              </a:rPr>
              <a:t>Sinope’de</a:t>
            </a:r>
            <a:r>
              <a:rPr lang="tr-TR" sz="3200" dirty="0">
                <a:latin typeface="Times New Roman" panose="02020603050405020304" pitchFamily="18" charset="0"/>
                <a:cs typeface="Times New Roman" panose="02020603050405020304" pitchFamily="18" charset="0"/>
              </a:rPr>
              <a:t> doğmuş olan </a:t>
            </a:r>
            <a:r>
              <a:rPr lang="tr-TR" sz="3200" dirty="0" err="1">
                <a:latin typeface="Times New Roman" panose="02020603050405020304" pitchFamily="18" charset="0"/>
                <a:cs typeface="Times New Roman" panose="02020603050405020304" pitchFamily="18" charset="0"/>
              </a:rPr>
              <a:t>Diogenes</a:t>
            </a:r>
            <a:r>
              <a:rPr lang="tr-TR" sz="3200" dirty="0">
                <a:latin typeface="Times New Roman" panose="02020603050405020304" pitchFamily="18" charset="0"/>
                <a:cs typeface="Times New Roman" panose="02020603050405020304" pitchFamily="18" charset="0"/>
              </a:rPr>
              <a:t>, aldığı sürgün cezasının ardından Atina’ya gelmiş ve burada </a:t>
            </a:r>
            <a:r>
              <a:rPr lang="tr-TR" sz="3200" dirty="0" err="1">
                <a:latin typeface="Times New Roman" panose="02020603050405020304" pitchFamily="18" charset="0"/>
                <a:cs typeface="Times New Roman" panose="02020603050405020304" pitchFamily="18" charset="0"/>
              </a:rPr>
              <a:t>Antisthenes’in</a:t>
            </a:r>
            <a:r>
              <a:rPr lang="tr-TR" sz="3200" dirty="0">
                <a:latin typeface="Times New Roman" panose="02020603050405020304" pitchFamily="18" charset="0"/>
                <a:cs typeface="Times New Roman" panose="02020603050405020304" pitchFamily="18" charset="0"/>
              </a:rPr>
              <a:t> öğrencisi olmuştur. Gerçek erdemin kişinin kendi duygularına egemen olması görüşünden yola çıkarak toplumsal bağımlılıklardan ve zorunluluklardan kurtulmuş, doğaya uygun yaşama başlamış ve böylece özgürleşmiştir. Bu yaşam biçimini, Atina’nın ardından </a:t>
            </a:r>
            <a:r>
              <a:rPr lang="tr-TR" sz="3200" dirty="0" err="1">
                <a:latin typeface="Times New Roman" panose="02020603050405020304" pitchFamily="18" charset="0"/>
                <a:cs typeface="Times New Roman" panose="02020603050405020304" pitchFamily="18" charset="0"/>
              </a:rPr>
              <a:t>Korinthos’ta</a:t>
            </a:r>
            <a:r>
              <a:rPr lang="tr-TR" sz="3200" dirty="0">
                <a:latin typeface="Times New Roman" panose="02020603050405020304" pitchFamily="18" charset="0"/>
                <a:cs typeface="Times New Roman" panose="02020603050405020304" pitchFamily="18" charset="0"/>
              </a:rPr>
              <a:t> sürdürmüştür.</a:t>
            </a:r>
          </a:p>
        </p:txBody>
      </p:sp>
    </p:spTree>
    <p:extLst>
      <p:ext uri="{BB962C8B-B14F-4D97-AF65-F5344CB8AC3E}">
        <p14:creationId xmlns:p14="http://schemas.microsoft.com/office/powerpoint/2010/main" val="329041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4037749"/>
          </a:xfrm>
        </p:spPr>
        <p:txBody>
          <a:bodyPr>
            <a:normAutofit fontScale="92500" lnSpcReduction="10000"/>
          </a:bodyPr>
          <a:lstStyle/>
          <a:p>
            <a:pPr marL="0" indent="0">
              <a:buNone/>
            </a:pPr>
            <a:r>
              <a:rPr lang="tr-TR" sz="3500" dirty="0" err="1">
                <a:latin typeface="Times New Roman" panose="02020603050405020304" pitchFamily="18" charset="0"/>
                <a:cs typeface="Times New Roman" panose="02020603050405020304" pitchFamily="18" charset="0"/>
              </a:rPr>
              <a:t>Kyrene</a:t>
            </a:r>
            <a:r>
              <a:rPr lang="tr-TR" sz="3500" dirty="0">
                <a:latin typeface="Times New Roman" panose="02020603050405020304" pitchFamily="18" charset="0"/>
                <a:cs typeface="Times New Roman" panose="02020603050405020304" pitchFamily="18" charset="0"/>
              </a:rPr>
              <a:t> Okulu’nun kurucusu </a:t>
            </a:r>
            <a:r>
              <a:rPr lang="tr-TR" sz="3500" dirty="0" err="1">
                <a:latin typeface="Times New Roman" panose="02020603050405020304" pitchFamily="18" charset="0"/>
                <a:cs typeface="Times New Roman" panose="02020603050405020304" pitchFamily="18" charset="0"/>
              </a:rPr>
              <a:t>Aristippos</a:t>
            </a:r>
            <a:r>
              <a:rPr lang="tr-TR" sz="3500" dirty="0">
                <a:latin typeface="Times New Roman" panose="02020603050405020304" pitchFamily="18" charset="0"/>
                <a:cs typeface="Times New Roman" panose="02020603050405020304" pitchFamily="18" charset="0"/>
              </a:rPr>
              <a:t> (İÖ 435-335) da Sokrates’in çevresindendir ve o da yeni felsefelerin oluşmasına kaynaklık edecek görüşler ortaya koymuştur . </a:t>
            </a:r>
            <a:r>
              <a:rPr lang="tr-TR" sz="3500" dirty="0" err="1">
                <a:latin typeface="Times New Roman" panose="02020603050405020304" pitchFamily="18" charset="0"/>
                <a:cs typeface="Times New Roman" panose="02020603050405020304" pitchFamily="18" charset="0"/>
              </a:rPr>
              <a:t>Kyrene</a:t>
            </a:r>
            <a:r>
              <a:rPr lang="tr-TR" sz="3500" dirty="0">
                <a:latin typeface="Times New Roman" panose="02020603050405020304" pitchFamily="18" charset="0"/>
                <a:cs typeface="Times New Roman" panose="02020603050405020304" pitchFamily="18" charset="0"/>
              </a:rPr>
              <a:t>, Kuzey Afrika’da günümüz Libya kıyılarında bir </a:t>
            </a:r>
            <a:r>
              <a:rPr lang="tr-TR" sz="3500" dirty="0" err="1">
                <a:latin typeface="Times New Roman" panose="02020603050405020304" pitchFamily="18" charset="0"/>
                <a:cs typeface="Times New Roman" panose="02020603050405020304" pitchFamily="18" charset="0"/>
              </a:rPr>
              <a:t>Hellen</a:t>
            </a:r>
            <a:r>
              <a:rPr lang="tr-TR" sz="3500" dirty="0">
                <a:latin typeface="Times New Roman" panose="02020603050405020304" pitchFamily="18" charset="0"/>
                <a:cs typeface="Times New Roman" panose="02020603050405020304" pitchFamily="18" charset="0"/>
              </a:rPr>
              <a:t> kolonisi olarak kurulmuştur. </a:t>
            </a:r>
            <a:r>
              <a:rPr lang="tr-TR" sz="3500" dirty="0" err="1">
                <a:latin typeface="Times New Roman" panose="02020603050405020304" pitchFamily="18" charset="0"/>
                <a:cs typeface="Times New Roman" panose="02020603050405020304" pitchFamily="18" charset="0"/>
              </a:rPr>
              <a:t>Aristippos</a:t>
            </a:r>
            <a:r>
              <a:rPr lang="tr-TR" sz="3500" dirty="0">
                <a:latin typeface="Times New Roman" panose="02020603050405020304" pitchFamily="18" charset="0"/>
                <a:cs typeface="Times New Roman" panose="02020603050405020304" pitchFamily="18" charset="0"/>
              </a:rPr>
              <a:t> burada doğmuş ancak Atina’da Sokrates’in eğitimine girmiş ve aynı zamanda Sofistlerden de eğitim almıştır.</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6940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1853755"/>
            <a:ext cx="9603275" cy="4167218"/>
          </a:xfrm>
        </p:spPr>
        <p:txBody>
          <a:bodyPr>
            <a:normAutofit/>
          </a:bodyPr>
          <a:lstStyle/>
          <a:p>
            <a:pPr marL="0" indent="0">
              <a:buNone/>
            </a:pPr>
            <a:r>
              <a:rPr lang="tr-TR" sz="3200" dirty="0" err="1">
                <a:latin typeface="Times New Roman" panose="02020603050405020304" pitchFamily="18" charset="0"/>
                <a:cs typeface="Times New Roman" panose="02020603050405020304" pitchFamily="18" charset="0"/>
              </a:rPr>
              <a:t>Aristippos</a:t>
            </a:r>
            <a:r>
              <a:rPr lang="tr-TR" sz="3200" dirty="0">
                <a:latin typeface="Times New Roman" panose="02020603050405020304" pitchFamily="18" charset="0"/>
                <a:cs typeface="Times New Roman" panose="02020603050405020304" pitchFamily="18" charset="0"/>
              </a:rPr>
              <a:t> felsefesi, bireysel haz üzerine kurulmuştur. </a:t>
            </a:r>
            <a:r>
              <a:rPr lang="tr-TR" sz="3200" dirty="0" err="1">
                <a:latin typeface="Times New Roman" panose="02020603050405020304" pitchFamily="18" charset="0"/>
                <a:cs typeface="Times New Roman" panose="02020603050405020304" pitchFamily="18" charset="0"/>
              </a:rPr>
              <a:t>Kyniklerin</a:t>
            </a:r>
            <a:r>
              <a:rPr lang="tr-TR" sz="3200" dirty="0">
                <a:latin typeface="Times New Roman" panose="02020603050405020304" pitchFamily="18" charset="0"/>
                <a:cs typeface="Times New Roman" panose="02020603050405020304" pitchFamily="18" charset="0"/>
              </a:rPr>
              <a:t> aksine toplumsal nimetlerden yüz çevirmezler ve katı ahlaki tutumları yoktur.  Aksine bireyin hazza ulaşması için toplumsal nimetlerden yararlanmak öngörülmüştür. Çünkü bu felsefi görüşte amaç, rahat ve keyifli bir yaşama ulaşmak, hazzı yakalamaktır.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3719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1853755"/>
            <a:ext cx="9603275" cy="4167218"/>
          </a:xfrm>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Bu durumda ihtiyaç duyulan ve iyi olarak kabul edilen tek şey hazdır. Diğer tüm şeyler, hazzı sağladıkları, haz verdikleri ölçüde iyidir. Böylesi bir felsefi görüşte tüm toplumsal değerler yok sayılmış olur ve devlet ve topluma ilişkin tüm değerlerin önüne bireysel haz geçmiştir. Öyle ki dünyanın zevkine ulaşmak için özgürleşmeyi isterler.</a:t>
            </a:r>
          </a:p>
        </p:txBody>
      </p:sp>
    </p:spTree>
    <p:extLst>
      <p:ext uri="{BB962C8B-B14F-4D97-AF65-F5344CB8AC3E}">
        <p14:creationId xmlns:p14="http://schemas.microsoft.com/office/powerpoint/2010/main" val="1990076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3681683"/>
          </a:xfrm>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Görüldüğü gibi, her iki felsefe okulunda da birey, toplumdan bağımsızdır. </a:t>
            </a:r>
            <a:r>
              <a:rPr lang="tr-TR" sz="3200">
                <a:latin typeface="Times New Roman" panose="02020603050405020304" pitchFamily="18" charset="0"/>
                <a:cs typeface="Times New Roman" panose="02020603050405020304" pitchFamily="18" charset="0"/>
              </a:rPr>
              <a:t>Düşünürleri, </a:t>
            </a:r>
            <a:r>
              <a:rPr lang="tr-TR" sz="3200" dirty="0">
                <a:latin typeface="Times New Roman" panose="02020603050405020304" pitchFamily="18" charset="0"/>
                <a:cs typeface="Times New Roman" panose="02020603050405020304" pitchFamily="18" charset="0"/>
              </a:rPr>
              <a:t>kendilerini hiçbir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’e</a:t>
            </a:r>
            <a:r>
              <a:rPr lang="tr-TR" sz="3200" dirty="0">
                <a:latin typeface="Times New Roman" panose="02020603050405020304" pitchFamily="18" charset="0"/>
                <a:cs typeface="Times New Roman" panose="02020603050405020304" pitchFamily="18" charset="0"/>
              </a:rPr>
              <a:t> bağımlı hissetmezler ve bireysel özgürlük en geniş ölçüde yaşanır. Bu yaşam algısına, tümüyle dönemin siyasal koşullarıyla uyumlu olarak </a:t>
            </a:r>
            <a:r>
              <a:rPr lang="tr-TR" sz="3200" i="1" dirty="0" err="1">
                <a:latin typeface="Times New Roman" panose="02020603050405020304" pitchFamily="18" charset="0"/>
                <a:cs typeface="Times New Roman" panose="02020603050405020304" pitchFamily="18" charset="0"/>
              </a:rPr>
              <a:t>kosmopolis</a:t>
            </a:r>
            <a:r>
              <a:rPr lang="tr-TR" sz="3200"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kosmopolites</a:t>
            </a:r>
            <a:r>
              <a:rPr lang="tr-TR" sz="3200" dirty="0">
                <a:latin typeface="Times New Roman" panose="02020603050405020304" pitchFamily="18" charset="0"/>
                <a:cs typeface="Times New Roman" panose="02020603050405020304" pitchFamily="18" charset="0"/>
              </a:rPr>
              <a:t> ve </a:t>
            </a:r>
            <a:r>
              <a:rPr lang="tr-TR" sz="3200" i="1" dirty="0" err="1">
                <a:latin typeface="Times New Roman" panose="02020603050405020304" pitchFamily="18" charset="0"/>
                <a:cs typeface="Times New Roman" panose="02020603050405020304" pitchFamily="18" charset="0"/>
              </a:rPr>
              <a:t>apolis</a:t>
            </a:r>
            <a:r>
              <a:rPr lang="tr-TR" sz="3200" dirty="0">
                <a:latin typeface="Times New Roman" panose="02020603050405020304" pitchFamily="18" charset="0"/>
                <a:cs typeface="Times New Roman" panose="02020603050405020304" pitchFamily="18" charset="0"/>
              </a:rPr>
              <a:t> kavramları eşlik edecektir.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219352"/>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141</TotalTime>
  <Words>454</Words>
  <Application>Microsoft Office PowerPoint</Application>
  <PresentationFormat>Geniş ekran</PresentationFormat>
  <Paragraphs>20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TAR0362  ESKİÇAĞ’DA DEVLET VE TOPLUM</dc:title>
  <dc:creator>lenovo</dc:creator>
  <cp:lastModifiedBy>lenovo</cp:lastModifiedBy>
  <cp:revision>31</cp:revision>
  <dcterms:created xsi:type="dcterms:W3CDTF">2020-05-07T20:52:22Z</dcterms:created>
  <dcterms:modified xsi:type="dcterms:W3CDTF">2020-05-12T12:02:26Z</dcterms:modified>
</cp:coreProperties>
</file>