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4" r:id="rId3"/>
    <p:sldId id="275" r:id="rId4"/>
    <p:sldId id="280" r:id="rId5"/>
    <p:sldId id="281" r:id="rId6"/>
    <p:sldId id="282" r:id="rId7"/>
    <p:sldId id="283" r:id="rId8"/>
    <p:sldId id="27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5/27/2020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5/27/2020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5/27/2020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5/27/2020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5/27/2020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azbyka.ru/deti/shkolnyjj-pomoshhnik" TargetMode="External"/><Relationship Id="rId2" Type="http://schemas.openxmlformats.org/officeDocument/2006/relationships/hyperlink" Target="https://www.litres.ru/tamara-babasheva/uchimsya-pisat-sochinenie-metodicheskoe-rukovodstvo-dlya-shkolnikov/chitat-onlayn/" TargetMode="External"/><Relationship Id="rId1" Type="http://schemas.openxmlformats.org/officeDocument/2006/relationships/slideLayout" Target="../slideLayouts/slideLayout2.xml"/><Relationship Id="rId5" Type="http://schemas.openxmlformats.org/officeDocument/2006/relationships/hyperlink" Target="https://vashurok.ru/questions/kak-sostavit-plan-k-izlozheniyu" TargetMode="External"/><Relationship Id="rId4" Type="http://schemas.openxmlformats.org/officeDocument/2006/relationships/hyperlink" Target="http://rosental-book.ru/styli_xlii.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F1CD9-E5B9-4EFC-B13E-D8958770EDAB}"/>
              </a:ext>
            </a:extLst>
          </p:cNvPr>
          <p:cNvSpPr>
            <a:spLocks noGrp="1"/>
          </p:cNvSpPr>
          <p:nvPr>
            <p:ph type="ctrTitle"/>
          </p:nvPr>
        </p:nvSpPr>
        <p:spPr/>
        <p:txBody>
          <a:bodyPr/>
          <a:lstStyle/>
          <a:p>
            <a:r>
              <a:rPr lang="ru-RU" dirty="0"/>
              <a:t>Сочинение</a:t>
            </a:r>
            <a:endParaRPr lang="en-US" dirty="0"/>
          </a:p>
        </p:txBody>
      </p:sp>
      <p:sp>
        <p:nvSpPr>
          <p:cNvPr id="3" name="Subtitle 2">
            <a:extLst>
              <a:ext uri="{FF2B5EF4-FFF2-40B4-BE49-F238E27FC236}">
                <a16:creationId xmlns:a16="http://schemas.microsoft.com/office/drawing/2014/main" id="{2DC45E55-F261-464A-8292-5AC81875054E}"/>
              </a:ext>
            </a:extLst>
          </p:cNvPr>
          <p:cNvSpPr>
            <a:spLocks noGrp="1"/>
          </p:cNvSpPr>
          <p:nvPr>
            <p:ph type="subTitle" idx="1"/>
          </p:nvPr>
        </p:nvSpPr>
        <p:spPr/>
        <p:txBody>
          <a:bodyPr/>
          <a:lstStyle/>
          <a:p>
            <a:r>
              <a:rPr lang="ru-RU" dirty="0"/>
              <a:t>Лекция </a:t>
            </a:r>
            <a:r>
              <a:rPr lang="tr-TR" dirty="0"/>
              <a:t>1</a:t>
            </a:r>
            <a:endParaRPr lang="en-US" dirty="0"/>
          </a:p>
        </p:txBody>
      </p:sp>
    </p:spTree>
    <p:extLst>
      <p:ext uri="{BB962C8B-B14F-4D97-AF65-F5344CB8AC3E}">
        <p14:creationId xmlns:p14="http://schemas.microsoft.com/office/powerpoint/2010/main" val="3607010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DA51D-8ED0-40BF-ABB6-07C048DE5A00}"/>
              </a:ext>
            </a:extLst>
          </p:cNvPr>
          <p:cNvSpPr>
            <a:spLocks noGrp="1"/>
          </p:cNvSpPr>
          <p:nvPr>
            <p:ph type="title"/>
          </p:nvPr>
        </p:nvSpPr>
        <p:spPr>
          <a:xfrm>
            <a:off x="1371600" y="685800"/>
            <a:ext cx="9601200" cy="573157"/>
          </a:xfrm>
        </p:spPr>
        <p:txBody>
          <a:bodyPr>
            <a:normAutofit/>
          </a:bodyPr>
          <a:lstStyle/>
          <a:p>
            <a:r>
              <a:rPr lang="ru-RU" sz="2800" dirty="0"/>
              <a:t>Официально-деловой стиль</a:t>
            </a:r>
            <a:endParaRPr lang="en-US" sz="2800" dirty="0"/>
          </a:p>
        </p:txBody>
      </p:sp>
      <p:sp>
        <p:nvSpPr>
          <p:cNvPr id="3" name="Content Placeholder 2">
            <a:extLst>
              <a:ext uri="{FF2B5EF4-FFF2-40B4-BE49-F238E27FC236}">
                <a16:creationId xmlns:a16="http://schemas.microsoft.com/office/drawing/2014/main" id="{50B69B94-4CB7-49A7-A12D-A2637DF592A0}"/>
              </a:ext>
            </a:extLst>
          </p:cNvPr>
          <p:cNvSpPr>
            <a:spLocks noGrp="1"/>
          </p:cNvSpPr>
          <p:nvPr>
            <p:ph idx="1"/>
          </p:nvPr>
        </p:nvSpPr>
        <p:spPr>
          <a:xfrm>
            <a:off x="1371600" y="1139687"/>
            <a:ext cx="9601200" cy="4727713"/>
          </a:xfrm>
        </p:spPr>
        <p:txBody>
          <a:bodyPr>
            <a:normAutofit/>
          </a:bodyPr>
          <a:lstStyle/>
          <a:p>
            <a:pPr algn="l"/>
            <a:r>
              <a:rPr lang="ru-RU" sz="1800" b="1" i="0" u="none" strike="noStrike" baseline="0" dirty="0">
                <a:solidFill>
                  <a:srgbClr val="161616"/>
                </a:solidFill>
                <a:latin typeface="AvantGardeGothicC-Demi"/>
              </a:rPr>
              <a:t>точность</a:t>
            </a:r>
          </a:p>
          <a:p>
            <a:pPr algn="l"/>
            <a:r>
              <a:rPr lang="ru-RU" sz="1800" b="0" i="0" u="none" strike="noStrike" baseline="0" dirty="0">
                <a:solidFill>
                  <a:srgbClr val="161616"/>
                </a:solidFill>
                <a:latin typeface="TT4C080O00"/>
              </a:rPr>
              <a:t> </a:t>
            </a:r>
            <a:r>
              <a:rPr lang="ru-RU" sz="1800" b="1" i="0" u="none" strike="noStrike" baseline="0" dirty="0">
                <a:solidFill>
                  <a:srgbClr val="161616"/>
                </a:solidFill>
                <a:latin typeface="AvantGardeGothicC-Demi"/>
              </a:rPr>
              <a:t>стремление к стандарту</a:t>
            </a:r>
          </a:p>
          <a:p>
            <a:pPr algn="l"/>
            <a:r>
              <a:rPr lang="ru-RU" sz="1800" b="0" i="0" u="none" strike="noStrike" baseline="0" dirty="0">
                <a:solidFill>
                  <a:srgbClr val="161616"/>
                </a:solidFill>
                <a:latin typeface="TT4C080O00"/>
              </a:rPr>
              <a:t> </a:t>
            </a:r>
            <a:r>
              <a:rPr lang="ru-RU" sz="1800" b="1" i="0" u="none" strike="noStrike" baseline="0" dirty="0">
                <a:solidFill>
                  <a:srgbClr val="161616"/>
                </a:solidFill>
                <a:latin typeface="AvantGardeGothicC-Demi"/>
              </a:rPr>
              <a:t>отсутствие выражения личных чувств и отношений</a:t>
            </a:r>
          </a:p>
          <a:p>
            <a:pPr algn="l"/>
            <a:r>
              <a:rPr lang="ru-RU" sz="1800" b="0" i="0" u="none" strike="noStrike" baseline="0" dirty="0">
                <a:solidFill>
                  <a:srgbClr val="161616"/>
                </a:solidFill>
                <a:latin typeface="TT4C080O00"/>
              </a:rPr>
              <a:t> </a:t>
            </a:r>
            <a:r>
              <a:rPr lang="ru-RU" sz="1800" b="1" i="0" u="none" strike="noStrike" baseline="0" dirty="0">
                <a:solidFill>
                  <a:srgbClr val="161616"/>
                </a:solidFill>
                <a:latin typeface="AvantGardeGothicC-Demi"/>
              </a:rPr>
              <a:t>употребление специальных терминов</a:t>
            </a:r>
          </a:p>
          <a:p>
            <a:pPr algn="l"/>
            <a:r>
              <a:rPr lang="ru-RU" sz="1800" b="0" i="0" u="none" strike="noStrike" baseline="0" dirty="0">
                <a:solidFill>
                  <a:srgbClr val="161616"/>
                </a:solidFill>
                <a:latin typeface="TT4C080O00"/>
              </a:rPr>
              <a:t> </a:t>
            </a:r>
            <a:r>
              <a:rPr lang="ru-RU" sz="1800" b="1" i="0" u="none" strike="noStrike" baseline="0" dirty="0">
                <a:solidFill>
                  <a:srgbClr val="161616"/>
                </a:solidFill>
                <a:latin typeface="AvantGardeGothicC-Demi"/>
              </a:rPr>
              <a:t>специфическая лексика и фразеология</a:t>
            </a:r>
          </a:p>
          <a:p>
            <a:pPr algn="l"/>
            <a:r>
              <a:rPr lang="ru-RU" sz="1800" b="0" i="0" u="none" strike="noStrike" baseline="0" dirty="0">
                <a:solidFill>
                  <a:srgbClr val="161616"/>
                </a:solidFill>
                <a:latin typeface="TT4C080O00"/>
              </a:rPr>
              <a:t> </a:t>
            </a:r>
            <a:r>
              <a:rPr lang="ru-RU" sz="1800" b="1" i="0" u="none" strike="noStrike" baseline="0" dirty="0">
                <a:solidFill>
                  <a:srgbClr val="161616"/>
                </a:solidFill>
                <a:latin typeface="AvantGardeGothicC-Demi"/>
              </a:rPr>
              <a:t>клишированные синтаксические конструкции</a:t>
            </a:r>
          </a:p>
          <a:p>
            <a:pPr algn="l"/>
            <a:r>
              <a:rPr lang="ru-RU" sz="1800" b="1" i="0" u="none" strike="noStrike" baseline="0" dirty="0">
                <a:solidFill>
                  <a:srgbClr val="161616"/>
                </a:solidFill>
                <a:latin typeface="AvantGardeGothicC-Demi"/>
              </a:rPr>
              <a:t>Особенности языкового воплощения документов:</a:t>
            </a:r>
          </a:p>
          <a:p>
            <a:pPr algn="l"/>
            <a:r>
              <a:rPr lang="ru-RU" sz="1800" b="0" i="0" u="none" strike="noStrike" baseline="0" dirty="0">
                <a:solidFill>
                  <a:srgbClr val="161616"/>
                </a:solidFill>
                <a:latin typeface="TT4C080O00"/>
              </a:rPr>
              <a:t> </a:t>
            </a:r>
            <a:r>
              <a:rPr lang="ru-RU" sz="1800" b="1" i="0" u="none" strike="noStrike" baseline="0" dirty="0">
                <a:solidFill>
                  <a:srgbClr val="161616"/>
                </a:solidFill>
                <a:latin typeface="AvantGardeGothicC-Demi"/>
              </a:rPr>
              <a:t>частое использование причастных и деепричастных оборотов</a:t>
            </a:r>
          </a:p>
          <a:p>
            <a:pPr algn="l"/>
            <a:r>
              <a:rPr lang="ru-RU" sz="1800" b="0" i="0" u="none" strike="noStrike" baseline="0" dirty="0">
                <a:solidFill>
                  <a:srgbClr val="161616"/>
                </a:solidFill>
                <a:latin typeface="TT4C080O00"/>
              </a:rPr>
              <a:t> </a:t>
            </a:r>
            <a:r>
              <a:rPr lang="ru-RU" sz="1800" b="1" i="0" u="none" strike="noStrike" baseline="0" dirty="0">
                <a:solidFill>
                  <a:srgbClr val="161616"/>
                </a:solidFill>
                <a:latin typeface="AvantGardeGothicC-Demi"/>
              </a:rPr>
              <a:t>использование специфических предлогов и союзов</a:t>
            </a:r>
          </a:p>
          <a:p>
            <a:pPr algn="l"/>
            <a:r>
              <a:rPr lang="ru-RU" sz="1800" b="0" i="0" u="none" strike="noStrike" baseline="0" dirty="0">
                <a:solidFill>
                  <a:srgbClr val="161616"/>
                </a:solidFill>
                <a:latin typeface="TT4C080O00"/>
              </a:rPr>
              <a:t> </a:t>
            </a:r>
            <a:r>
              <a:rPr lang="ru-RU" sz="1800" b="1" i="0" u="none" strike="noStrike" baseline="0" dirty="0">
                <a:solidFill>
                  <a:srgbClr val="161616"/>
                </a:solidFill>
                <a:latin typeface="AvantGardeGothicC-Demi"/>
              </a:rPr>
              <a:t>особое внимание к соответствию документа стандарту</a:t>
            </a:r>
            <a:endParaRPr lang="en-US" dirty="0"/>
          </a:p>
        </p:txBody>
      </p:sp>
    </p:spTree>
    <p:extLst>
      <p:ext uri="{BB962C8B-B14F-4D97-AF65-F5344CB8AC3E}">
        <p14:creationId xmlns:p14="http://schemas.microsoft.com/office/powerpoint/2010/main" val="1964533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3D2CBE-4F00-4854-B3F8-8F31808B9450}"/>
              </a:ext>
            </a:extLst>
          </p:cNvPr>
          <p:cNvSpPr>
            <a:spLocks noGrp="1"/>
          </p:cNvSpPr>
          <p:nvPr>
            <p:ph type="title"/>
          </p:nvPr>
        </p:nvSpPr>
        <p:spPr/>
        <p:txBody>
          <a:bodyPr>
            <a:normAutofit/>
          </a:bodyPr>
          <a:lstStyle/>
          <a:p>
            <a:r>
              <a:rPr lang="ru-RU" sz="2800" dirty="0"/>
              <a:t>Изложение</a:t>
            </a:r>
            <a:endParaRPr lang="en-US" sz="2800" dirty="0"/>
          </a:p>
        </p:txBody>
      </p:sp>
      <p:sp>
        <p:nvSpPr>
          <p:cNvPr id="3" name="Content Placeholder 2">
            <a:extLst>
              <a:ext uri="{FF2B5EF4-FFF2-40B4-BE49-F238E27FC236}">
                <a16:creationId xmlns:a16="http://schemas.microsoft.com/office/drawing/2014/main" id="{2D77F95D-5500-4A5F-AE40-DB4B449C0541}"/>
              </a:ext>
            </a:extLst>
          </p:cNvPr>
          <p:cNvSpPr>
            <a:spLocks noGrp="1"/>
          </p:cNvSpPr>
          <p:nvPr>
            <p:ph idx="1"/>
          </p:nvPr>
        </p:nvSpPr>
        <p:spPr>
          <a:xfrm>
            <a:off x="1371600" y="1577009"/>
            <a:ext cx="9601200" cy="2252869"/>
          </a:xfrm>
        </p:spPr>
        <p:txBody>
          <a:bodyPr>
            <a:normAutofit/>
          </a:bodyPr>
          <a:lstStyle/>
          <a:p>
            <a:pPr algn="just"/>
            <a:r>
              <a:rPr lang="ru-RU" b="1" i="0" u="none" strike="noStrike" baseline="0" dirty="0">
                <a:solidFill>
                  <a:srgbClr val="161616"/>
                </a:solidFill>
                <a:latin typeface="AvantGardeGothicC-Demi"/>
              </a:rPr>
              <a:t>Изложение — это текст, который Вы пишете после того, как прочитали или прослушали художественный (или публицистический) текст. Желательно уметь написать изложение после одного прочтения (прослушивания), при этом необходимо передать главную мысль или идею автора. Очень хорошо, если в Вашем изложении сохранена структура излагаемого текста и использованы слова и выражения, близкие к оригиналу.</a:t>
            </a:r>
            <a:endParaRPr lang="en-US" dirty="0"/>
          </a:p>
        </p:txBody>
      </p:sp>
    </p:spTree>
    <p:extLst>
      <p:ext uri="{BB962C8B-B14F-4D97-AF65-F5344CB8AC3E}">
        <p14:creationId xmlns:p14="http://schemas.microsoft.com/office/powerpoint/2010/main" val="4117376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6364A7-C5C9-4647-9DAD-450D3FF29E3F}"/>
              </a:ext>
            </a:extLst>
          </p:cNvPr>
          <p:cNvSpPr>
            <a:spLocks noGrp="1"/>
          </p:cNvSpPr>
          <p:nvPr>
            <p:ph idx="1"/>
          </p:nvPr>
        </p:nvSpPr>
        <p:spPr>
          <a:xfrm>
            <a:off x="1371600" y="834887"/>
            <a:ext cx="9601200" cy="5032513"/>
          </a:xfrm>
        </p:spPr>
        <p:txBody>
          <a:bodyPr/>
          <a:lstStyle/>
          <a:p>
            <a:pPr algn="l" fontAlgn="base"/>
            <a:r>
              <a:rPr lang="ru-RU" b="1" i="0" dirty="0">
                <a:solidFill>
                  <a:srgbClr val="000000"/>
                </a:solidFill>
                <a:effectLst/>
                <a:latin typeface="ProximaNovaMedium"/>
              </a:rPr>
              <a:t>Чтобы запомнить текст изложения правильно, необходимо составить план. </a:t>
            </a:r>
          </a:p>
          <a:p>
            <a:pPr marL="0" indent="0" algn="just" fontAlgn="base">
              <a:buNone/>
            </a:pPr>
            <a:r>
              <a:rPr lang="ru-RU" b="0" i="0" dirty="0">
                <a:solidFill>
                  <a:srgbClr val="000000"/>
                </a:solidFill>
                <a:effectLst/>
                <a:latin typeface="ProximaNovaMedium"/>
              </a:rPr>
              <a:t>	1. </a:t>
            </a:r>
            <a:r>
              <a:rPr lang="ru-RU" b="0" i="0" dirty="0">
                <a:solidFill>
                  <a:srgbClr val="000000"/>
                </a:solidFill>
                <a:effectLst/>
                <a:latin typeface="AvantGardeGothicC-Demi"/>
              </a:rPr>
              <a:t>Читая первый раз изложение, ничего записывать не надо, нужно просто 	постараться запомнить. Если текст очень сложный, незнакомый, лучше 	внимательно с ним ознакомиться. Когда преподаватель делает паузу во 	время чтения, в этот момент на бумаге можно записать основные моменты, 	которые запомнились.</a:t>
            </a:r>
          </a:p>
          <a:p>
            <a:pPr marL="0" indent="0" algn="just" fontAlgn="base">
              <a:buNone/>
            </a:pPr>
            <a:endParaRPr lang="ru-RU" dirty="0">
              <a:solidFill>
                <a:srgbClr val="000000"/>
              </a:solidFill>
              <a:latin typeface="AvantGardeGothicC-Demi"/>
            </a:endParaRPr>
          </a:p>
          <a:p>
            <a:pPr marL="0" indent="0" algn="just" fontAlgn="base">
              <a:buNone/>
            </a:pPr>
            <a:r>
              <a:rPr lang="ru-RU" b="0" i="0" dirty="0">
                <a:solidFill>
                  <a:srgbClr val="000000"/>
                </a:solidFill>
                <a:effectLst/>
                <a:latin typeface="AvantGardeGothicC-Demi"/>
              </a:rPr>
              <a:t>	2. Когда слушаете текст изложения уже во второй раз, то нужно на бумаге 	делать более подробные записи. Именно во время второго раза 	прослушивания текста, запоминается всё то, что не запомнилось с первого 	раза. Ваша цель - понять структуру текста и передать основную мысль. Текст 	копировать не надо. Текст нужно разбить на абзацы и дать каждому 	название. Нужно составить свой план, в котором вы можете записать отрывки 	предложений или какие-то фразы, которые запомнились, во время чтения 	изложения. </a:t>
            </a:r>
          </a:p>
          <a:p>
            <a:endParaRPr lang="en-US" dirty="0"/>
          </a:p>
        </p:txBody>
      </p:sp>
    </p:spTree>
    <p:extLst>
      <p:ext uri="{BB962C8B-B14F-4D97-AF65-F5344CB8AC3E}">
        <p14:creationId xmlns:p14="http://schemas.microsoft.com/office/powerpoint/2010/main" val="3688163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315E2D-BEAF-42AD-AC0C-5F6357B50852}"/>
              </a:ext>
            </a:extLst>
          </p:cNvPr>
          <p:cNvSpPr>
            <a:spLocks noGrp="1"/>
          </p:cNvSpPr>
          <p:nvPr>
            <p:ph idx="1"/>
          </p:nvPr>
        </p:nvSpPr>
        <p:spPr>
          <a:xfrm>
            <a:off x="1371600" y="1033670"/>
            <a:ext cx="9601200" cy="4833730"/>
          </a:xfrm>
        </p:spPr>
        <p:txBody>
          <a:bodyPr/>
          <a:lstStyle/>
          <a:p>
            <a:pPr marL="0" indent="0">
              <a:buNone/>
            </a:pPr>
            <a:r>
              <a:rPr lang="tr-TR" b="0" i="0" dirty="0">
                <a:solidFill>
                  <a:srgbClr val="000000"/>
                </a:solidFill>
                <a:effectLst/>
                <a:latin typeface="ProximaNovaMedium"/>
              </a:rPr>
              <a:t>	</a:t>
            </a:r>
            <a:r>
              <a:rPr lang="ru-RU" b="0" i="0" dirty="0">
                <a:solidFill>
                  <a:srgbClr val="000000"/>
                </a:solidFill>
                <a:effectLst/>
                <a:latin typeface="ProximaNovaMedium"/>
              </a:rPr>
              <a:t>3. Нужно, чтобы каждая часть плана давала четкое содержание нового по </a:t>
            </a:r>
            <a:r>
              <a:rPr lang="tr-TR" b="0" i="0" dirty="0">
                <a:solidFill>
                  <a:srgbClr val="000000"/>
                </a:solidFill>
                <a:effectLst/>
                <a:latin typeface="ProximaNovaMedium"/>
              </a:rPr>
              <a:t>	</a:t>
            </a:r>
            <a:r>
              <a:rPr lang="ru-RU" b="0" i="0" dirty="0">
                <a:solidFill>
                  <a:srgbClr val="000000"/>
                </a:solidFill>
                <a:effectLst/>
                <a:latin typeface="ProximaNovaMedium"/>
              </a:rPr>
              <a:t>смыслу отрывка. Если есть большие абзацы, то их можно поделить на </a:t>
            </a:r>
            <a:r>
              <a:rPr lang="tr-TR" b="0" i="0" dirty="0">
                <a:solidFill>
                  <a:srgbClr val="000000"/>
                </a:solidFill>
                <a:effectLst/>
                <a:latin typeface="ProximaNovaMedium"/>
              </a:rPr>
              <a:t>	</a:t>
            </a:r>
            <a:r>
              <a:rPr lang="ru-RU" b="0" i="0" dirty="0" err="1">
                <a:solidFill>
                  <a:srgbClr val="000000"/>
                </a:solidFill>
                <a:effectLst/>
                <a:latin typeface="ProximaNovaMedium"/>
              </a:rPr>
              <a:t>подтемы</a:t>
            </a:r>
            <a:r>
              <a:rPr lang="ru-RU" b="0" i="0" dirty="0">
                <a:solidFill>
                  <a:srgbClr val="000000"/>
                </a:solidFill>
                <a:effectLst/>
                <a:latin typeface="ProximaNovaMedium"/>
              </a:rPr>
              <a:t>, это также нужно показать в своем плане. Для преподавателя важно </a:t>
            </a:r>
            <a:r>
              <a:rPr lang="tr-TR" b="0" i="0" dirty="0">
                <a:solidFill>
                  <a:srgbClr val="000000"/>
                </a:solidFill>
                <a:effectLst/>
                <a:latin typeface="ProximaNovaMedium"/>
              </a:rPr>
              <a:t>	</a:t>
            </a:r>
            <a:r>
              <a:rPr lang="ru-RU" b="0" i="0" dirty="0">
                <a:solidFill>
                  <a:srgbClr val="000000"/>
                </a:solidFill>
                <a:effectLst/>
                <a:latin typeface="ProximaNovaMedium"/>
              </a:rPr>
              <a:t>понять, что вы поняли основную мысль текста, что вы умеете работать с </a:t>
            </a:r>
            <a:r>
              <a:rPr lang="tr-TR" b="0" i="0" dirty="0">
                <a:solidFill>
                  <a:srgbClr val="000000"/>
                </a:solidFill>
                <a:effectLst/>
                <a:latin typeface="ProximaNovaMedium"/>
              </a:rPr>
              <a:t>	</a:t>
            </a:r>
            <a:r>
              <a:rPr lang="ru-RU" b="0" i="0" dirty="0">
                <a:solidFill>
                  <a:srgbClr val="000000"/>
                </a:solidFill>
                <a:effectLst/>
                <a:latin typeface="ProximaNovaMedium"/>
              </a:rPr>
              <a:t>полученной информацией.</a:t>
            </a:r>
            <a:endParaRPr lang="tr-TR" b="0" i="0" dirty="0">
              <a:solidFill>
                <a:srgbClr val="000000"/>
              </a:solidFill>
              <a:effectLst/>
              <a:latin typeface="ProximaNovaMedium"/>
            </a:endParaRPr>
          </a:p>
          <a:p>
            <a:pPr marL="0" indent="0">
              <a:buNone/>
            </a:pPr>
            <a:endParaRPr lang="tr-TR" dirty="0">
              <a:solidFill>
                <a:srgbClr val="000000"/>
              </a:solidFill>
              <a:latin typeface="ProximaNovaMedium"/>
            </a:endParaRPr>
          </a:p>
          <a:p>
            <a:pPr marL="0" indent="0">
              <a:buNone/>
            </a:pPr>
            <a:endParaRPr lang="tr-TR" b="0" i="0" dirty="0">
              <a:solidFill>
                <a:srgbClr val="000000"/>
              </a:solidFill>
              <a:effectLst/>
              <a:latin typeface="ProximaNovaMedium"/>
            </a:endParaRPr>
          </a:p>
          <a:p>
            <a:pPr algn="just"/>
            <a:r>
              <a:rPr lang="tr-TR" dirty="0">
                <a:solidFill>
                  <a:srgbClr val="000000"/>
                </a:solidFill>
                <a:latin typeface="ProximaNovaMedium"/>
              </a:rPr>
              <a:t>	</a:t>
            </a:r>
            <a:r>
              <a:rPr lang="ru-RU" b="0" i="0" dirty="0">
                <a:solidFill>
                  <a:srgbClr val="000000"/>
                </a:solidFill>
                <a:effectLst/>
                <a:latin typeface="ProximaNovaMedium"/>
              </a:rPr>
              <a:t>Главной особенностью изложения как письменной работы является то, что оно не требует от автора проявления фантазии. По сути, это просто пересказ текста, который зачитывается вслух преподавателем. </a:t>
            </a:r>
            <a:endParaRPr lang="tr-TR" b="0" i="0" dirty="0">
              <a:solidFill>
                <a:srgbClr val="000000"/>
              </a:solidFill>
              <a:effectLst/>
              <a:latin typeface="ProximaNovaMedium"/>
            </a:endParaRPr>
          </a:p>
          <a:p>
            <a:pPr marL="0" indent="0">
              <a:buNone/>
            </a:pPr>
            <a:endParaRPr lang="tr-TR" dirty="0">
              <a:solidFill>
                <a:srgbClr val="000000"/>
              </a:solidFill>
              <a:latin typeface="ProximaNovaMedium"/>
            </a:endParaRPr>
          </a:p>
          <a:p>
            <a:pPr marL="0" indent="0">
              <a:buNone/>
            </a:pPr>
            <a:r>
              <a:rPr lang="tr-TR" dirty="0">
                <a:solidFill>
                  <a:srgbClr val="000000"/>
                </a:solidFill>
                <a:latin typeface="ProximaNovaMedium"/>
              </a:rPr>
              <a:t>	</a:t>
            </a:r>
            <a:endParaRPr lang="en-US" dirty="0"/>
          </a:p>
        </p:txBody>
      </p:sp>
    </p:spTree>
    <p:extLst>
      <p:ext uri="{BB962C8B-B14F-4D97-AF65-F5344CB8AC3E}">
        <p14:creationId xmlns:p14="http://schemas.microsoft.com/office/powerpoint/2010/main" val="3674462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6B928F-4E91-456E-AEBB-9450D28C2DFD}"/>
              </a:ext>
            </a:extLst>
          </p:cNvPr>
          <p:cNvSpPr>
            <a:spLocks noGrp="1"/>
          </p:cNvSpPr>
          <p:nvPr>
            <p:ph idx="1"/>
          </p:nvPr>
        </p:nvSpPr>
        <p:spPr>
          <a:xfrm>
            <a:off x="1371600" y="728870"/>
            <a:ext cx="9601200" cy="5138530"/>
          </a:xfrm>
        </p:spPr>
        <p:txBody>
          <a:bodyPr/>
          <a:lstStyle/>
          <a:p>
            <a:pPr algn="l" fontAlgn="base"/>
            <a:r>
              <a:rPr lang="ru-RU" b="1" i="0" dirty="0">
                <a:solidFill>
                  <a:srgbClr val="000000"/>
                </a:solidFill>
                <a:effectLst/>
                <a:latin typeface="ProximaNovaMedium"/>
              </a:rPr>
              <a:t>При написании изложения необходимо придерживаться следующих правил:</a:t>
            </a:r>
            <a:endParaRPr lang="tr-TR" b="1" i="0" dirty="0">
              <a:solidFill>
                <a:srgbClr val="000000"/>
              </a:solidFill>
              <a:effectLst/>
              <a:latin typeface="ProximaNovaMedium"/>
            </a:endParaRPr>
          </a:p>
          <a:p>
            <a:pPr marL="0" indent="0" algn="l" fontAlgn="base">
              <a:buNone/>
            </a:pPr>
            <a:endParaRPr lang="ru-RU" b="1" i="0" dirty="0">
              <a:solidFill>
                <a:srgbClr val="000000"/>
              </a:solidFill>
              <a:effectLst/>
              <a:latin typeface="ProximaNovaMedium"/>
            </a:endParaRPr>
          </a:p>
          <a:p>
            <a:pPr lvl="1" algn="just" fontAlgn="base">
              <a:buFont typeface="+mj-lt"/>
              <a:buAutoNum type="arabicPeriod"/>
            </a:pPr>
            <a:r>
              <a:rPr lang="ru-RU" b="0" i="0" dirty="0">
                <a:solidFill>
                  <a:srgbClr val="000000"/>
                </a:solidFill>
                <a:effectLst/>
                <a:latin typeface="ProximaNovaMedium"/>
              </a:rPr>
              <a:t>Сосредоточьтесь на главном: не пытайтесь запомнить чересчур мелкие детали и лишние подробности, лучше уловитель основную авторскую мысль.</a:t>
            </a:r>
            <a:endParaRPr lang="tr-TR" b="0" i="0" dirty="0">
              <a:solidFill>
                <a:srgbClr val="000000"/>
              </a:solidFill>
              <a:effectLst/>
              <a:latin typeface="ProximaNovaMedium"/>
            </a:endParaRPr>
          </a:p>
          <a:p>
            <a:pPr marL="530352" lvl="1" indent="0" algn="just" fontAlgn="base">
              <a:buNone/>
            </a:pPr>
            <a:endParaRPr lang="tr-TR" i="0" dirty="0">
              <a:solidFill>
                <a:srgbClr val="000000"/>
              </a:solidFill>
              <a:latin typeface="ProximaNovaMedium"/>
            </a:endParaRPr>
          </a:p>
          <a:p>
            <a:pPr marL="530352" lvl="1" indent="0" algn="just" fontAlgn="base">
              <a:buNone/>
            </a:pPr>
            <a:r>
              <a:rPr lang="tr-TR" b="0" i="0" dirty="0">
                <a:solidFill>
                  <a:srgbClr val="000000"/>
                </a:solidFill>
                <a:effectLst/>
                <a:latin typeface="ProximaNovaMedium"/>
              </a:rPr>
              <a:t>2.  </a:t>
            </a:r>
            <a:r>
              <a:rPr lang="ru-RU" b="0" i="0" dirty="0">
                <a:solidFill>
                  <a:srgbClr val="000000"/>
                </a:solidFill>
                <a:effectLst/>
                <a:latin typeface="ProximaNovaMedium"/>
              </a:rPr>
              <a:t>Постарайтесь передать стилистику автора, помните, что у каждого писателя </a:t>
            </a:r>
            <a:r>
              <a:rPr lang="tr-TR" b="0" i="0" dirty="0">
                <a:solidFill>
                  <a:srgbClr val="000000"/>
                </a:solidFill>
                <a:effectLst/>
                <a:latin typeface="ProximaNovaMedium"/>
              </a:rPr>
              <a:t>	</a:t>
            </a:r>
            <a:r>
              <a:rPr lang="ru-RU" b="0" i="0" dirty="0">
                <a:solidFill>
                  <a:srgbClr val="000000"/>
                </a:solidFill>
                <a:effectLst/>
                <a:latin typeface="ProximaNovaMedium"/>
              </a:rPr>
              <a:t>свой слог и образ изложения событий (чем больше ваша работа будет </a:t>
            </a:r>
            <a:r>
              <a:rPr lang="tr-TR" b="0" i="0" dirty="0">
                <a:solidFill>
                  <a:srgbClr val="000000"/>
                </a:solidFill>
                <a:effectLst/>
                <a:latin typeface="ProximaNovaMedium"/>
              </a:rPr>
              <a:t>	</a:t>
            </a:r>
            <a:r>
              <a:rPr lang="ru-RU" b="0" i="0" dirty="0">
                <a:solidFill>
                  <a:srgbClr val="000000"/>
                </a:solidFill>
                <a:effectLst/>
                <a:latin typeface="ProximaNovaMedium"/>
              </a:rPr>
              <a:t>напоминать оригинальный текст по стилю, тем это будет лучше).</a:t>
            </a:r>
            <a:endParaRPr lang="tr-TR" b="0" i="0" dirty="0">
              <a:solidFill>
                <a:srgbClr val="000000"/>
              </a:solidFill>
              <a:effectLst/>
              <a:latin typeface="ProximaNovaMedium"/>
            </a:endParaRPr>
          </a:p>
          <a:p>
            <a:pPr marL="530352" lvl="1" indent="0" algn="just" fontAlgn="base">
              <a:buNone/>
            </a:pPr>
            <a:endParaRPr lang="ru-RU" b="0" i="0" dirty="0">
              <a:solidFill>
                <a:srgbClr val="000000"/>
              </a:solidFill>
              <a:effectLst/>
              <a:latin typeface="ProximaNovaMedium"/>
            </a:endParaRPr>
          </a:p>
          <a:p>
            <a:pPr marL="530352" lvl="1" indent="0" algn="just" fontAlgn="base">
              <a:buNone/>
            </a:pPr>
            <a:r>
              <a:rPr lang="tr-TR" b="0" i="0" dirty="0">
                <a:solidFill>
                  <a:srgbClr val="000000"/>
                </a:solidFill>
                <a:effectLst/>
                <a:latin typeface="ProximaNovaMedium"/>
              </a:rPr>
              <a:t>3. </a:t>
            </a:r>
            <a:r>
              <a:rPr lang="ru-RU" b="0" i="0" dirty="0">
                <a:solidFill>
                  <a:srgbClr val="000000"/>
                </a:solidFill>
                <a:effectLst/>
                <a:latin typeface="ProximaNovaMedium"/>
              </a:rPr>
              <a:t>Не забывайте, что это все же самостоятельная работа, поэтому не стоит </a:t>
            </a:r>
            <a:r>
              <a:rPr lang="tr-TR" b="0" i="0" dirty="0">
                <a:solidFill>
                  <a:srgbClr val="000000"/>
                </a:solidFill>
                <a:effectLst/>
                <a:latin typeface="ProximaNovaMedium"/>
              </a:rPr>
              <a:t>	</a:t>
            </a:r>
            <a:r>
              <a:rPr lang="ru-RU" b="0" i="0" dirty="0">
                <a:solidFill>
                  <a:srgbClr val="000000"/>
                </a:solidFill>
                <a:effectLst/>
                <a:latin typeface="ProximaNovaMedium"/>
              </a:rPr>
              <a:t>стараться пересказать услышанный текст слово в слово, проявите немного </a:t>
            </a:r>
            <a:r>
              <a:rPr lang="tr-TR" b="0" i="0" dirty="0">
                <a:solidFill>
                  <a:srgbClr val="000000"/>
                </a:solidFill>
                <a:effectLst/>
                <a:latin typeface="ProximaNovaMedium"/>
              </a:rPr>
              <a:t>	</a:t>
            </a:r>
            <a:r>
              <a:rPr lang="ru-RU" b="0" i="0" dirty="0">
                <a:solidFill>
                  <a:srgbClr val="000000"/>
                </a:solidFill>
                <a:effectLst/>
                <a:latin typeface="ProximaNovaMedium"/>
              </a:rPr>
              <a:t>самостоятельности.</a:t>
            </a:r>
          </a:p>
          <a:p>
            <a:endParaRPr lang="en-US" dirty="0"/>
          </a:p>
        </p:txBody>
      </p:sp>
    </p:spTree>
    <p:extLst>
      <p:ext uri="{BB962C8B-B14F-4D97-AF65-F5344CB8AC3E}">
        <p14:creationId xmlns:p14="http://schemas.microsoft.com/office/powerpoint/2010/main" val="3447260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4E5971-543D-4539-BEFD-99B823E34479}"/>
              </a:ext>
            </a:extLst>
          </p:cNvPr>
          <p:cNvSpPr>
            <a:spLocks noGrp="1"/>
          </p:cNvSpPr>
          <p:nvPr>
            <p:ph idx="1"/>
          </p:nvPr>
        </p:nvSpPr>
        <p:spPr>
          <a:xfrm>
            <a:off x="1371600" y="1046922"/>
            <a:ext cx="9601200" cy="4820478"/>
          </a:xfrm>
        </p:spPr>
        <p:txBody>
          <a:bodyPr/>
          <a:lstStyle/>
          <a:p>
            <a:pPr algn="just" fontAlgn="base"/>
            <a:r>
              <a:rPr lang="ru-RU" b="0" i="0" dirty="0">
                <a:solidFill>
                  <a:srgbClr val="000000"/>
                </a:solidFill>
                <a:effectLst/>
                <a:latin typeface="ProximaNovaMedium"/>
              </a:rPr>
              <a:t>Составление плана к изложению стоит начинать уже во время первого слушания текста. Необходимо делать краткие заметки по содержанию, которые затем позволят восстановить события в правильной последовательности и достоверно передать содержание текста.</a:t>
            </a:r>
          </a:p>
          <a:p>
            <a:pPr algn="just" fontAlgn="base"/>
            <a:r>
              <a:rPr lang="ru-RU" b="0" i="0" dirty="0">
                <a:solidFill>
                  <a:srgbClr val="000000"/>
                </a:solidFill>
                <a:effectLst/>
                <a:latin typeface="ProximaNovaMedium"/>
              </a:rPr>
              <a:t>Во время повторного слушания сделанные до этого записи можно немного расширить, добавить в них детали и подробности, которые также отразятся в плане. </a:t>
            </a:r>
          </a:p>
          <a:p>
            <a:pPr algn="just" fontAlgn="base"/>
            <a:r>
              <a:rPr lang="ru-RU" b="0" i="0" dirty="0">
                <a:solidFill>
                  <a:srgbClr val="000000"/>
                </a:solidFill>
                <a:effectLst/>
                <a:latin typeface="ProximaNovaMedium"/>
              </a:rPr>
              <a:t>При этом помните, что изложение не требует дословного пересказа авторского текста. План должен лишь передавать его структуру и быть логичным, этого будет вполне достаточно. Деление на части и абзацы необходимо производить, исходя из их смыслового содержания.</a:t>
            </a:r>
          </a:p>
          <a:p>
            <a:pPr marL="0" indent="0">
              <a:buNone/>
            </a:pPr>
            <a:endParaRPr lang="en-US" dirty="0"/>
          </a:p>
        </p:txBody>
      </p:sp>
    </p:spTree>
    <p:extLst>
      <p:ext uri="{BB962C8B-B14F-4D97-AF65-F5344CB8AC3E}">
        <p14:creationId xmlns:p14="http://schemas.microsoft.com/office/powerpoint/2010/main" val="3026878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46075-1410-4FDC-80A0-7030B5DCCF75}"/>
              </a:ext>
            </a:extLst>
          </p:cNvPr>
          <p:cNvSpPr>
            <a:spLocks noGrp="1"/>
          </p:cNvSpPr>
          <p:nvPr>
            <p:ph type="title"/>
          </p:nvPr>
        </p:nvSpPr>
        <p:spPr>
          <a:xfrm>
            <a:off x="1371600" y="685801"/>
            <a:ext cx="9601200" cy="533400"/>
          </a:xfrm>
        </p:spPr>
        <p:txBody>
          <a:bodyPr>
            <a:normAutofit fontScale="90000"/>
          </a:bodyPr>
          <a:lstStyle/>
          <a:p>
            <a:r>
              <a:rPr lang="tr-TR" dirty="0"/>
              <a:t>Kaynakça</a:t>
            </a:r>
            <a:endParaRPr lang="en-US" dirty="0"/>
          </a:p>
        </p:txBody>
      </p:sp>
      <p:sp>
        <p:nvSpPr>
          <p:cNvPr id="3" name="Content Placeholder 2">
            <a:extLst>
              <a:ext uri="{FF2B5EF4-FFF2-40B4-BE49-F238E27FC236}">
                <a16:creationId xmlns:a16="http://schemas.microsoft.com/office/drawing/2014/main" id="{892AD7BE-568B-403B-88B0-BC9EED3FE27B}"/>
              </a:ext>
            </a:extLst>
          </p:cNvPr>
          <p:cNvSpPr>
            <a:spLocks noGrp="1"/>
          </p:cNvSpPr>
          <p:nvPr>
            <p:ph idx="1"/>
          </p:nvPr>
        </p:nvSpPr>
        <p:spPr>
          <a:xfrm>
            <a:off x="1371600" y="1444487"/>
            <a:ext cx="9601200" cy="4422913"/>
          </a:xfrm>
        </p:spPr>
        <p:txBody>
          <a:bodyPr/>
          <a:lstStyle/>
          <a:p>
            <a:r>
              <a:rPr lang="en-US" dirty="0">
                <a:solidFill>
                  <a:schemeClr val="tx1"/>
                </a:solidFill>
              </a:rPr>
              <a:t>K</a:t>
            </a:r>
            <a:r>
              <a:rPr lang="ru-RU" dirty="0">
                <a:solidFill>
                  <a:schemeClr val="tx1"/>
                </a:solidFill>
              </a:rPr>
              <a:t>о</a:t>
            </a:r>
            <a:r>
              <a:rPr lang="en-US" dirty="0" err="1">
                <a:solidFill>
                  <a:schemeClr val="tx1"/>
                </a:solidFill>
              </a:rPr>
              <a:t>lesova</a:t>
            </a:r>
            <a:r>
              <a:rPr lang="ru-RU" dirty="0">
                <a:solidFill>
                  <a:schemeClr val="tx1"/>
                </a:solidFill>
              </a:rPr>
              <a:t>, </a:t>
            </a:r>
            <a:r>
              <a:rPr lang="tr-TR" dirty="0">
                <a:solidFill>
                  <a:schemeClr val="tx1"/>
                </a:solidFill>
              </a:rPr>
              <a:t>D.V. ve </a:t>
            </a:r>
            <a:r>
              <a:rPr lang="tr-TR" dirty="0" err="1">
                <a:solidFill>
                  <a:schemeClr val="tx1"/>
                </a:solidFill>
              </a:rPr>
              <a:t>Horitonov</a:t>
            </a:r>
            <a:r>
              <a:rPr lang="tr-TR" dirty="0">
                <a:solidFill>
                  <a:schemeClr val="tx1"/>
                </a:solidFill>
              </a:rPr>
              <a:t>, A.A. </a:t>
            </a:r>
            <a:r>
              <a:rPr lang="tr-TR" dirty="0" err="1">
                <a:solidFill>
                  <a:schemeClr val="tx1"/>
                </a:solidFill>
              </a:rPr>
              <a:t>Zolotoye</a:t>
            </a:r>
            <a:r>
              <a:rPr lang="tr-TR" dirty="0">
                <a:solidFill>
                  <a:schemeClr val="tx1"/>
                </a:solidFill>
              </a:rPr>
              <a:t> </a:t>
            </a:r>
            <a:r>
              <a:rPr lang="tr-TR" dirty="0" err="1">
                <a:solidFill>
                  <a:schemeClr val="tx1"/>
                </a:solidFill>
              </a:rPr>
              <a:t>pero</a:t>
            </a:r>
            <a:r>
              <a:rPr lang="tr-TR" dirty="0">
                <a:solidFill>
                  <a:schemeClr val="tx1"/>
                </a:solidFill>
              </a:rPr>
              <a:t>, </a:t>
            </a:r>
            <a:r>
              <a:rPr lang="tr-TR" dirty="0" err="1">
                <a:solidFill>
                  <a:schemeClr val="tx1"/>
                </a:solidFill>
              </a:rPr>
              <a:t>Zlatoust</a:t>
            </a:r>
            <a:r>
              <a:rPr lang="tr-TR" dirty="0">
                <a:solidFill>
                  <a:schemeClr val="tx1"/>
                </a:solidFill>
              </a:rPr>
              <a:t>, S.-P., 2007.</a:t>
            </a:r>
            <a:endParaRPr lang="ru-RU" dirty="0">
              <a:solidFill>
                <a:schemeClr val="tx1"/>
              </a:solidFill>
            </a:endParaRPr>
          </a:p>
          <a:p>
            <a:r>
              <a:rPr lang="tr-TR" dirty="0" err="1">
                <a:solidFill>
                  <a:schemeClr val="tx1"/>
                </a:solidFill>
              </a:rPr>
              <a:t>Bityuçova</a:t>
            </a:r>
            <a:r>
              <a:rPr lang="tr-TR" dirty="0">
                <a:solidFill>
                  <a:schemeClr val="tx1"/>
                </a:solidFill>
              </a:rPr>
              <a:t>, </a:t>
            </a:r>
            <a:r>
              <a:rPr lang="tr-TR" dirty="0" err="1">
                <a:solidFill>
                  <a:schemeClr val="tx1"/>
                </a:solidFill>
              </a:rPr>
              <a:t>Ye.S</a:t>
            </a:r>
            <a:r>
              <a:rPr lang="tr-TR" dirty="0">
                <a:solidFill>
                  <a:schemeClr val="tx1"/>
                </a:solidFill>
              </a:rPr>
              <a:t>. </a:t>
            </a:r>
            <a:r>
              <a:rPr lang="tr-TR" dirty="0" err="1">
                <a:solidFill>
                  <a:schemeClr val="tx1"/>
                </a:solidFill>
              </a:rPr>
              <a:t>Uçimsya</a:t>
            </a:r>
            <a:r>
              <a:rPr lang="tr-TR" dirty="0">
                <a:solidFill>
                  <a:schemeClr val="tx1"/>
                </a:solidFill>
              </a:rPr>
              <a:t> </a:t>
            </a:r>
            <a:r>
              <a:rPr lang="tr-TR" dirty="0" err="1">
                <a:solidFill>
                  <a:schemeClr val="tx1"/>
                </a:solidFill>
              </a:rPr>
              <a:t>pisat</a:t>
            </a:r>
            <a:r>
              <a:rPr lang="tr-TR" dirty="0">
                <a:solidFill>
                  <a:schemeClr val="tx1"/>
                </a:solidFill>
              </a:rPr>
              <a:t> </a:t>
            </a:r>
            <a:r>
              <a:rPr lang="tr-TR" dirty="0" err="1">
                <a:solidFill>
                  <a:schemeClr val="tx1"/>
                </a:solidFill>
              </a:rPr>
              <a:t>soçineniye</a:t>
            </a:r>
            <a:r>
              <a:rPr lang="tr-TR" dirty="0">
                <a:solidFill>
                  <a:schemeClr val="tx1"/>
                </a:solidFill>
              </a:rPr>
              <a:t>, </a:t>
            </a:r>
            <a:r>
              <a:rPr lang="tr-TR" dirty="0" err="1">
                <a:solidFill>
                  <a:schemeClr val="tx1"/>
                </a:solidFill>
              </a:rPr>
              <a:t>Ekzamen</a:t>
            </a:r>
            <a:r>
              <a:rPr lang="tr-TR" dirty="0">
                <a:solidFill>
                  <a:schemeClr val="tx1"/>
                </a:solidFill>
              </a:rPr>
              <a:t>, </a:t>
            </a:r>
            <a:r>
              <a:rPr lang="tr-TR" dirty="0" err="1">
                <a:solidFill>
                  <a:schemeClr val="tx1"/>
                </a:solidFill>
              </a:rPr>
              <a:t>Moskva</a:t>
            </a:r>
            <a:r>
              <a:rPr lang="tr-TR" dirty="0">
                <a:solidFill>
                  <a:schemeClr val="tx1"/>
                </a:solidFill>
              </a:rPr>
              <a:t>, 2019.</a:t>
            </a:r>
          </a:p>
          <a:p>
            <a:r>
              <a:rPr lang="tr-TR" dirty="0" err="1">
                <a:solidFill>
                  <a:schemeClr val="tx1"/>
                </a:solidFill>
              </a:rPr>
              <a:t>Babaşeva</a:t>
            </a:r>
            <a:r>
              <a:rPr lang="tr-TR" dirty="0">
                <a:solidFill>
                  <a:schemeClr val="tx1"/>
                </a:solidFill>
              </a:rPr>
              <a:t>, T., </a:t>
            </a:r>
            <a:r>
              <a:rPr lang="tr-TR" dirty="0" err="1">
                <a:solidFill>
                  <a:schemeClr val="tx1"/>
                </a:solidFill>
              </a:rPr>
              <a:t>Uçimsya</a:t>
            </a:r>
            <a:r>
              <a:rPr lang="tr-TR" dirty="0">
                <a:solidFill>
                  <a:schemeClr val="tx1"/>
                </a:solidFill>
              </a:rPr>
              <a:t> </a:t>
            </a:r>
            <a:r>
              <a:rPr lang="tr-TR" dirty="0" err="1">
                <a:solidFill>
                  <a:schemeClr val="tx1"/>
                </a:solidFill>
              </a:rPr>
              <a:t>pisat</a:t>
            </a:r>
            <a:r>
              <a:rPr lang="tr-TR" dirty="0">
                <a:solidFill>
                  <a:schemeClr val="tx1"/>
                </a:solidFill>
              </a:rPr>
              <a:t> </a:t>
            </a:r>
            <a:r>
              <a:rPr lang="tr-TR" dirty="0" err="1">
                <a:solidFill>
                  <a:schemeClr val="tx1"/>
                </a:solidFill>
              </a:rPr>
              <a:t>soçineniye</a:t>
            </a:r>
            <a:r>
              <a:rPr lang="tr-TR" dirty="0">
                <a:solidFill>
                  <a:schemeClr val="tx1"/>
                </a:solidFill>
              </a:rPr>
              <a:t>, </a:t>
            </a:r>
            <a:r>
              <a:rPr lang="en-US" dirty="0">
                <a:solidFill>
                  <a:schemeClr val="tx1"/>
                </a:solidFill>
                <a:hlinkClick r:id="rId2">
                  <a:extLst>
                    <a:ext uri="{A12FA001-AC4F-418D-AE19-62706E023703}">
                      <ahyp:hlinkClr xmlns:ahyp="http://schemas.microsoft.com/office/drawing/2018/hyperlinkcolor" val="tx"/>
                    </a:ext>
                  </a:extLst>
                </a:hlinkClick>
              </a:rPr>
              <a:t>https://www.litres.ru/tamara-babasheva/uchimsya-pisat-sochinenie-metodicheskoe-rukovodstvo-dlya-shkolnikov/chitat-onlayn/</a:t>
            </a:r>
            <a:endParaRPr lang="tr-TR" dirty="0">
              <a:solidFill>
                <a:schemeClr val="tx1"/>
              </a:solidFill>
            </a:endParaRPr>
          </a:p>
          <a:p>
            <a:r>
              <a:rPr lang="en-US" dirty="0">
                <a:solidFill>
                  <a:schemeClr val="tx1"/>
                </a:solidFill>
                <a:hlinkClick r:id="rId3">
                  <a:extLst>
                    <a:ext uri="{A12FA001-AC4F-418D-AE19-62706E023703}">
                      <ahyp:hlinkClr xmlns:ahyp="http://schemas.microsoft.com/office/drawing/2018/hyperlinkcolor" val="tx"/>
                    </a:ext>
                  </a:extLst>
                </a:hlinkClick>
              </a:rPr>
              <a:t>https://azbyka.ru/deti/shkolnyjj-pomoshhnik</a:t>
            </a:r>
            <a:endParaRPr lang="tr-TR" dirty="0">
              <a:solidFill>
                <a:schemeClr val="tx1"/>
              </a:solidFill>
            </a:endParaRPr>
          </a:p>
          <a:p>
            <a:r>
              <a:rPr lang="ru-RU" dirty="0">
                <a:solidFill>
                  <a:schemeClr val="tx1"/>
                </a:solidFill>
                <a:hlinkClick r:id="rId4">
                  <a:extLst>
                    <a:ext uri="{A12FA001-AC4F-418D-AE19-62706E023703}">
                      <ahyp:hlinkClr xmlns:ahyp="http://schemas.microsoft.com/office/drawing/2018/hyperlinkcolor" val="tx"/>
                    </a:ext>
                  </a:extLst>
                </a:hlinkClick>
              </a:rPr>
              <a:t>http://rosental-book.ru/styli_xlii.html</a:t>
            </a:r>
            <a:endParaRPr lang="tr-TR" dirty="0">
              <a:solidFill>
                <a:schemeClr val="tx1"/>
              </a:solidFill>
            </a:endParaRPr>
          </a:p>
          <a:p>
            <a:r>
              <a:rPr lang="en-US" dirty="0">
                <a:solidFill>
                  <a:schemeClr val="tx1"/>
                </a:solidFill>
                <a:hlinkClick r:id="rId5">
                  <a:extLst>
                    <a:ext uri="{A12FA001-AC4F-418D-AE19-62706E023703}">
                      <ahyp:hlinkClr xmlns:ahyp="http://schemas.microsoft.com/office/drawing/2018/hyperlinkcolor" val="tx"/>
                    </a:ext>
                  </a:extLst>
                </a:hlinkClick>
              </a:rPr>
              <a:t>https://vashurok.ru/questions/kak-sostavit-plan-k-izlozheniyu</a:t>
            </a:r>
            <a:endParaRPr lang="en-US" dirty="0">
              <a:solidFill>
                <a:schemeClr val="tx1"/>
              </a:solidFill>
            </a:endParaRPr>
          </a:p>
        </p:txBody>
      </p:sp>
    </p:spTree>
    <p:extLst>
      <p:ext uri="{BB962C8B-B14F-4D97-AF65-F5344CB8AC3E}">
        <p14:creationId xmlns:p14="http://schemas.microsoft.com/office/powerpoint/2010/main" val="3707734167"/>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210</TotalTime>
  <Words>666</Words>
  <Application>Microsoft Office PowerPoint</Application>
  <PresentationFormat>Widescreen</PresentationFormat>
  <Paragraphs>42</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AvantGardeGothicC-Demi</vt:lpstr>
      <vt:lpstr>Franklin Gothic Book</vt:lpstr>
      <vt:lpstr>ProximaNovaMedium</vt:lpstr>
      <vt:lpstr>TT4C080O00</vt:lpstr>
      <vt:lpstr>Crop</vt:lpstr>
      <vt:lpstr>Сочинение</vt:lpstr>
      <vt:lpstr>Официально-деловой стиль</vt:lpstr>
      <vt:lpstr>Изложение</vt:lpstr>
      <vt:lpstr>PowerPoint Presentation</vt:lpstr>
      <vt:lpstr>PowerPoint Presentation</vt:lpstr>
      <vt:lpstr>PowerPoint Presentation</vt:lpstr>
      <vt:lpstr>PowerPoint Presentation</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Сочинение</dc:title>
  <dc:creator>asus</dc:creator>
  <cp:lastModifiedBy>asus</cp:lastModifiedBy>
  <cp:revision>36</cp:revision>
  <dcterms:created xsi:type="dcterms:W3CDTF">2020-03-24T19:20:49Z</dcterms:created>
  <dcterms:modified xsi:type="dcterms:W3CDTF">2020-05-27T18:24:31Z</dcterms:modified>
</cp:coreProperties>
</file>