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9" r:id="rId2"/>
    <p:sldId id="290" r:id="rId3"/>
    <p:sldId id="291" r:id="rId4"/>
    <p:sldId id="292" r:id="rId5"/>
    <p:sldId id="293" r:id="rId6"/>
    <p:sldId id="294" r:id="rId7"/>
    <p:sldId id="295" r:id="rId8"/>
    <p:sldId id="296" r:id="rId9"/>
    <p:sldId id="297" r:id="rId10"/>
    <p:sldId id="298" r:id="rId11"/>
    <p:sldId id="299" r:id="rId12"/>
    <p:sldId id="257" r:id="rId13"/>
    <p:sldId id="258" r:id="rId14"/>
    <p:sldId id="259" r:id="rId15"/>
    <p:sldId id="260" r:id="rId16"/>
    <p:sldId id="261" r:id="rId17"/>
    <p:sldId id="262" r:id="rId18"/>
    <p:sldId id="263" r:id="rId19"/>
    <p:sldId id="264" r:id="rId20"/>
    <p:sldId id="265" r:id="rId21"/>
    <p:sldId id="266" r:id="rId22"/>
    <p:sldId id="267" r:id="rId23"/>
    <p:sldId id="268" r:id="rId24"/>
    <p:sldId id="269" r:id="rId25"/>
    <p:sldId id="270" r:id="rId26"/>
    <p:sldId id="271" r:id="rId27"/>
    <p:sldId id="272" r:id="rId28"/>
    <p:sldId id="273" r:id="rId29"/>
    <p:sldId id="274" r:id="rId30"/>
    <p:sldId id="275" r:id="rId31"/>
    <p:sldId id="278" r:id="rId32"/>
    <p:sldId id="279" r:id="rId33"/>
    <p:sldId id="281" r:id="rId34"/>
    <p:sldId id="282" r:id="rId35"/>
    <p:sldId id="283" r:id="rId36"/>
    <p:sldId id="284" r:id="rId37"/>
    <p:sldId id="285" r:id="rId38"/>
    <p:sldId id="286" r:id="rId3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8" d="100"/>
          <a:sy n="78" d="100"/>
        </p:scale>
        <p:origin x="45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5B6D9D4D-FAE4-4AA0-AE74-F05C888072AC}" type="datetimeFigureOut">
              <a:rPr lang="tr-TR" smtClean="0"/>
              <a:t>28.02.2018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656440-275F-43F0-AE5F-92841E14915C}" type="slidenum">
              <a:rPr lang="tr-TR" smtClean="0"/>
              <a:t>‹#›</a:t>
            </a:fld>
            <a:endParaRPr lang="tr-TR"/>
          </a:p>
        </p:txBody>
      </p:sp>
    </p:spTree>
    <p:extLst>
      <p:ext uri="{BB962C8B-B14F-4D97-AF65-F5344CB8AC3E}">
        <p14:creationId xmlns:p14="http://schemas.microsoft.com/office/powerpoint/2010/main" val="2462710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B6D9D4D-FAE4-4AA0-AE74-F05C888072AC}" type="datetimeFigureOut">
              <a:rPr lang="tr-TR" smtClean="0"/>
              <a:t>28.02.2018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656440-275F-43F0-AE5F-92841E14915C}" type="slidenum">
              <a:rPr lang="tr-TR" smtClean="0"/>
              <a:t>‹#›</a:t>
            </a:fld>
            <a:endParaRPr lang="tr-TR"/>
          </a:p>
        </p:txBody>
      </p:sp>
    </p:spTree>
    <p:extLst>
      <p:ext uri="{BB962C8B-B14F-4D97-AF65-F5344CB8AC3E}">
        <p14:creationId xmlns:p14="http://schemas.microsoft.com/office/powerpoint/2010/main" val="36040214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B6D9D4D-FAE4-4AA0-AE74-F05C888072AC}" type="datetimeFigureOut">
              <a:rPr lang="tr-TR" smtClean="0"/>
              <a:t>28.02.2018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656440-275F-43F0-AE5F-92841E14915C}" type="slidenum">
              <a:rPr lang="tr-TR" smtClean="0"/>
              <a:t>‹#›</a:t>
            </a:fld>
            <a:endParaRPr lang="tr-TR"/>
          </a:p>
        </p:txBody>
      </p:sp>
    </p:spTree>
    <p:extLst>
      <p:ext uri="{BB962C8B-B14F-4D97-AF65-F5344CB8AC3E}">
        <p14:creationId xmlns:p14="http://schemas.microsoft.com/office/powerpoint/2010/main" val="1986820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B6D9D4D-FAE4-4AA0-AE74-F05C888072AC}" type="datetimeFigureOut">
              <a:rPr lang="tr-TR" smtClean="0"/>
              <a:t>28.02.2018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656440-275F-43F0-AE5F-92841E14915C}" type="slidenum">
              <a:rPr lang="tr-TR" smtClean="0"/>
              <a:t>‹#›</a:t>
            </a:fld>
            <a:endParaRPr lang="tr-TR"/>
          </a:p>
        </p:txBody>
      </p:sp>
    </p:spTree>
    <p:extLst>
      <p:ext uri="{BB962C8B-B14F-4D97-AF65-F5344CB8AC3E}">
        <p14:creationId xmlns:p14="http://schemas.microsoft.com/office/powerpoint/2010/main" val="1302034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5B6D9D4D-FAE4-4AA0-AE74-F05C888072AC}" type="datetimeFigureOut">
              <a:rPr lang="tr-TR" smtClean="0"/>
              <a:t>28.02.2018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656440-275F-43F0-AE5F-92841E14915C}" type="slidenum">
              <a:rPr lang="tr-TR" smtClean="0"/>
              <a:t>‹#›</a:t>
            </a:fld>
            <a:endParaRPr lang="tr-TR"/>
          </a:p>
        </p:txBody>
      </p:sp>
    </p:spTree>
    <p:extLst>
      <p:ext uri="{BB962C8B-B14F-4D97-AF65-F5344CB8AC3E}">
        <p14:creationId xmlns:p14="http://schemas.microsoft.com/office/powerpoint/2010/main" val="19986823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B6D9D4D-FAE4-4AA0-AE74-F05C888072AC}" type="datetimeFigureOut">
              <a:rPr lang="tr-TR" smtClean="0"/>
              <a:t>28.02.2018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C656440-275F-43F0-AE5F-92841E14915C}" type="slidenum">
              <a:rPr lang="tr-TR" smtClean="0"/>
              <a:t>‹#›</a:t>
            </a:fld>
            <a:endParaRPr lang="tr-TR"/>
          </a:p>
        </p:txBody>
      </p:sp>
    </p:spTree>
    <p:extLst>
      <p:ext uri="{BB962C8B-B14F-4D97-AF65-F5344CB8AC3E}">
        <p14:creationId xmlns:p14="http://schemas.microsoft.com/office/powerpoint/2010/main" val="1807840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B6D9D4D-FAE4-4AA0-AE74-F05C888072AC}" type="datetimeFigureOut">
              <a:rPr lang="tr-TR" smtClean="0"/>
              <a:t>28.02.2018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C656440-275F-43F0-AE5F-92841E14915C}" type="slidenum">
              <a:rPr lang="tr-TR" smtClean="0"/>
              <a:t>‹#›</a:t>
            </a:fld>
            <a:endParaRPr lang="tr-TR"/>
          </a:p>
        </p:txBody>
      </p:sp>
    </p:spTree>
    <p:extLst>
      <p:ext uri="{BB962C8B-B14F-4D97-AF65-F5344CB8AC3E}">
        <p14:creationId xmlns:p14="http://schemas.microsoft.com/office/powerpoint/2010/main" val="3245008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B6D9D4D-FAE4-4AA0-AE74-F05C888072AC}" type="datetimeFigureOut">
              <a:rPr lang="tr-TR" smtClean="0"/>
              <a:t>28.02.2018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C656440-275F-43F0-AE5F-92841E14915C}" type="slidenum">
              <a:rPr lang="tr-TR" smtClean="0"/>
              <a:t>‹#›</a:t>
            </a:fld>
            <a:endParaRPr lang="tr-TR"/>
          </a:p>
        </p:txBody>
      </p:sp>
    </p:spTree>
    <p:extLst>
      <p:ext uri="{BB962C8B-B14F-4D97-AF65-F5344CB8AC3E}">
        <p14:creationId xmlns:p14="http://schemas.microsoft.com/office/powerpoint/2010/main" val="2914700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B6D9D4D-FAE4-4AA0-AE74-F05C888072AC}" type="datetimeFigureOut">
              <a:rPr lang="tr-TR" smtClean="0"/>
              <a:t>28.02.2018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C656440-275F-43F0-AE5F-92841E14915C}" type="slidenum">
              <a:rPr lang="tr-TR" smtClean="0"/>
              <a:t>‹#›</a:t>
            </a:fld>
            <a:endParaRPr lang="tr-TR"/>
          </a:p>
        </p:txBody>
      </p:sp>
    </p:spTree>
    <p:extLst>
      <p:ext uri="{BB962C8B-B14F-4D97-AF65-F5344CB8AC3E}">
        <p14:creationId xmlns:p14="http://schemas.microsoft.com/office/powerpoint/2010/main" val="41477474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B6D9D4D-FAE4-4AA0-AE74-F05C888072AC}" type="datetimeFigureOut">
              <a:rPr lang="tr-TR" smtClean="0"/>
              <a:t>28.02.2018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C656440-275F-43F0-AE5F-92841E14915C}" type="slidenum">
              <a:rPr lang="tr-TR" smtClean="0"/>
              <a:t>‹#›</a:t>
            </a:fld>
            <a:endParaRPr lang="tr-TR"/>
          </a:p>
        </p:txBody>
      </p:sp>
    </p:spTree>
    <p:extLst>
      <p:ext uri="{BB962C8B-B14F-4D97-AF65-F5344CB8AC3E}">
        <p14:creationId xmlns:p14="http://schemas.microsoft.com/office/powerpoint/2010/main" val="28961004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B6D9D4D-FAE4-4AA0-AE74-F05C888072AC}" type="datetimeFigureOut">
              <a:rPr lang="tr-TR" smtClean="0"/>
              <a:t>28.02.2018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C656440-275F-43F0-AE5F-92841E14915C}" type="slidenum">
              <a:rPr lang="tr-TR" smtClean="0"/>
              <a:t>‹#›</a:t>
            </a:fld>
            <a:endParaRPr lang="tr-TR"/>
          </a:p>
        </p:txBody>
      </p:sp>
    </p:spTree>
    <p:extLst>
      <p:ext uri="{BB962C8B-B14F-4D97-AF65-F5344CB8AC3E}">
        <p14:creationId xmlns:p14="http://schemas.microsoft.com/office/powerpoint/2010/main" val="17321349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6D9D4D-FAE4-4AA0-AE74-F05C888072AC}" type="datetimeFigureOut">
              <a:rPr lang="tr-TR" smtClean="0"/>
              <a:t>28.02.2018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656440-275F-43F0-AE5F-92841E14915C}" type="slidenum">
              <a:rPr lang="tr-TR" smtClean="0"/>
              <a:t>‹#›</a:t>
            </a:fld>
            <a:endParaRPr lang="tr-TR"/>
          </a:p>
        </p:txBody>
      </p:sp>
    </p:spTree>
    <p:extLst>
      <p:ext uri="{BB962C8B-B14F-4D97-AF65-F5344CB8AC3E}">
        <p14:creationId xmlns:p14="http://schemas.microsoft.com/office/powerpoint/2010/main" val="27659963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Günlük Yaşamda Sosyal Etkileşim</a:t>
            </a:r>
            <a:endParaRPr lang="tr-TR" dirty="0"/>
          </a:p>
        </p:txBody>
      </p:sp>
      <p:sp>
        <p:nvSpPr>
          <p:cNvPr id="3" name="İçerik Yer Tutucusu 2"/>
          <p:cNvSpPr>
            <a:spLocks noGrp="1"/>
          </p:cNvSpPr>
          <p:nvPr>
            <p:ph idx="1"/>
          </p:nvPr>
        </p:nvSpPr>
        <p:spPr/>
        <p:txBody>
          <a:bodyPr>
            <a:normAutofit/>
          </a:bodyPr>
          <a:lstStyle/>
          <a:p>
            <a:r>
              <a:rPr lang="tr-TR" b="1" dirty="0"/>
              <a:t>Statü:</a:t>
            </a:r>
            <a:r>
              <a:rPr lang="tr-TR" dirty="0"/>
              <a:t> bir kimsenin sahip olduğu sosyal konum: 1- doğuştan kazanılan (doğuştan sahip olduğu ya da sonradan iradesi dışında kabul ettiği; </a:t>
            </a:r>
            <a:r>
              <a:rPr lang="tr-TR" dirty="0" err="1"/>
              <a:t>örn</a:t>
            </a:r>
            <a:r>
              <a:rPr lang="tr-TR" dirty="0"/>
              <a:t>: </a:t>
            </a:r>
            <a:r>
              <a:rPr lang="tr-TR" dirty="0" smtClean="0"/>
              <a:t>erkek /kadın </a:t>
            </a:r>
            <a:r>
              <a:rPr lang="tr-TR" dirty="0"/>
              <a:t>olmak, </a:t>
            </a:r>
            <a:r>
              <a:rPr lang="tr-TR" dirty="0" smtClean="0"/>
              <a:t>Japon</a:t>
            </a:r>
            <a:r>
              <a:rPr lang="tr-TR" dirty="0"/>
              <a:t> </a:t>
            </a:r>
            <a:r>
              <a:rPr lang="tr-TR" dirty="0" smtClean="0"/>
              <a:t>olmak</a:t>
            </a:r>
            <a:r>
              <a:rPr lang="tr-TR" dirty="0"/>
              <a:t>) ) 2- sonradan kazanılan (özgür irade, kişisel yetenek ve çaba; </a:t>
            </a:r>
            <a:r>
              <a:rPr lang="tr-TR" dirty="0" smtClean="0"/>
              <a:t>akademisyen, subay, katil</a:t>
            </a:r>
            <a:endParaRPr lang="tr-TR" dirty="0"/>
          </a:p>
          <a:p>
            <a:r>
              <a:rPr lang="tr-TR" b="1" dirty="0"/>
              <a:t>Statü seti:</a:t>
            </a:r>
            <a:r>
              <a:rPr lang="tr-TR" dirty="0"/>
              <a:t> Bir kimsenin belli bir anda sahip olduğu statüler toplamı. </a:t>
            </a:r>
            <a:r>
              <a:rPr lang="tr-TR" dirty="0" smtClean="0"/>
              <a:t>(</a:t>
            </a:r>
            <a:r>
              <a:rPr lang="tr-TR" dirty="0" smtClean="0"/>
              <a:t>erkek evlat</a:t>
            </a:r>
            <a:r>
              <a:rPr lang="tr-TR" dirty="0" smtClean="0"/>
              <a:t>, işadamı, dernek başkanı)</a:t>
            </a:r>
            <a:endParaRPr lang="tr-TR" dirty="0"/>
          </a:p>
          <a:p>
            <a:pPr lvl="0"/>
            <a:r>
              <a:rPr lang="tr-TR" dirty="0"/>
              <a:t>Doğuştan statüler sonradan kazanılanları </a:t>
            </a:r>
            <a:r>
              <a:rPr lang="tr-TR" dirty="0" err="1" smtClean="0"/>
              <a:t>etkileR</a:t>
            </a:r>
            <a:endParaRPr lang="tr-TR" dirty="0"/>
          </a:p>
          <a:p>
            <a:r>
              <a:rPr lang="tr-TR" b="1" dirty="0"/>
              <a:t>Temel Statü:</a:t>
            </a:r>
            <a:r>
              <a:rPr lang="tr-TR" dirty="0"/>
              <a:t> bir kimsenin tüm yaşamını şekillendiren, sosyal kimlik açısından özel önemi olan statüdür</a:t>
            </a:r>
            <a:r>
              <a:rPr lang="tr-TR" dirty="0" smtClean="0"/>
              <a:t>. (sakat olmak, </a:t>
            </a:r>
            <a:r>
              <a:rPr lang="tr-TR" dirty="0" err="1" smtClean="0"/>
              <a:t>AİDSli</a:t>
            </a:r>
            <a:r>
              <a:rPr lang="tr-TR" dirty="0" smtClean="0"/>
              <a:t> olmak  vb.)</a:t>
            </a:r>
            <a:endParaRPr lang="tr-TR" dirty="0"/>
          </a:p>
          <a:p>
            <a:endParaRPr lang="tr-TR" dirty="0"/>
          </a:p>
        </p:txBody>
      </p:sp>
    </p:spTree>
    <p:extLst>
      <p:ext uri="{BB962C8B-B14F-4D97-AF65-F5344CB8AC3E}">
        <p14:creationId xmlns:p14="http://schemas.microsoft.com/office/powerpoint/2010/main" val="38499621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Bakış, Gülümseme, Dokunuş: Kadınlar daha fazla göz teması kurar ancak erkeklerin bakışı uzun ve dikkatli bakıştır. Gülümseme itaat gösterir, kadınlar daha çok gülümser. Erkeklerin kadınlara günlük yaşamdaki dokunuşları kötü niyet taşımasa da (görünürde) erkeklerin kadınlar üzerinde güç ve hâkimiyetlerini göstermelerini temsil eder.</a:t>
            </a:r>
          </a:p>
          <a:p>
            <a:r>
              <a:rPr lang="tr-TR" dirty="0"/>
              <a:t>Kişisel alan: bir insanın üzerinde mahremiyet ilan ettiği çevre</a:t>
            </a:r>
          </a:p>
          <a:p>
            <a:endParaRPr lang="tr-TR" dirty="0"/>
          </a:p>
        </p:txBody>
      </p:sp>
    </p:spTree>
    <p:extLst>
      <p:ext uri="{BB962C8B-B14F-4D97-AF65-F5344CB8AC3E}">
        <p14:creationId xmlns:p14="http://schemas.microsoft.com/office/powerpoint/2010/main" val="15718008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İdealleştirme</a:t>
            </a:r>
            <a:r>
              <a:rPr lang="tr-TR" dirty="0"/>
              <a:t/>
            </a:r>
            <a:br>
              <a:rPr lang="tr-TR" dirty="0"/>
            </a:br>
            <a:endParaRPr lang="tr-TR" dirty="0"/>
          </a:p>
        </p:txBody>
      </p:sp>
      <p:sp>
        <p:nvSpPr>
          <p:cNvPr id="3" name="İçerik Yer Tutucusu 2"/>
          <p:cNvSpPr>
            <a:spLocks noGrp="1"/>
          </p:cNvSpPr>
          <p:nvPr>
            <p:ph idx="1"/>
          </p:nvPr>
        </p:nvSpPr>
        <p:spPr/>
        <p:txBody>
          <a:bodyPr/>
          <a:lstStyle/>
          <a:p>
            <a:r>
              <a:rPr lang="tr-TR" dirty="0" err="1" smtClean="0"/>
              <a:t>Goffman’a</a:t>
            </a:r>
            <a:r>
              <a:rPr lang="tr-TR" dirty="0" smtClean="0"/>
              <a:t> </a:t>
            </a:r>
            <a:r>
              <a:rPr lang="tr-TR" dirty="0"/>
              <a:t>göre davranışlarımızı idealleştirir, diğer bir deyişle kültürel ölçütlere uygun olduğuna diğer insanları inandırmaya çalışırız</a:t>
            </a:r>
            <a:r>
              <a:rPr lang="tr-TR" dirty="0" smtClean="0"/>
              <a:t>.</a:t>
            </a:r>
          </a:p>
          <a:p>
            <a:r>
              <a:rPr lang="tr-TR" dirty="0" smtClean="0"/>
              <a:t>Eğitim şart!  </a:t>
            </a:r>
            <a:endParaRPr lang="tr-TR" dirty="0"/>
          </a:p>
          <a:p>
            <a:r>
              <a:rPr lang="tr-TR" dirty="0" smtClean="0"/>
              <a:t> Sevmediğimiz </a:t>
            </a:r>
            <a:r>
              <a:rPr lang="tr-TR" dirty="0"/>
              <a:t>insana gülümsemek, sevmediğimiz dersi dinlemek, karşıdakinin rol yaptığına dair şüphelensek de ileride aynı duruma düşebiliriz düşüncesi ile idare </a:t>
            </a:r>
            <a:r>
              <a:rPr lang="tr-TR" dirty="0" smtClean="0"/>
              <a:t>etmek</a:t>
            </a:r>
            <a:endParaRPr lang="tr-TR" dirty="0"/>
          </a:p>
          <a:p>
            <a:endParaRPr lang="tr-TR" dirty="0"/>
          </a:p>
        </p:txBody>
      </p:sp>
    </p:spTree>
    <p:extLst>
      <p:ext uri="{BB962C8B-B14F-4D97-AF65-F5344CB8AC3E}">
        <p14:creationId xmlns:p14="http://schemas.microsoft.com/office/powerpoint/2010/main" val="17017803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Sosyalizasyon </a:t>
            </a:r>
            <a:endParaRPr lang="tr-TR" dirty="0"/>
          </a:p>
        </p:txBody>
      </p:sp>
      <p:sp>
        <p:nvSpPr>
          <p:cNvPr id="3" name="İçerik Yer Tutucusu 2"/>
          <p:cNvSpPr>
            <a:spLocks noGrp="1"/>
          </p:cNvSpPr>
          <p:nvPr>
            <p:ph idx="1"/>
          </p:nvPr>
        </p:nvSpPr>
        <p:spPr/>
        <p:txBody>
          <a:bodyPr>
            <a:normAutofit/>
          </a:bodyPr>
          <a:lstStyle/>
          <a:p>
            <a:r>
              <a:rPr lang="tr-TR" b="1" dirty="0"/>
              <a:t>Sosyalizasyon:</a:t>
            </a:r>
            <a:r>
              <a:rPr lang="tr-TR" dirty="0"/>
              <a:t> İnsanların potansiyellerini geliştirdikleri ve kültürlerini öğrendikleri hayat boyu devam eden sosyal deneyim süreci. İnsanlar hayatta kalmak ve kültürlerini öğrenebilmek için sosyalizasyona ihtiyaç duyar.</a:t>
            </a:r>
          </a:p>
          <a:p>
            <a:endParaRPr lang="tr-TR" dirty="0"/>
          </a:p>
        </p:txBody>
      </p:sp>
    </p:spTree>
    <p:extLst>
      <p:ext uri="{BB962C8B-B14F-4D97-AF65-F5344CB8AC3E}">
        <p14:creationId xmlns:p14="http://schemas.microsoft.com/office/powerpoint/2010/main" val="24663257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Kişilik</a:t>
            </a:r>
            <a:endParaRPr lang="tr-TR" dirty="0"/>
          </a:p>
        </p:txBody>
      </p:sp>
      <p:sp>
        <p:nvSpPr>
          <p:cNvPr id="3" name="İçerik Yer Tutucusu 2"/>
          <p:cNvSpPr>
            <a:spLocks noGrp="1"/>
          </p:cNvSpPr>
          <p:nvPr>
            <p:ph idx="1"/>
          </p:nvPr>
        </p:nvSpPr>
        <p:spPr/>
        <p:txBody>
          <a:bodyPr/>
          <a:lstStyle/>
          <a:p>
            <a:r>
              <a:rPr lang="tr-TR" b="1" dirty="0" smtClean="0"/>
              <a:t>Kişilik: </a:t>
            </a:r>
            <a:r>
              <a:rPr lang="tr-TR" dirty="0" smtClean="0"/>
              <a:t>Bir bireyin oldukça tutarlı davranma, düşünme ve hissetme biçimi</a:t>
            </a:r>
            <a:r>
              <a:rPr lang="tr-TR" dirty="0" smtClean="0"/>
              <a:t>. </a:t>
            </a:r>
            <a:r>
              <a:rPr lang="tr-TR" dirty="0" smtClean="0"/>
              <a:t>K</a:t>
            </a:r>
            <a:r>
              <a:rPr lang="tr-TR" dirty="0" smtClean="0"/>
              <a:t>işilik gelişimi sosyal çevreye bağlıdır</a:t>
            </a:r>
            <a:endParaRPr lang="tr-TR" dirty="0" smtClean="0"/>
          </a:p>
          <a:p>
            <a:r>
              <a:rPr lang="tr-TR" b="1" dirty="0" smtClean="0"/>
              <a:t>Darwin’in </a:t>
            </a:r>
            <a:r>
              <a:rPr lang="tr-TR" b="1" dirty="0" smtClean="0"/>
              <a:t>sosyal bilimlere etkisi:</a:t>
            </a:r>
            <a:r>
              <a:rPr lang="tr-TR" dirty="0" smtClean="0"/>
              <a:t> 1859’daki çalışması içgüdü temeli yaklaşımları öne </a:t>
            </a:r>
            <a:r>
              <a:rPr lang="tr-TR" dirty="0" smtClean="0"/>
              <a:t>çıkardı. </a:t>
            </a:r>
            <a:r>
              <a:rPr lang="tr-TR" dirty="0" smtClean="0"/>
              <a:t>Kültürel çalışmalar yapanlar teknolojisi geri toplumların biyolojik olarak daha az evrimleştiğini ve yetersiz olduklarını savundu. </a:t>
            </a:r>
            <a:endParaRPr lang="tr-TR" dirty="0" smtClean="0"/>
          </a:p>
          <a:p>
            <a:r>
              <a:rPr lang="tr-TR" dirty="0" smtClean="0"/>
              <a:t>Siyahlar beyazlara nazaran değersiz görüldü </a:t>
            </a:r>
            <a:endParaRPr lang="tr-TR" dirty="0" smtClean="0"/>
          </a:p>
          <a:p>
            <a:endParaRPr lang="tr-TR" dirty="0"/>
          </a:p>
        </p:txBody>
      </p:sp>
    </p:spTree>
    <p:extLst>
      <p:ext uri="{BB962C8B-B14F-4D97-AF65-F5344CB8AC3E}">
        <p14:creationId xmlns:p14="http://schemas.microsoft.com/office/powerpoint/2010/main" val="7884051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20.yy’da Sosyal </a:t>
            </a:r>
            <a:r>
              <a:rPr lang="tr-TR" b="1" dirty="0" smtClean="0"/>
              <a:t>Bilimlerde </a:t>
            </a:r>
            <a:r>
              <a:rPr lang="tr-TR" b="1" dirty="0"/>
              <a:t>Sosyal Gelişim</a:t>
            </a:r>
            <a:r>
              <a:rPr lang="tr-TR" dirty="0"/>
              <a:t/>
            </a:r>
            <a:br>
              <a:rPr lang="tr-TR" dirty="0"/>
            </a:br>
            <a:endParaRPr lang="tr-TR" dirty="0"/>
          </a:p>
        </p:txBody>
      </p:sp>
      <p:sp>
        <p:nvSpPr>
          <p:cNvPr id="3" name="İçerik Yer Tutucusu 2"/>
          <p:cNvSpPr>
            <a:spLocks noGrp="1"/>
          </p:cNvSpPr>
          <p:nvPr>
            <p:ph idx="1"/>
          </p:nvPr>
        </p:nvSpPr>
        <p:spPr/>
        <p:txBody>
          <a:bodyPr/>
          <a:lstStyle/>
          <a:p>
            <a:r>
              <a:rPr lang="tr-TR" dirty="0"/>
              <a:t>Watson (1878-1958) davranışların öğrenmeye, sosyal gelişmeye dayalı olduğuna dayanan davranışçılık kuramını geliştirdi. </a:t>
            </a:r>
          </a:p>
          <a:p>
            <a:r>
              <a:rPr lang="tr-TR" dirty="0"/>
              <a:t>Genetik olarak gelen özellikler var, </a:t>
            </a:r>
            <a:r>
              <a:rPr lang="tr-TR" dirty="0" smtClean="0"/>
              <a:t>ancak bunlar sosyal ve çevresel faktörlerce biçimlendiriliyor  </a:t>
            </a:r>
          </a:p>
          <a:p>
            <a:r>
              <a:rPr lang="tr-TR" dirty="0" smtClean="0"/>
              <a:t>İzole </a:t>
            </a:r>
            <a:r>
              <a:rPr lang="tr-TR" dirty="0"/>
              <a:t>Edilen Çocuklar </a:t>
            </a:r>
            <a:r>
              <a:rPr lang="tr-TR" dirty="0" smtClean="0"/>
              <a:t>Üzerine Yapılan Çalışmalar</a:t>
            </a:r>
            <a:r>
              <a:rPr lang="tr-TR" dirty="0"/>
              <a:t>: </a:t>
            </a:r>
            <a:r>
              <a:rPr lang="tr-TR" dirty="0" smtClean="0"/>
              <a:t>İzolasyonun, </a:t>
            </a:r>
            <a:r>
              <a:rPr lang="tr-TR" dirty="0"/>
              <a:t>sosyal deneyimden </a:t>
            </a:r>
            <a:r>
              <a:rPr lang="tr-TR" dirty="0" smtClean="0"/>
              <a:t>yoksunluğun, </a:t>
            </a:r>
            <a:r>
              <a:rPr lang="tr-TR" dirty="0"/>
              <a:t>kişilik gelişimini olumsuz </a:t>
            </a:r>
            <a:r>
              <a:rPr lang="tr-TR" dirty="0" smtClean="0"/>
              <a:t>etkilediğini gösteriyor. </a:t>
            </a:r>
            <a:endParaRPr lang="tr-TR" dirty="0"/>
          </a:p>
        </p:txBody>
      </p:sp>
    </p:spTree>
    <p:extLst>
      <p:ext uri="{BB962C8B-B14F-4D97-AF65-F5344CB8AC3E}">
        <p14:creationId xmlns:p14="http://schemas.microsoft.com/office/powerpoint/2010/main" val="7340290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smtClean="0"/>
              <a:t>Sigmund Freud’un Kişilik Öğeleri:</a:t>
            </a:r>
            <a:r>
              <a:rPr lang="tr-TR" dirty="0" smtClean="0"/>
              <a:t/>
            </a:r>
            <a:br>
              <a:rPr lang="tr-TR" dirty="0" smtClean="0"/>
            </a:br>
            <a:endParaRPr lang="tr-TR" dirty="0"/>
          </a:p>
        </p:txBody>
      </p:sp>
      <p:sp>
        <p:nvSpPr>
          <p:cNvPr id="3" name="İçerik Yer Tutucusu 2"/>
          <p:cNvSpPr>
            <a:spLocks noGrp="1"/>
          </p:cNvSpPr>
          <p:nvPr>
            <p:ph idx="1"/>
          </p:nvPr>
        </p:nvSpPr>
        <p:spPr/>
        <p:txBody>
          <a:bodyPr>
            <a:normAutofit/>
          </a:bodyPr>
          <a:lstStyle/>
          <a:p>
            <a:pPr lvl="0"/>
            <a:r>
              <a:rPr lang="tr-TR" dirty="0" smtClean="0"/>
              <a:t>Hayat güdüsü/aşk cinsellik X Ölüm </a:t>
            </a:r>
            <a:r>
              <a:rPr lang="tr-TR" dirty="0"/>
              <a:t>içgüdüsü</a:t>
            </a:r>
          </a:p>
          <a:p>
            <a:pPr lvl="0"/>
            <a:r>
              <a:rPr lang="tr-TR" dirty="0" err="1" smtClean="0"/>
              <a:t>İd</a:t>
            </a:r>
            <a:r>
              <a:rPr lang="tr-TR" dirty="0"/>
              <a:t>: İnsanoğlunun bilinçaltına yerleşmiş, anında tatmin edilmek isteyen temel güdülerini temsil eder. </a:t>
            </a:r>
          </a:p>
          <a:p>
            <a:pPr lvl="0"/>
            <a:r>
              <a:rPr lang="tr-TR" dirty="0"/>
              <a:t>Ego: Bir kişinin, toplumun ihtiyaçlarını kendi içsel haz güdüleriyle bilinçli bir şekilde dengeleme çabalarıdır. Kendi farklı varoluşumuzun farkına vardığımızda ve istediğimiz her şeyi elde edemeyeceğimiz gerçeği ile yüzleştiğimizde ego ortaya çıkar.</a:t>
            </a:r>
          </a:p>
          <a:p>
            <a:pPr lvl="0"/>
            <a:r>
              <a:rPr lang="tr-TR" dirty="0"/>
              <a:t>Süper Ego: Bir birey tarafından içselleştirilmiş kültürel değerler ve normlar bütünüdür. ‘Vicdan’ımız olarak çalışır ve bize istediğimiz her şeyi neden elde edemediğimizi açıklar.</a:t>
            </a:r>
          </a:p>
          <a:p>
            <a:endParaRPr lang="tr-TR" dirty="0"/>
          </a:p>
        </p:txBody>
      </p:sp>
    </p:spTree>
    <p:extLst>
      <p:ext uri="{BB962C8B-B14F-4D97-AF65-F5344CB8AC3E}">
        <p14:creationId xmlns:p14="http://schemas.microsoft.com/office/powerpoint/2010/main" val="8911824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i="1" dirty="0" smtClean="0"/>
              <a:t>Kişilik gelişimi:</a:t>
            </a:r>
            <a:endParaRPr lang="tr-TR" dirty="0"/>
          </a:p>
        </p:txBody>
      </p:sp>
      <p:sp>
        <p:nvSpPr>
          <p:cNvPr id="3" name="İçerik Yer Tutucusu 2"/>
          <p:cNvSpPr>
            <a:spLocks noGrp="1"/>
          </p:cNvSpPr>
          <p:nvPr>
            <p:ph idx="1"/>
          </p:nvPr>
        </p:nvSpPr>
        <p:spPr/>
        <p:txBody>
          <a:bodyPr/>
          <a:lstStyle/>
          <a:p>
            <a:r>
              <a:rPr lang="tr-TR" i="1" dirty="0"/>
              <a:t>Kişilik gelişimi:</a:t>
            </a:r>
            <a:r>
              <a:rPr lang="tr-TR" dirty="0"/>
              <a:t> Çocukluğun ilk evrelerinde </a:t>
            </a:r>
            <a:r>
              <a:rPr lang="tr-TR" dirty="0" err="1"/>
              <a:t>id</a:t>
            </a:r>
            <a:r>
              <a:rPr lang="tr-TR" dirty="0"/>
              <a:t> merkezli bencil istekler </a:t>
            </a:r>
            <a:r>
              <a:rPr lang="tr-TR" dirty="0" smtClean="0"/>
              <a:t>etkiliyken </a:t>
            </a:r>
            <a:r>
              <a:rPr lang="tr-TR" dirty="0" smtClean="0"/>
              <a:t>süper </a:t>
            </a:r>
            <a:r>
              <a:rPr lang="tr-TR" dirty="0"/>
              <a:t>ego gelişimi ile beraber çocuk yanlış ve doğru kavramlarının ahlakını öğrenir, </a:t>
            </a:r>
            <a:r>
              <a:rPr lang="tr-TR" dirty="0" smtClean="0"/>
              <a:t>kendi </a:t>
            </a:r>
            <a:r>
              <a:rPr lang="tr-TR" dirty="0"/>
              <a:t>davranışlarını tartmaya başlar ve sonuçta vardığı doğru ya da yanlış sonucuna göre </a:t>
            </a:r>
            <a:r>
              <a:rPr lang="tr-TR" dirty="0" err="1"/>
              <a:t>hisssederler</a:t>
            </a:r>
            <a:r>
              <a:rPr lang="tr-TR" dirty="0"/>
              <a:t>. </a:t>
            </a:r>
            <a:endParaRPr lang="tr-TR" dirty="0" smtClean="0"/>
          </a:p>
          <a:p>
            <a:r>
              <a:rPr lang="tr-TR" dirty="0" err="1" smtClean="0"/>
              <a:t>Id</a:t>
            </a:r>
            <a:r>
              <a:rPr lang="tr-TR" dirty="0" smtClean="0"/>
              <a:t> </a:t>
            </a:r>
            <a:r>
              <a:rPr lang="tr-TR" dirty="0"/>
              <a:t>ve süper ego çatışma halindedir, ancak bir yerde dengeye varır. Varamaz ise kişilik çatışması olur. </a:t>
            </a:r>
          </a:p>
          <a:p>
            <a:r>
              <a:rPr lang="tr-TR" i="1" dirty="0"/>
              <a:t>Freud sosyologlar için önemli:</a:t>
            </a:r>
            <a:r>
              <a:rPr lang="tr-TR" dirty="0"/>
              <a:t> insanların normları </a:t>
            </a:r>
            <a:r>
              <a:rPr lang="tr-TR" dirty="0" smtClean="0"/>
              <a:t>içselleştirilmesi süreci, </a:t>
            </a:r>
            <a:r>
              <a:rPr lang="tr-TR" dirty="0"/>
              <a:t>çocukluk </a:t>
            </a:r>
            <a:r>
              <a:rPr lang="tr-TR" dirty="0" smtClean="0"/>
              <a:t>döneminin önemi ve cinsel arzuların bastırılmasının kişiliği belirlemesi konularındaki güçlü fikirleri tüm sosyal bilimleri etkiledi.   </a:t>
            </a:r>
            <a:endParaRPr lang="tr-TR" dirty="0"/>
          </a:p>
          <a:p>
            <a:endParaRPr lang="tr-TR" dirty="0"/>
          </a:p>
        </p:txBody>
      </p:sp>
    </p:spTree>
    <p:extLst>
      <p:ext uri="{BB962C8B-B14F-4D97-AF65-F5344CB8AC3E}">
        <p14:creationId xmlns:p14="http://schemas.microsoft.com/office/powerpoint/2010/main" val="32398404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Jean </a:t>
            </a:r>
            <a:r>
              <a:rPr lang="tr-TR" b="1" dirty="0" err="1" smtClean="0"/>
              <a:t>Piaget</a:t>
            </a:r>
            <a:r>
              <a:rPr lang="tr-TR" b="1" dirty="0" smtClean="0"/>
              <a:t> – Bilişsel Gelişim Kuramı</a:t>
            </a:r>
            <a:endParaRPr lang="tr-TR" dirty="0"/>
          </a:p>
        </p:txBody>
      </p:sp>
      <p:sp>
        <p:nvSpPr>
          <p:cNvPr id="3" name="İçerik Yer Tutucusu 2"/>
          <p:cNvSpPr>
            <a:spLocks noGrp="1"/>
          </p:cNvSpPr>
          <p:nvPr>
            <p:ph idx="1"/>
          </p:nvPr>
        </p:nvSpPr>
        <p:spPr/>
        <p:txBody>
          <a:bodyPr>
            <a:normAutofit fontScale="92500" lnSpcReduction="20000"/>
          </a:bodyPr>
          <a:lstStyle/>
          <a:p>
            <a:r>
              <a:rPr lang="tr-TR" i="1" dirty="0" smtClean="0"/>
              <a:t>Bilişsel </a:t>
            </a:r>
            <a:r>
              <a:rPr lang="tr-TR" i="1" dirty="0"/>
              <a:t>Gelişimin 4 Evresi:</a:t>
            </a:r>
            <a:endParaRPr lang="tr-TR" dirty="0"/>
          </a:p>
          <a:p>
            <a:pPr lvl="0"/>
            <a:r>
              <a:rPr lang="tr-TR" dirty="0"/>
              <a:t>Duyusal-motor dönemi: Bireylerin dünyayı sadece duyularıyla (5 duyu organı) algıladığı gelişim evresi. </a:t>
            </a:r>
          </a:p>
          <a:p>
            <a:pPr lvl="0"/>
            <a:r>
              <a:rPr lang="tr-TR" dirty="0"/>
              <a:t>Ön-</a:t>
            </a:r>
            <a:r>
              <a:rPr lang="tr-TR" dirty="0" err="1"/>
              <a:t>operasyonel</a:t>
            </a:r>
            <a:r>
              <a:rPr lang="tr-TR" dirty="0"/>
              <a:t> dönem: Çocuklar yaklaşık 2 yaşındayken bu evreye girer ve dili ve diğer sembolleri kullanır. Dünyayı düşünmeye başlar ve hayal eder. Çocuk soyut kavramları algılayamadığı için ses, ağırlık ve boyutu algılayamaz</a:t>
            </a:r>
            <a:r>
              <a:rPr lang="tr-TR" dirty="0" smtClean="0"/>
              <a:t>.</a:t>
            </a:r>
          </a:p>
          <a:p>
            <a:pPr lvl="0"/>
            <a:r>
              <a:rPr lang="tr-TR" dirty="0" smtClean="0"/>
              <a:t>Somut </a:t>
            </a:r>
            <a:r>
              <a:rPr lang="tr-TR" dirty="0" err="1"/>
              <a:t>operasyonel</a:t>
            </a:r>
            <a:r>
              <a:rPr lang="tr-TR" dirty="0"/>
              <a:t> dönem: Bireylerin çevreleri ile </a:t>
            </a:r>
            <a:r>
              <a:rPr lang="tr-TR" dirty="0" err="1"/>
              <a:t>nedensel</a:t>
            </a:r>
            <a:r>
              <a:rPr lang="tr-TR" dirty="0"/>
              <a:t> bağlantı kurduğu dönem. 7 ve 11 yaşlarında çocuklar çevresinde olan olayların neden ve nasıl olduğuna odaklanır. Çocuklar bir sembolü birden fazla olay ve nesne ile ilişkilendirirler.</a:t>
            </a:r>
          </a:p>
          <a:p>
            <a:pPr lvl="0"/>
            <a:r>
              <a:rPr lang="tr-TR" dirty="0"/>
              <a:t>Formel </a:t>
            </a:r>
            <a:r>
              <a:rPr lang="tr-TR" dirty="0" err="1"/>
              <a:t>operasyonel</a:t>
            </a:r>
            <a:r>
              <a:rPr lang="tr-TR" dirty="0"/>
              <a:t> dönemi: bireylerin soyut ve eleştirel bir şekilde düşündükleri evredir. </a:t>
            </a:r>
          </a:p>
        </p:txBody>
      </p:sp>
    </p:spTree>
    <p:extLst>
      <p:ext uri="{BB962C8B-B14F-4D97-AF65-F5344CB8AC3E}">
        <p14:creationId xmlns:p14="http://schemas.microsoft.com/office/powerpoint/2010/main" val="3728107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dirty="0"/>
              <a:t>Eleştirel bakış: 4 evre her toplumda gelişmez. Geleneksel e yavaş gelişen toplumlarda soyut işlem yeteneği gelişmez, </a:t>
            </a:r>
            <a:r>
              <a:rPr lang="tr-TR" dirty="0" smtClean="0"/>
              <a:t>ABD’de</a:t>
            </a:r>
            <a:r>
              <a:rPr lang="tr-TR" dirty="0" smtClean="0"/>
              <a:t> </a:t>
            </a:r>
            <a:r>
              <a:rPr lang="tr-TR" dirty="0"/>
              <a:t>bile insanların %30’u soyut işlemler dönemine erişememektedir. </a:t>
            </a:r>
            <a:r>
              <a:rPr lang="tr-TR" dirty="0" err="1"/>
              <a:t>Piaget</a:t>
            </a:r>
            <a:r>
              <a:rPr lang="tr-TR" dirty="0"/>
              <a:t> yeteneklerin sosyal deneyimin neticesinde oluştuğunu savunur.</a:t>
            </a:r>
          </a:p>
          <a:p>
            <a:r>
              <a:rPr lang="tr-TR" i="1" dirty="0" err="1"/>
              <a:t>Piaget</a:t>
            </a:r>
            <a:r>
              <a:rPr lang="tr-TR" i="1" dirty="0"/>
              <a:t>, </a:t>
            </a:r>
            <a:r>
              <a:rPr lang="tr-TR" i="1" dirty="0" err="1"/>
              <a:t>Kohlberg</a:t>
            </a:r>
            <a:r>
              <a:rPr lang="tr-TR" i="1" dirty="0"/>
              <a:t> ve </a:t>
            </a:r>
            <a:r>
              <a:rPr lang="tr-TR" i="1" dirty="0" err="1"/>
              <a:t>Gilligan</a:t>
            </a:r>
            <a:r>
              <a:rPr lang="tr-TR" i="1" dirty="0"/>
              <a:t> Arasındaki İlişki</a:t>
            </a:r>
            <a:endParaRPr lang="tr-TR" dirty="0"/>
          </a:p>
          <a:p>
            <a:r>
              <a:rPr lang="tr-TR" dirty="0" err="1"/>
              <a:t>Kholberg’in</a:t>
            </a:r>
            <a:r>
              <a:rPr lang="tr-TR" dirty="0"/>
              <a:t> kuramı da </a:t>
            </a:r>
            <a:r>
              <a:rPr lang="tr-TR" dirty="0" err="1"/>
              <a:t>Piaget’inki</a:t>
            </a:r>
            <a:r>
              <a:rPr lang="tr-TR" dirty="0"/>
              <a:t> gibi bilişle ilgilenir ancak temel ilgisi ahlaki </a:t>
            </a:r>
            <a:r>
              <a:rPr lang="tr-TR" dirty="0" smtClean="0"/>
              <a:t>muhakeme üzerinedir. </a:t>
            </a:r>
            <a:r>
              <a:rPr lang="tr-TR" dirty="0" err="1" smtClean="0"/>
              <a:t>Gilligan</a:t>
            </a:r>
            <a:r>
              <a:rPr lang="tr-TR" dirty="0" smtClean="0"/>
              <a:t>, </a:t>
            </a:r>
            <a:r>
              <a:rPr lang="tr-TR" dirty="0" err="1" smtClean="0"/>
              <a:t>Kohlberg</a:t>
            </a:r>
            <a:r>
              <a:rPr lang="tr-TR" dirty="0" smtClean="0"/>
              <a:t> </a:t>
            </a:r>
            <a:r>
              <a:rPr lang="tr-TR" dirty="0"/>
              <a:t>gibi ahlaki muhakemeye odaklanır, ancak asıl ilgisi, cinsiyet ve ahlaki muhakeme arasındaki ilişkidir.</a:t>
            </a:r>
          </a:p>
          <a:p>
            <a:endParaRPr lang="tr-TR" dirty="0"/>
          </a:p>
        </p:txBody>
      </p:sp>
    </p:spTree>
    <p:extLst>
      <p:ext uri="{BB962C8B-B14F-4D97-AF65-F5344CB8AC3E}">
        <p14:creationId xmlns:p14="http://schemas.microsoft.com/office/powerpoint/2010/main" val="9554342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smtClean="0"/>
              <a:t>Kohlberg</a:t>
            </a:r>
            <a:r>
              <a:rPr lang="tr-TR" dirty="0" smtClean="0"/>
              <a:t/>
            </a:r>
            <a:br>
              <a:rPr lang="tr-TR" dirty="0" smtClean="0"/>
            </a:br>
            <a:endParaRPr lang="tr-TR" dirty="0"/>
          </a:p>
        </p:txBody>
      </p:sp>
      <p:sp>
        <p:nvSpPr>
          <p:cNvPr id="3" name="İçerik Yer Tutucusu 2"/>
          <p:cNvSpPr>
            <a:spLocks noGrp="1"/>
          </p:cNvSpPr>
          <p:nvPr>
            <p:ph idx="1"/>
          </p:nvPr>
        </p:nvSpPr>
        <p:spPr/>
        <p:txBody>
          <a:bodyPr>
            <a:normAutofit lnSpcReduction="10000"/>
          </a:bodyPr>
          <a:lstStyle/>
          <a:p>
            <a:r>
              <a:rPr lang="tr-TR" dirty="0" err="1" smtClean="0"/>
              <a:t>Piaget’in</a:t>
            </a:r>
            <a:r>
              <a:rPr lang="tr-TR" dirty="0" smtClean="0"/>
              <a:t> </a:t>
            </a:r>
            <a:r>
              <a:rPr lang="tr-TR" dirty="0"/>
              <a:t>çalışmalarını geliştirdi. </a:t>
            </a:r>
            <a:r>
              <a:rPr lang="tr-TR" dirty="0"/>
              <a:t>D</a:t>
            </a:r>
            <a:r>
              <a:rPr lang="tr-TR" dirty="0" smtClean="0"/>
              <a:t>eğerlendirmenin </a:t>
            </a:r>
            <a:r>
              <a:rPr lang="tr-TR" dirty="0"/>
              <a:t>nasıl gerçekleştiğine odaklandı. </a:t>
            </a:r>
          </a:p>
          <a:p>
            <a:pPr lvl="0"/>
            <a:r>
              <a:rPr lang="tr-TR" dirty="0"/>
              <a:t>Gelenek öncesi dönem: doğru ona neyin iyi hissettirdiğidir. </a:t>
            </a:r>
          </a:p>
          <a:p>
            <a:pPr lvl="0"/>
            <a:r>
              <a:rPr lang="tr-TR" dirty="0"/>
              <a:t>Geleneksel düzey: Gençler aileleri ve kültürel normlar üzerinden neyin doğru neyin yanlış olduğunu değerlendirirler, bencilliklerini yönetmeyi öğrenirler. Ahlaksal yargıya varmadaki niyet </a:t>
            </a:r>
            <a:r>
              <a:rPr lang="tr-TR" dirty="0" smtClean="0"/>
              <a:t>ölçülür</a:t>
            </a:r>
            <a:endParaRPr lang="tr-TR" dirty="0"/>
          </a:p>
          <a:p>
            <a:pPr lvl="0"/>
            <a:r>
              <a:rPr lang="tr-TR" dirty="0"/>
              <a:t>Gelenek sonrası dönem: İnsanlar toplum normlarının ötesine geçer ve soyut etik ilkelerle düşünürler. </a:t>
            </a:r>
          </a:p>
          <a:p>
            <a:r>
              <a:rPr lang="tr-TR" dirty="0"/>
              <a:t>Eleştirel bakış: Bu model, tüm toplumlara uygulanamaz. </a:t>
            </a:r>
            <a:r>
              <a:rPr lang="tr-TR" dirty="0" smtClean="0"/>
              <a:t>Ayrıca</a:t>
            </a:r>
            <a:r>
              <a:rPr lang="tr-TR" dirty="0"/>
              <a:t>, </a:t>
            </a:r>
            <a:r>
              <a:rPr lang="tr-TR" dirty="0" err="1" smtClean="0"/>
              <a:t>Kohlberg’in</a:t>
            </a:r>
            <a:r>
              <a:rPr lang="tr-TR" dirty="0" smtClean="0"/>
              <a:t> modeli yalnızca erkekler için geçerlidir. </a:t>
            </a:r>
            <a:endParaRPr lang="tr-TR" dirty="0"/>
          </a:p>
          <a:p>
            <a:endParaRPr lang="tr-TR" dirty="0"/>
          </a:p>
        </p:txBody>
      </p:sp>
    </p:spTree>
    <p:extLst>
      <p:ext uri="{BB962C8B-B14F-4D97-AF65-F5344CB8AC3E}">
        <p14:creationId xmlns:p14="http://schemas.microsoft.com/office/powerpoint/2010/main" val="1472667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Rol </a:t>
            </a:r>
            <a:endParaRPr lang="tr-TR" dirty="0"/>
          </a:p>
        </p:txBody>
      </p:sp>
      <p:sp>
        <p:nvSpPr>
          <p:cNvPr id="3" name="İçerik Yer Tutucusu 2"/>
          <p:cNvSpPr>
            <a:spLocks noGrp="1"/>
          </p:cNvSpPr>
          <p:nvPr>
            <p:ph idx="1"/>
          </p:nvPr>
        </p:nvSpPr>
        <p:spPr/>
        <p:txBody>
          <a:bodyPr>
            <a:normAutofit/>
          </a:bodyPr>
          <a:lstStyle/>
          <a:p>
            <a:r>
              <a:rPr lang="tr-TR" b="1" dirty="0"/>
              <a:t>Rol: </a:t>
            </a:r>
            <a:r>
              <a:rPr lang="tr-TR" dirty="0"/>
              <a:t>Belli bir sosyal statüye sahip olan birinden beklenen davranıştır. </a:t>
            </a:r>
          </a:p>
          <a:p>
            <a:r>
              <a:rPr lang="tr-TR" b="1" dirty="0"/>
              <a:t>Rol Seti:</a:t>
            </a:r>
            <a:r>
              <a:rPr lang="tr-TR" dirty="0"/>
              <a:t> </a:t>
            </a:r>
            <a:r>
              <a:rPr lang="tr-TR" dirty="0" err="1"/>
              <a:t>Merton’un</a:t>
            </a:r>
            <a:r>
              <a:rPr lang="tr-TR" dirty="0"/>
              <a:t> kavramı. Tek bir statüye bağlı birkaç </a:t>
            </a:r>
            <a:r>
              <a:rPr lang="tr-TR" dirty="0" smtClean="0"/>
              <a:t>rol olabilir </a:t>
            </a:r>
            <a:endParaRPr lang="tr-TR" dirty="0"/>
          </a:p>
          <a:p>
            <a:r>
              <a:rPr lang="tr-TR" b="1" dirty="0" smtClean="0"/>
              <a:t>Rol </a:t>
            </a:r>
            <a:r>
              <a:rPr lang="tr-TR" b="1" dirty="0"/>
              <a:t>çatışması:</a:t>
            </a:r>
            <a:r>
              <a:rPr lang="tr-TR" dirty="0"/>
              <a:t> iki veya daha fazla statüye bağlı roller arasındaki çatışma</a:t>
            </a:r>
          </a:p>
          <a:p>
            <a:r>
              <a:rPr lang="tr-TR" b="1" dirty="0"/>
              <a:t>Rol gerilimi:</a:t>
            </a:r>
            <a:r>
              <a:rPr lang="tr-TR" dirty="0"/>
              <a:t> Tek bir statüye bağlı roller arasındaki gerilim </a:t>
            </a:r>
            <a:r>
              <a:rPr lang="tr-TR" dirty="0" smtClean="0"/>
              <a:t>(</a:t>
            </a:r>
            <a:r>
              <a:rPr lang="tr-TR" dirty="0" smtClean="0"/>
              <a:t>doktorun hastasına aşık olması gibi</a:t>
            </a:r>
            <a:r>
              <a:rPr lang="tr-TR" dirty="0" smtClean="0"/>
              <a:t>)</a:t>
            </a:r>
            <a:endParaRPr lang="tr-TR" dirty="0"/>
          </a:p>
          <a:p>
            <a:r>
              <a:rPr lang="tr-TR" b="1" dirty="0"/>
              <a:t>Rol Çıkışı: </a:t>
            </a:r>
            <a:r>
              <a:rPr lang="tr-TR" dirty="0"/>
              <a:t>E</a:t>
            </a:r>
            <a:r>
              <a:rPr lang="tr-TR" dirty="0" smtClean="0"/>
              <a:t>ski rollerden çıkış (emekli albay vakası) </a:t>
            </a:r>
            <a:endParaRPr lang="tr-TR" dirty="0"/>
          </a:p>
          <a:p>
            <a:endParaRPr lang="tr-TR" dirty="0"/>
          </a:p>
        </p:txBody>
      </p:sp>
    </p:spTree>
    <p:extLst>
      <p:ext uri="{BB962C8B-B14F-4D97-AF65-F5344CB8AC3E}">
        <p14:creationId xmlns:p14="http://schemas.microsoft.com/office/powerpoint/2010/main" val="2317722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Araştırmada Toplumsal Cinsiyetin Önemi (</a:t>
            </a:r>
            <a:r>
              <a:rPr lang="tr-TR" b="1" dirty="0" err="1"/>
              <a:t>Gilligan</a:t>
            </a:r>
            <a:r>
              <a:rPr lang="tr-TR" b="1" dirty="0"/>
              <a:t>):</a:t>
            </a:r>
            <a:r>
              <a:rPr lang="tr-TR" dirty="0"/>
              <a:t> </a:t>
            </a:r>
          </a:p>
        </p:txBody>
      </p:sp>
      <p:sp>
        <p:nvSpPr>
          <p:cNvPr id="3" name="İçerik Yer Tutucusu 2"/>
          <p:cNvSpPr>
            <a:spLocks noGrp="1"/>
          </p:cNvSpPr>
          <p:nvPr>
            <p:ph idx="1"/>
          </p:nvPr>
        </p:nvSpPr>
        <p:spPr/>
        <p:txBody>
          <a:bodyPr/>
          <a:lstStyle/>
          <a:p>
            <a:pPr marL="0" indent="0">
              <a:buNone/>
            </a:pPr>
            <a:r>
              <a:rPr lang="tr-TR" dirty="0" err="1" smtClean="0"/>
              <a:t>Gilligan</a:t>
            </a:r>
            <a:r>
              <a:rPr lang="tr-TR" dirty="0" smtClean="0"/>
              <a:t> </a:t>
            </a:r>
            <a:r>
              <a:rPr lang="tr-TR" dirty="0" err="1"/>
              <a:t>Piaget’in</a:t>
            </a:r>
            <a:r>
              <a:rPr lang="tr-TR" dirty="0"/>
              <a:t> yalnızca erkekleri kullanarak araştırma yapmasını eleştiriyor, bu şekilde insan davranışının eksik anlaşıldığını savunuyor. Erkek ve kız çocuklarının </a:t>
            </a:r>
            <a:r>
              <a:rPr lang="tr-TR" b="1" i="1" dirty="0"/>
              <a:t>ahlaki karar verme süreçlerinde (cinsiyet bazlı) farklı standartlar</a:t>
            </a:r>
            <a:r>
              <a:rPr lang="tr-TR" dirty="0"/>
              <a:t> kullandığını savunuyor. </a:t>
            </a:r>
            <a:endParaRPr lang="tr-TR" dirty="0" smtClean="0"/>
          </a:p>
          <a:p>
            <a:pPr marL="0" indent="0">
              <a:buNone/>
            </a:pPr>
            <a:r>
              <a:rPr lang="tr-TR" dirty="0" err="1" smtClean="0"/>
              <a:t>Gilligan</a:t>
            </a:r>
            <a:r>
              <a:rPr lang="tr-TR" dirty="0" smtClean="0"/>
              <a:t> </a:t>
            </a:r>
            <a:r>
              <a:rPr lang="tr-TR" dirty="0"/>
              <a:t>ayrıca cinsiyet ve özsaygı ilişkisinde </a:t>
            </a:r>
            <a:r>
              <a:rPr lang="tr-TR" dirty="0"/>
              <a:t>6-18 yaşlarındaki 2000’den </a:t>
            </a:r>
            <a:r>
              <a:rPr lang="tr-TR" dirty="0"/>
              <a:t>fazla </a:t>
            </a:r>
            <a:r>
              <a:rPr lang="tr-TR" dirty="0" smtClean="0"/>
              <a:t>kız </a:t>
            </a:r>
            <a:r>
              <a:rPr lang="tr-TR" dirty="0"/>
              <a:t>çocuğu ile görüşmüş, hayata kendilerinden emin başlayıp yetişkinliğe geçişte özgüvenlerini </a:t>
            </a:r>
            <a:r>
              <a:rPr lang="tr-TR" dirty="0" smtClean="0"/>
              <a:t>yitirdiklerini fark etmiş. </a:t>
            </a:r>
            <a:r>
              <a:rPr lang="tr-TR" dirty="0" err="1" smtClean="0"/>
              <a:t>Gilligan’a</a:t>
            </a:r>
            <a:r>
              <a:rPr lang="tr-TR" dirty="0" smtClean="0"/>
              <a:t> </a:t>
            </a:r>
            <a:r>
              <a:rPr lang="tr-TR" dirty="0"/>
              <a:t>göre bunun neden sosyalleşmedir. Örneğin okulda erkek öğretmen sayısı çoktur ve otoritenin erkeklerde olduğunu </a:t>
            </a:r>
            <a:r>
              <a:rPr lang="tr-TR" dirty="0" smtClean="0"/>
              <a:t>öğrenirler</a:t>
            </a:r>
            <a:endParaRPr lang="tr-TR" dirty="0"/>
          </a:p>
        </p:txBody>
      </p:sp>
    </p:spTree>
    <p:extLst>
      <p:ext uri="{BB962C8B-B14F-4D97-AF65-F5344CB8AC3E}">
        <p14:creationId xmlns:p14="http://schemas.microsoft.com/office/powerpoint/2010/main" val="39535120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smtClean="0"/>
              <a:t>Gilligan</a:t>
            </a:r>
            <a:r>
              <a:rPr lang="tr-TR" b="1" dirty="0" smtClean="0"/>
              <a:t>: Cinsiyet ve Ahlaki Gelişim Kuramı:</a:t>
            </a:r>
            <a:r>
              <a:rPr lang="tr-TR" dirty="0" smtClean="0"/>
              <a:t/>
            </a:r>
            <a:br>
              <a:rPr lang="tr-TR" dirty="0" smtClean="0"/>
            </a:br>
            <a:endParaRPr lang="tr-TR" dirty="0"/>
          </a:p>
        </p:txBody>
      </p:sp>
      <p:sp>
        <p:nvSpPr>
          <p:cNvPr id="3" name="İçerik Yer Tutucusu 2"/>
          <p:cNvSpPr>
            <a:spLocks noGrp="1"/>
          </p:cNvSpPr>
          <p:nvPr>
            <p:ph idx="1"/>
          </p:nvPr>
        </p:nvSpPr>
        <p:spPr/>
        <p:txBody>
          <a:bodyPr>
            <a:normAutofit lnSpcReduction="10000"/>
          </a:bodyPr>
          <a:lstStyle/>
          <a:p>
            <a:r>
              <a:rPr lang="tr-TR" dirty="0" smtClean="0"/>
              <a:t>Ahlaki </a:t>
            </a:r>
            <a:r>
              <a:rPr lang="tr-TR" dirty="0"/>
              <a:t>değerlendirmelerin cinsiyet bazlı olduğunu savunur. Erkek çocuklar daha adaletli, kız çocuklar daha ilgi ve sorumluluk </a:t>
            </a:r>
            <a:r>
              <a:rPr lang="tr-TR" dirty="0" smtClean="0"/>
              <a:t>sahibi</a:t>
            </a:r>
            <a:r>
              <a:rPr lang="tr-TR" dirty="0"/>
              <a:t> </a:t>
            </a:r>
            <a:r>
              <a:rPr lang="tr-TR" dirty="0" smtClean="0"/>
              <a:t>tavır gösterir.</a:t>
            </a:r>
            <a:r>
              <a:rPr lang="tr-TR" dirty="0" smtClean="0"/>
              <a:t> </a:t>
            </a:r>
            <a:r>
              <a:rPr lang="tr-TR" dirty="0"/>
              <a:t>Örneğin bir hırsızlık olayına ilişkin olarak erkek çocuklar yasaya aykırı diye </a:t>
            </a:r>
            <a:r>
              <a:rPr lang="tr-TR" dirty="0" smtClean="0"/>
              <a:t>düşünürken, </a:t>
            </a:r>
            <a:r>
              <a:rPr lang="tr-TR" dirty="0"/>
              <a:t>kız çocuklarsa ailesini beslemek için hırsızlık mı yaptı diye </a:t>
            </a:r>
            <a:r>
              <a:rPr lang="tr-TR" dirty="0" smtClean="0"/>
              <a:t>düşünmeye eğilimlidir. </a:t>
            </a:r>
            <a:endParaRPr lang="tr-TR" dirty="0"/>
          </a:p>
          <a:p>
            <a:r>
              <a:rPr lang="tr-TR" dirty="0" err="1"/>
              <a:t>Kohlberg</a:t>
            </a:r>
            <a:r>
              <a:rPr lang="tr-TR" dirty="0"/>
              <a:t>, kurallara dayalı erkek muhakemesini bireye dayalı kadın muhakemesinden üstün tutar. </a:t>
            </a:r>
            <a:r>
              <a:rPr lang="tr-TR" dirty="0" err="1"/>
              <a:t>Gilligan</a:t>
            </a:r>
            <a:r>
              <a:rPr lang="tr-TR" dirty="0"/>
              <a:t> ise, erkeklerin normlarının yargılama için kullanılmasını eleştirir. </a:t>
            </a:r>
            <a:endParaRPr lang="tr-TR" dirty="0" smtClean="0"/>
          </a:p>
          <a:p>
            <a:r>
              <a:rPr lang="tr-TR" dirty="0" smtClean="0"/>
              <a:t>Nancy </a:t>
            </a:r>
            <a:r>
              <a:rPr lang="tr-TR" dirty="0" err="1"/>
              <a:t>Chodorow</a:t>
            </a:r>
            <a:r>
              <a:rPr lang="tr-TR" dirty="0"/>
              <a:t> (1994), çocukların anne babadan etkilendiğini, kız çocukların anneleri gibi sorumluluk sahibi, erkeklerinse babaları gibi sistemli, bağımsız kişilikler geliştirdiklerini </a:t>
            </a:r>
            <a:r>
              <a:rPr lang="tr-TR" dirty="0" smtClean="0"/>
              <a:t>düşünür. </a:t>
            </a:r>
            <a:endParaRPr lang="tr-TR" dirty="0"/>
          </a:p>
          <a:p>
            <a:endParaRPr lang="tr-TR" dirty="0"/>
          </a:p>
        </p:txBody>
      </p:sp>
    </p:spTree>
    <p:extLst>
      <p:ext uri="{BB962C8B-B14F-4D97-AF65-F5344CB8AC3E}">
        <p14:creationId xmlns:p14="http://schemas.microsoft.com/office/powerpoint/2010/main" val="11893499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George </a:t>
            </a:r>
            <a:r>
              <a:rPr lang="tr-TR" b="1" dirty="0" err="1"/>
              <a:t>Herbert</a:t>
            </a:r>
            <a:r>
              <a:rPr lang="tr-TR" b="1" dirty="0"/>
              <a:t> </a:t>
            </a:r>
            <a:r>
              <a:rPr lang="tr-TR" b="1" dirty="0" err="1"/>
              <a:t>Mead’in</a:t>
            </a:r>
            <a:r>
              <a:rPr lang="tr-TR" b="1" dirty="0"/>
              <a:t> Sosyal Benlik / Davranışçılık Kuramı</a:t>
            </a:r>
            <a:r>
              <a:rPr lang="tr-TR" dirty="0"/>
              <a:t/>
            </a:r>
            <a:br>
              <a:rPr lang="tr-TR" dirty="0"/>
            </a:br>
            <a:endParaRPr lang="tr-TR" dirty="0"/>
          </a:p>
        </p:txBody>
      </p:sp>
      <p:sp>
        <p:nvSpPr>
          <p:cNvPr id="3" name="İçerik Yer Tutucusu 2"/>
          <p:cNvSpPr>
            <a:spLocks noGrp="1"/>
          </p:cNvSpPr>
          <p:nvPr>
            <p:ph idx="1"/>
          </p:nvPr>
        </p:nvSpPr>
        <p:spPr/>
        <p:txBody>
          <a:bodyPr>
            <a:normAutofit fontScale="92500" lnSpcReduction="20000"/>
          </a:bodyPr>
          <a:lstStyle/>
          <a:p>
            <a:r>
              <a:rPr lang="tr-TR" dirty="0"/>
              <a:t>Bu kuramı, sosyal deneyim bir kişinin kişiliğini nasıl etkiler anlamak için geliştirmiştir.</a:t>
            </a:r>
          </a:p>
          <a:p>
            <a:r>
              <a:rPr lang="tr-TR" b="1" dirty="0"/>
              <a:t>Benlik:</a:t>
            </a:r>
            <a:r>
              <a:rPr lang="tr-TR" dirty="0"/>
              <a:t> Bir bireyin </a:t>
            </a:r>
            <a:r>
              <a:rPr lang="tr-TR" i="1" dirty="0"/>
              <a:t>öz farkındalıktan ve öz imajdan</a:t>
            </a:r>
            <a:r>
              <a:rPr lang="tr-TR" dirty="0"/>
              <a:t> oluşan kişiliğinin bir parçasıdır. </a:t>
            </a:r>
          </a:p>
          <a:p>
            <a:r>
              <a:rPr lang="tr-TR" b="1" i="1" dirty="0" err="1"/>
              <a:t>Mead’in</a:t>
            </a:r>
            <a:r>
              <a:rPr lang="tr-TR" b="1" i="1" dirty="0"/>
              <a:t> Temel Savları:</a:t>
            </a:r>
            <a:endParaRPr lang="tr-TR" dirty="0"/>
          </a:p>
          <a:p>
            <a:pPr lvl="0"/>
            <a:r>
              <a:rPr lang="tr-TR" dirty="0"/>
              <a:t>Benlik doğuştan gelmez, benliği biyolojik güdüler yönlendirmez </a:t>
            </a:r>
            <a:endParaRPr lang="tr-TR" dirty="0" smtClean="0"/>
          </a:p>
          <a:p>
            <a:pPr lvl="0"/>
            <a:r>
              <a:rPr lang="tr-TR" dirty="0" smtClean="0"/>
              <a:t>Benlik </a:t>
            </a:r>
            <a:r>
              <a:rPr lang="tr-TR" dirty="0"/>
              <a:t>sosyal deneyimle gelişir</a:t>
            </a:r>
          </a:p>
          <a:p>
            <a:pPr lvl="0"/>
            <a:r>
              <a:rPr lang="tr-TR" dirty="0"/>
              <a:t>Sosyal deneyim sembollerin değişimi ile gerçekleşir. </a:t>
            </a:r>
            <a:endParaRPr lang="tr-TR" dirty="0" smtClean="0"/>
          </a:p>
          <a:p>
            <a:pPr lvl="0"/>
            <a:r>
              <a:rPr lang="tr-TR" dirty="0" smtClean="0"/>
              <a:t>Anlam </a:t>
            </a:r>
            <a:r>
              <a:rPr lang="tr-TR" dirty="0"/>
              <a:t>çıkarma çabası karşı tarafın niyetini </a:t>
            </a:r>
            <a:r>
              <a:rPr lang="tr-TR" dirty="0" smtClean="0"/>
              <a:t>anlamaktır.</a:t>
            </a:r>
          </a:p>
          <a:p>
            <a:pPr lvl="0"/>
            <a:r>
              <a:rPr lang="tr-TR" dirty="0" err="1" smtClean="0"/>
              <a:t>Mead’in</a:t>
            </a:r>
            <a:r>
              <a:rPr lang="tr-TR" dirty="0" smtClean="0"/>
              <a:t> </a:t>
            </a:r>
            <a:r>
              <a:rPr lang="tr-TR" dirty="0"/>
              <a:t>başkasının rolünü üstlenme kavramı. Başkalarının niyetini anlamak için, onların yerine kendimizi koyarız, kendimize dışarıdan bakarız.</a:t>
            </a:r>
          </a:p>
          <a:p>
            <a:endParaRPr lang="tr-TR" dirty="0"/>
          </a:p>
        </p:txBody>
      </p:sp>
    </p:spTree>
    <p:extLst>
      <p:ext uri="{BB962C8B-B14F-4D97-AF65-F5344CB8AC3E}">
        <p14:creationId xmlns:p14="http://schemas.microsoft.com/office/powerpoint/2010/main" val="40323688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i="1" dirty="0"/>
              <a:t>Aynada akseden ben:</a:t>
            </a:r>
            <a:r>
              <a:rPr lang="tr-TR" dirty="0"/>
              <a:t> İnsanların bizi nasıl gördüğünü </a:t>
            </a:r>
            <a:r>
              <a:rPr lang="tr-TR" dirty="0" smtClean="0"/>
              <a:t>düşünerek  kendimize ilişkin bir his oluşturmaya denir. </a:t>
            </a:r>
            <a:r>
              <a:rPr lang="tr-TR" dirty="0" err="1" smtClean="0"/>
              <a:t>Cooley</a:t>
            </a:r>
            <a:r>
              <a:rPr lang="tr-TR" dirty="0" smtClean="0"/>
              <a:t> </a:t>
            </a:r>
            <a:r>
              <a:rPr lang="tr-TR" dirty="0"/>
              <a:t>bu terimi, “insanların bizi nasıl gördüğünü düşünmemize dayanan benlik imajı olarak tanımlar.</a:t>
            </a:r>
          </a:p>
          <a:p>
            <a:r>
              <a:rPr lang="tr-TR" dirty="0" smtClean="0"/>
              <a:t>Özne </a:t>
            </a:r>
            <a:r>
              <a:rPr lang="tr-TR" dirty="0"/>
              <a:t>Ben (I) ve Nesne Ben (Me): </a:t>
            </a:r>
            <a:endParaRPr lang="tr-TR" dirty="0" smtClean="0"/>
          </a:p>
          <a:p>
            <a:r>
              <a:rPr lang="tr-TR" dirty="0" smtClean="0"/>
              <a:t>Benlik </a:t>
            </a:r>
            <a:r>
              <a:rPr lang="tr-TR" dirty="0"/>
              <a:t>iki bölümden oluşur, 1.’si, I, öznedir ve </a:t>
            </a:r>
            <a:r>
              <a:rPr lang="tr-TR" dirty="0" smtClean="0"/>
              <a:t>aktiftir</a:t>
            </a:r>
            <a:r>
              <a:rPr lang="tr-TR" dirty="0"/>
              <a:t> </a:t>
            </a:r>
            <a:r>
              <a:rPr lang="tr-TR" dirty="0" smtClean="0"/>
              <a:t>kedine göre eyler </a:t>
            </a:r>
            <a:r>
              <a:rPr lang="tr-TR" dirty="0" smtClean="0"/>
              <a:t> diğeri pasiftir bize </a:t>
            </a:r>
            <a:r>
              <a:rPr lang="tr-TR" dirty="0"/>
              <a:t>nasıl tepki verdiğine göre </a:t>
            </a:r>
            <a:r>
              <a:rPr lang="tr-TR" dirty="0" smtClean="0"/>
              <a:t>davranışlarımızı biçimlendirir </a:t>
            </a:r>
            <a:endParaRPr lang="tr-TR" dirty="0"/>
          </a:p>
          <a:p>
            <a:endParaRPr lang="tr-TR" dirty="0"/>
          </a:p>
        </p:txBody>
      </p:sp>
    </p:spTree>
    <p:extLst>
      <p:ext uri="{BB962C8B-B14F-4D97-AF65-F5344CB8AC3E}">
        <p14:creationId xmlns:p14="http://schemas.microsoft.com/office/powerpoint/2010/main" val="617228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Benliği Geliştirmek:</a:t>
            </a:r>
            <a:r>
              <a:rPr lang="tr-TR" dirty="0"/>
              <a:t/>
            </a:r>
            <a:br>
              <a:rPr lang="tr-TR" dirty="0"/>
            </a:b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Benlik </a:t>
            </a:r>
            <a:r>
              <a:rPr lang="tr-TR" dirty="0"/>
              <a:t>gelişimi diğer insanların rollerini </a:t>
            </a:r>
            <a:r>
              <a:rPr lang="tr-TR" dirty="0" smtClean="0"/>
              <a:t>üstlenerek mümkün olur</a:t>
            </a:r>
            <a:endParaRPr lang="tr-TR" dirty="0"/>
          </a:p>
          <a:p>
            <a:r>
              <a:rPr lang="tr-TR" dirty="0"/>
              <a:t>Çocuklar dil ve sembolleri kullandıkça benlikleri gelişir. Önemli </a:t>
            </a:r>
            <a:r>
              <a:rPr lang="tr-TR" dirty="0" smtClean="0"/>
              <a:t>ötekinin</a:t>
            </a:r>
            <a:r>
              <a:rPr lang="tr-TR" dirty="0" smtClean="0"/>
              <a:t> </a:t>
            </a:r>
            <a:r>
              <a:rPr lang="tr-TR" dirty="0"/>
              <a:t>rolleri üstlenilir ve gelişim sağlanır. </a:t>
            </a:r>
            <a:endParaRPr lang="tr-TR" dirty="0" smtClean="0"/>
          </a:p>
          <a:p>
            <a:r>
              <a:rPr lang="tr-TR" b="1" i="1" dirty="0" smtClean="0"/>
              <a:t>Önemli öteki:</a:t>
            </a:r>
            <a:r>
              <a:rPr lang="tr-TR" dirty="0" smtClean="0"/>
              <a:t> </a:t>
            </a:r>
            <a:r>
              <a:rPr lang="tr-TR" dirty="0"/>
              <a:t>sosyalizasyon süreci açısından özel önemde olan anne-baba gibi insanlar. </a:t>
            </a:r>
            <a:endParaRPr lang="tr-TR" dirty="0" smtClean="0"/>
          </a:p>
          <a:p>
            <a:r>
              <a:rPr lang="tr-TR" b="1" i="1" dirty="0" smtClean="0"/>
              <a:t>Genelleştirilmiş öteki:</a:t>
            </a:r>
            <a:r>
              <a:rPr lang="tr-TR" dirty="0" smtClean="0"/>
              <a:t> </a:t>
            </a:r>
            <a:r>
              <a:rPr lang="tr-TR" dirty="0"/>
              <a:t>kendimizi değerlendirmede referans olarak kullandığımız, yaygın kültürel normlar ve değerler. Hayat boyu benlik sosyal deneyimlerle değişime uğrar.</a:t>
            </a:r>
          </a:p>
          <a:p>
            <a:r>
              <a:rPr lang="tr-TR" b="1" i="1" dirty="0" err="1"/>
              <a:t>Mead</a:t>
            </a:r>
            <a:r>
              <a:rPr lang="tr-TR" b="1" i="1" dirty="0"/>
              <a:t> ve Freud Karşılaştırması:</a:t>
            </a:r>
            <a:endParaRPr lang="tr-TR" dirty="0"/>
          </a:p>
          <a:p>
            <a:pPr lvl="0"/>
            <a:r>
              <a:rPr lang="tr-TR" dirty="0"/>
              <a:t>Ben ve bana ve </a:t>
            </a:r>
            <a:r>
              <a:rPr lang="tr-TR" dirty="0" err="1"/>
              <a:t>id</a:t>
            </a:r>
            <a:r>
              <a:rPr lang="tr-TR" dirty="0"/>
              <a:t> ve ego farklıdır. </a:t>
            </a:r>
            <a:r>
              <a:rPr lang="tr-TR" dirty="0" err="1"/>
              <a:t>İd</a:t>
            </a:r>
            <a:r>
              <a:rPr lang="tr-TR" dirty="0"/>
              <a:t> </a:t>
            </a:r>
            <a:r>
              <a:rPr lang="tr-TR" dirty="0" smtClean="0"/>
              <a:t>biyolojik temellidir, </a:t>
            </a:r>
            <a:r>
              <a:rPr lang="tr-TR" dirty="0" err="1"/>
              <a:t>M</a:t>
            </a:r>
            <a:r>
              <a:rPr lang="tr-TR" dirty="0" err="1" smtClean="0"/>
              <a:t>ead</a:t>
            </a:r>
            <a:r>
              <a:rPr lang="tr-TR" dirty="0" smtClean="0"/>
              <a:t> </a:t>
            </a:r>
            <a:r>
              <a:rPr lang="tr-TR" dirty="0"/>
              <a:t>benliğin biyolojik olduğunu reddeder</a:t>
            </a:r>
          </a:p>
          <a:p>
            <a:pPr lvl="0"/>
            <a:r>
              <a:rPr lang="tr-TR" dirty="0" err="1"/>
              <a:t>İd</a:t>
            </a:r>
            <a:r>
              <a:rPr lang="tr-TR" dirty="0"/>
              <a:t> ve ego çatışma, ben ve bana uyum içindedir.</a:t>
            </a:r>
          </a:p>
          <a:p>
            <a:endParaRPr lang="tr-TR" dirty="0"/>
          </a:p>
        </p:txBody>
      </p:sp>
    </p:spTree>
    <p:extLst>
      <p:ext uri="{BB962C8B-B14F-4D97-AF65-F5344CB8AC3E}">
        <p14:creationId xmlns:p14="http://schemas.microsoft.com/office/powerpoint/2010/main" val="21119640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smtClean="0"/>
              <a:t>Erikson’un</a:t>
            </a:r>
            <a:r>
              <a:rPr lang="tr-TR" b="1" dirty="0" smtClean="0"/>
              <a:t> Gelişimin Sekiz </a:t>
            </a:r>
            <a:r>
              <a:rPr lang="tr-TR" b="1" dirty="0" smtClean="0"/>
              <a:t>Evresi Kuramı </a:t>
            </a:r>
            <a:r>
              <a:rPr lang="tr-TR" dirty="0" smtClean="0"/>
              <a:t/>
            </a:r>
            <a:br>
              <a:rPr lang="tr-TR" dirty="0" smtClean="0"/>
            </a:br>
            <a:endParaRPr lang="tr-TR" dirty="0"/>
          </a:p>
        </p:txBody>
      </p:sp>
      <p:sp>
        <p:nvSpPr>
          <p:cNvPr id="3" name="İçerik Yer Tutucusu 2"/>
          <p:cNvSpPr>
            <a:spLocks noGrp="1"/>
          </p:cNvSpPr>
          <p:nvPr>
            <p:ph idx="1"/>
          </p:nvPr>
        </p:nvSpPr>
        <p:spPr/>
        <p:txBody>
          <a:bodyPr>
            <a:normAutofit fontScale="92500" lnSpcReduction="10000"/>
          </a:bodyPr>
          <a:lstStyle/>
          <a:p>
            <a:pPr lvl="0"/>
            <a:r>
              <a:rPr lang="tr-TR" dirty="0" smtClean="0"/>
              <a:t>1.Evre</a:t>
            </a:r>
            <a:r>
              <a:rPr lang="tr-TR" dirty="0"/>
              <a:t>: Bebeklik Dönemi – temel güvene karşı güvensizlik: Bebekler ilk 8 ay dünyanın güvenilir bir yer olduğuna dair sınavlarını verirler</a:t>
            </a:r>
          </a:p>
          <a:p>
            <a:pPr lvl="0"/>
            <a:r>
              <a:rPr lang="tr-TR" dirty="0" smtClean="0"/>
              <a:t>2. Evre</a:t>
            </a:r>
            <a:r>
              <a:rPr lang="tr-TR" dirty="0"/>
              <a:t>: Okul öncesi dönem-özerkliğe karşı kuşku ve utanç: ikinci sınav dünya ile tutarlı biçimde mücadelenin öğrenildiği 3 yaşı. Öz kontrol kazanmada başarısız olmak çocukları kendi yetenekleri hakkında kuşku duymaya yönlendirir.</a:t>
            </a:r>
          </a:p>
          <a:p>
            <a:pPr lvl="0"/>
            <a:r>
              <a:rPr lang="tr-TR" dirty="0" smtClean="0"/>
              <a:t>3. Evre</a:t>
            </a:r>
            <a:r>
              <a:rPr lang="tr-TR" dirty="0"/>
              <a:t>: Okul Öncesi Dönem-girişimciliğe karşı suçluluk: 4-5 yaşlarındaki çocuklar çevreleri (aile dışı) meşgul olmayı ve gerek aile gerekse dışarıdaki çevrelerinin ihtiyaçlarını karşılamada suçluluk ve başarısızlığı öğrenmelidir.</a:t>
            </a:r>
          </a:p>
          <a:p>
            <a:pPr lvl="0"/>
            <a:r>
              <a:rPr lang="tr-TR" dirty="0" smtClean="0"/>
              <a:t>4. Evre</a:t>
            </a:r>
            <a:r>
              <a:rPr lang="tr-TR" dirty="0"/>
              <a:t>: Ergenlik Öncesi Dönem-çalışkan olmaya karşı aşağılık duygusu: 6-13 okul dönem. Başarılarından </a:t>
            </a:r>
            <a:r>
              <a:rPr lang="tr-TR" dirty="0" smtClean="0"/>
              <a:t>gurur </a:t>
            </a:r>
            <a:r>
              <a:rPr lang="tr-TR" dirty="0"/>
              <a:t>duyar ya da zorlukların üstesinden gelemeyeceklerini anlarlar.</a:t>
            </a:r>
          </a:p>
          <a:p>
            <a:endParaRPr lang="tr-TR" dirty="0"/>
          </a:p>
        </p:txBody>
      </p:sp>
    </p:spTree>
    <p:extLst>
      <p:ext uri="{BB962C8B-B14F-4D97-AF65-F5344CB8AC3E}">
        <p14:creationId xmlns:p14="http://schemas.microsoft.com/office/powerpoint/2010/main" val="1054148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92500" lnSpcReduction="10000"/>
          </a:bodyPr>
          <a:lstStyle/>
          <a:p>
            <a:pPr lvl="0"/>
            <a:r>
              <a:rPr lang="tr-TR" dirty="0" smtClean="0"/>
              <a:t>5. Evre- </a:t>
            </a:r>
            <a:r>
              <a:rPr lang="tr-TR" dirty="0" smtClean="0"/>
              <a:t>Ergenlik – kimliğe karşı kimlik karmaşası: Ergenlik yaşlarında gençler kendi kişiliklerini oluşturmakla mücadele ederler. Kendilerini diğerleri ile özdeşleştirir ama tek ve özel olmak isterler.</a:t>
            </a:r>
          </a:p>
          <a:p>
            <a:pPr lvl="0"/>
            <a:r>
              <a:rPr lang="tr-TR" dirty="0" smtClean="0"/>
              <a:t>6. Evre</a:t>
            </a:r>
            <a:r>
              <a:rPr lang="tr-TR" dirty="0" smtClean="0"/>
              <a:t>: İlk yetişkinlik dönemi-samimiyete karşı yalnızlık: gençler yakın arkadaşlık, aşk bağlanma aynı zamanda bağımsız olmak ister ve bu hisleri dengelemeye çabalar</a:t>
            </a:r>
          </a:p>
          <a:p>
            <a:pPr lvl="0"/>
            <a:r>
              <a:rPr lang="tr-TR" dirty="0" smtClean="0"/>
              <a:t>7. Evre- </a:t>
            </a:r>
            <a:r>
              <a:rPr lang="tr-TR" dirty="0" smtClean="0"/>
              <a:t>Yetişkinlik dönemi-fark yaratmaya karşı içe dönüklük: Aile, iş ve yakın çevrede başarısız olunduğunda kişiler içe kapanır</a:t>
            </a:r>
          </a:p>
          <a:p>
            <a:pPr lvl="0"/>
            <a:r>
              <a:rPr lang="tr-TR" dirty="0" smtClean="0"/>
              <a:t>8. Evre-Yaşlılık </a:t>
            </a:r>
            <a:r>
              <a:rPr lang="tr-TR" dirty="0" smtClean="0"/>
              <a:t>dönemi-fark yaratmaya karşı içe dönüklük: hayatın sonu geldiği için gençliğe dönüp neyi başardıklarını görmeye çalışırlar. İçine kapalı olanlar için yaşlılık mutsuzluk ve kaçırılmış fırsatları gözler önüne taşır</a:t>
            </a:r>
          </a:p>
          <a:p>
            <a:endParaRPr lang="tr-TR" dirty="0"/>
          </a:p>
        </p:txBody>
      </p:sp>
    </p:spTree>
    <p:extLst>
      <p:ext uri="{BB962C8B-B14F-4D97-AF65-F5344CB8AC3E}">
        <p14:creationId xmlns:p14="http://schemas.microsoft.com/office/powerpoint/2010/main" val="14931780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Sosyalizasyon Faktörleri</a:t>
            </a:r>
            <a:r>
              <a:rPr lang="tr-TR" dirty="0" smtClean="0"/>
              <a:t/>
            </a:r>
            <a:br>
              <a:rPr lang="tr-TR" dirty="0" smtClean="0"/>
            </a:br>
            <a:endParaRPr lang="tr-TR" dirty="0"/>
          </a:p>
        </p:txBody>
      </p:sp>
      <p:sp>
        <p:nvSpPr>
          <p:cNvPr id="3" name="İçerik Yer Tutucusu 2"/>
          <p:cNvSpPr>
            <a:spLocks noGrp="1"/>
          </p:cNvSpPr>
          <p:nvPr>
            <p:ph idx="1"/>
          </p:nvPr>
        </p:nvSpPr>
        <p:spPr/>
        <p:txBody>
          <a:bodyPr>
            <a:normAutofit fontScale="92500" lnSpcReduction="10000"/>
          </a:bodyPr>
          <a:lstStyle/>
          <a:p>
            <a:pPr marL="0" lvl="0" indent="0">
              <a:buNone/>
            </a:pPr>
            <a:r>
              <a:rPr lang="tr-TR" b="1" i="1" dirty="0" smtClean="0"/>
              <a:t>Aile</a:t>
            </a:r>
            <a:r>
              <a:rPr lang="tr-TR" b="1" i="1" dirty="0"/>
              <a:t>: </a:t>
            </a:r>
            <a:endParaRPr lang="tr-TR" b="1" i="1" dirty="0" smtClean="0"/>
          </a:p>
          <a:p>
            <a:pPr lvl="0"/>
            <a:r>
              <a:rPr lang="tr-TR" b="1" i="1" dirty="0" smtClean="0"/>
              <a:t>a)çocukluk </a:t>
            </a:r>
            <a:r>
              <a:rPr lang="tr-TR" b="1" i="1" dirty="0"/>
              <a:t>ilk dönem: </a:t>
            </a:r>
            <a:r>
              <a:rPr lang="tr-TR" dirty="0"/>
              <a:t>Birkaç yıl boyunca çocuklar okula başlayana dek aileler değer, inanç ve beceri öğretirler. Aileden başka </a:t>
            </a:r>
            <a:r>
              <a:rPr lang="tr-TR" dirty="0" smtClean="0"/>
              <a:t>hiçbir şey </a:t>
            </a:r>
            <a:r>
              <a:rPr lang="tr-TR" dirty="0"/>
              <a:t>çocuğa yeterli mutluluk ve uyumu sağlayamaz. </a:t>
            </a:r>
            <a:r>
              <a:rPr lang="tr-TR" dirty="0" smtClean="0"/>
              <a:t>Aile </a:t>
            </a:r>
            <a:r>
              <a:rPr lang="tr-TR" dirty="0"/>
              <a:t>ve çevredeki insanların niteliği, çocuğun dünyayı nasıl gördüğünü belirler. </a:t>
            </a:r>
            <a:endParaRPr lang="tr-TR" dirty="0" smtClean="0"/>
          </a:p>
          <a:p>
            <a:pPr lvl="0"/>
            <a:r>
              <a:rPr lang="tr-TR" b="1" dirty="0" smtClean="0"/>
              <a:t>b</a:t>
            </a:r>
            <a:r>
              <a:rPr lang="tr-TR" b="1" dirty="0"/>
              <a:t>) ırk ve sınıf: </a:t>
            </a:r>
            <a:r>
              <a:rPr lang="tr-TR" dirty="0"/>
              <a:t>ırk </a:t>
            </a:r>
            <a:r>
              <a:rPr lang="tr-TR" dirty="0" smtClean="0"/>
              <a:t>bilinci </a:t>
            </a:r>
            <a:r>
              <a:rPr lang="tr-TR" dirty="0"/>
              <a:t>ailede öğrenilir Amerika’da son yıllarda kendisini birden fazla ırkla tamamlayanların sayısı artmıştır. Sınıf bilinci de ailede öğrenilir. Çocuk ailelerine nasıl davranıldığın gözlemler ve sınıfını öğrenir. Zengin aileler çocuklarının yaratıcı ve değerlendirici özelliklerini geliştirmelerini ister. Fakir aileler ise itaat </a:t>
            </a:r>
            <a:r>
              <a:rPr lang="tr-TR" dirty="0" smtClean="0"/>
              <a:t>etmeyi öğretir. Zenginler </a:t>
            </a:r>
            <a:r>
              <a:rPr lang="tr-TR" dirty="0"/>
              <a:t>çocuklarına spor ve sanat </a:t>
            </a:r>
            <a:r>
              <a:rPr lang="tr-TR" dirty="0" smtClean="0"/>
              <a:t>aktiviteleri </a:t>
            </a:r>
            <a:r>
              <a:rPr lang="tr-TR" dirty="0"/>
              <a:t>yaptırır ve bu aktiviteler ileride başarıyı sağlayan kültürel </a:t>
            </a:r>
            <a:r>
              <a:rPr lang="tr-TR" dirty="0" smtClean="0"/>
              <a:t>sermayeyi oluşturur. </a:t>
            </a:r>
            <a:endParaRPr lang="tr-TR" dirty="0"/>
          </a:p>
          <a:p>
            <a:endParaRPr lang="tr-TR" dirty="0"/>
          </a:p>
        </p:txBody>
      </p:sp>
    </p:spTree>
    <p:extLst>
      <p:ext uri="{BB962C8B-B14F-4D97-AF65-F5344CB8AC3E}">
        <p14:creationId xmlns:p14="http://schemas.microsoft.com/office/powerpoint/2010/main" val="27509192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smtClean="0"/>
              <a:t>Okul: </a:t>
            </a:r>
            <a:r>
              <a:rPr lang="tr-TR" dirty="0" smtClean="0"/>
              <a:t/>
            </a:r>
            <a:br>
              <a:rPr lang="tr-TR" dirty="0" smtClean="0"/>
            </a:br>
            <a:endParaRPr lang="tr-TR" dirty="0"/>
          </a:p>
        </p:txBody>
      </p:sp>
      <p:sp>
        <p:nvSpPr>
          <p:cNvPr id="3" name="İçerik Yer Tutucusu 2"/>
          <p:cNvSpPr>
            <a:spLocks noGrp="1"/>
          </p:cNvSpPr>
          <p:nvPr>
            <p:ph idx="1"/>
          </p:nvPr>
        </p:nvSpPr>
        <p:spPr/>
        <p:txBody>
          <a:bodyPr>
            <a:normAutofit/>
          </a:bodyPr>
          <a:lstStyle/>
          <a:p>
            <a:pPr lvl="0"/>
            <a:r>
              <a:rPr lang="tr-TR" dirty="0" smtClean="0"/>
              <a:t>Okul </a:t>
            </a:r>
            <a:r>
              <a:rPr lang="tr-TR" dirty="0"/>
              <a:t>ırk ve sınıf bilincini verir</a:t>
            </a:r>
          </a:p>
          <a:p>
            <a:pPr lvl="0"/>
            <a:r>
              <a:rPr lang="tr-TR" dirty="0"/>
              <a:t>Herkes kendi sınıf ve ırkına göre bir grup oluşturur</a:t>
            </a:r>
          </a:p>
          <a:p>
            <a:pPr lvl="0"/>
            <a:r>
              <a:rPr lang="tr-TR" dirty="0"/>
              <a:t>Erkekler daha fazla fiziksel aktivitede bulunur, kızlar küçük işlerle uğraşır, sessizdirler</a:t>
            </a:r>
          </a:p>
          <a:p>
            <a:pPr lvl="0"/>
            <a:r>
              <a:rPr lang="tr-TR" dirty="0"/>
              <a:t>Çocuklar gizli </a:t>
            </a:r>
            <a:r>
              <a:rPr lang="tr-TR" dirty="0" smtClean="0"/>
              <a:t>müfredatı </a:t>
            </a:r>
            <a:r>
              <a:rPr lang="tr-TR" dirty="0"/>
              <a:t>(gayrı resmi olarak öğretilenler</a:t>
            </a:r>
            <a:r>
              <a:rPr lang="tr-TR" dirty="0" smtClean="0"/>
              <a:t>) </a:t>
            </a:r>
            <a:r>
              <a:rPr lang="tr-TR" dirty="0"/>
              <a:t>da öğrenir.</a:t>
            </a:r>
          </a:p>
          <a:p>
            <a:pPr lvl="0"/>
            <a:r>
              <a:rPr lang="tr-TR" dirty="0"/>
              <a:t>Aktivitelerle ‘kazanan’ ve ‘kaybeden’ olduğunu rekabeti ve uyumu öğrenir</a:t>
            </a:r>
          </a:p>
          <a:p>
            <a:pPr lvl="0"/>
            <a:r>
              <a:rPr lang="tr-TR" dirty="0" smtClean="0"/>
              <a:t>Yüksek </a:t>
            </a:r>
            <a:r>
              <a:rPr lang="tr-TR" dirty="0"/>
              <a:t>gelirli aile çocukları eğitimden daha çok </a:t>
            </a:r>
            <a:r>
              <a:rPr lang="tr-TR" dirty="0" smtClean="0"/>
              <a:t>yararlanır.</a:t>
            </a:r>
            <a:endParaRPr lang="tr-TR" dirty="0"/>
          </a:p>
          <a:p>
            <a:pPr lvl="0"/>
            <a:r>
              <a:rPr lang="tr-TR" dirty="0"/>
              <a:t>İlk bürokrasi </a:t>
            </a:r>
            <a:r>
              <a:rPr lang="tr-TR" dirty="0" smtClean="0"/>
              <a:t>deneyimi edinilir. </a:t>
            </a:r>
            <a:endParaRPr lang="tr-TR" dirty="0"/>
          </a:p>
          <a:p>
            <a:endParaRPr lang="tr-TR" dirty="0"/>
          </a:p>
        </p:txBody>
      </p:sp>
    </p:spTree>
    <p:extLst>
      <p:ext uri="{BB962C8B-B14F-4D97-AF65-F5344CB8AC3E}">
        <p14:creationId xmlns:p14="http://schemas.microsoft.com/office/powerpoint/2010/main" val="23881328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Akran Grubu:</a:t>
            </a:r>
            <a:endParaRPr lang="tr-TR" dirty="0"/>
          </a:p>
        </p:txBody>
      </p:sp>
      <p:sp>
        <p:nvSpPr>
          <p:cNvPr id="3" name="İçerik Yer Tutucusu 2"/>
          <p:cNvSpPr>
            <a:spLocks noGrp="1"/>
          </p:cNvSpPr>
          <p:nvPr>
            <p:ph idx="1"/>
          </p:nvPr>
        </p:nvSpPr>
        <p:spPr/>
        <p:txBody>
          <a:bodyPr/>
          <a:lstStyle/>
          <a:p>
            <a:pPr lvl="0"/>
            <a:r>
              <a:rPr lang="tr-TR" dirty="0"/>
              <a:t>İ</a:t>
            </a:r>
            <a:r>
              <a:rPr lang="tr-TR" dirty="0" smtClean="0"/>
              <a:t>lgi </a:t>
            </a:r>
            <a:r>
              <a:rPr lang="tr-TR" dirty="0"/>
              <a:t>sosyal düzey ve yaş olarak aynı olan sosyal grup. </a:t>
            </a:r>
          </a:p>
          <a:p>
            <a:pPr lvl="0"/>
            <a:r>
              <a:rPr lang="tr-TR" dirty="0" smtClean="0"/>
              <a:t>Aile </a:t>
            </a:r>
            <a:r>
              <a:rPr lang="tr-TR" dirty="0"/>
              <a:t>içinde konuşulmayan ve kabul görmeyen konular konuşulur</a:t>
            </a:r>
          </a:p>
          <a:p>
            <a:pPr lvl="0"/>
            <a:r>
              <a:rPr lang="tr-TR" dirty="0"/>
              <a:t>Genç ve yaşlı akranların davranışları nesil farkından dolayı farklıdır.</a:t>
            </a:r>
          </a:p>
          <a:p>
            <a:pPr lvl="0"/>
            <a:r>
              <a:rPr lang="tr-TR" dirty="0"/>
              <a:t>Umut edilen sosyalleşme: Bir kişinin arzu ettiği konuma gelmesine yardımcı olan öğrenme (dahil olunmak istenen grubun kelimelerinin ve stillerinin kullanılması)</a:t>
            </a:r>
          </a:p>
          <a:p>
            <a:pPr marL="0" indent="0">
              <a:buNone/>
            </a:pPr>
            <a:endParaRPr lang="tr-TR" dirty="0"/>
          </a:p>
          <a:p>
            <a:endParaRPr lang="tr-TR" dirty="0"/>
          </a:p>
        </p:txBody>
      </p:sp>
    </p:spTree>
    <p:extLst>
      <p:ext uri="{BB962C8B-B14F-4D97-AF65-F5344CB8AC3E}">
        <p14:creationId xmlns:p14="http://schemas.microsoft.com/office/powerpoint/2010/main" val="8817235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Gerçekliğin Sosyal İnşası</a:t>
            </a:r>
            <a:r>
              <a:rPr lang="tr-TR" dirty="0"/>
              <a:t/>
            </a:r>
            <a:br>
              <a:rPr lang="tr-TR" dirty="0"/>
            </a:br>
            <a:endParaRPr lang="tr-TR" dirty="0"/>
          </a:p>
        </p:txBody>
      </p:sp>
      <p:sp>
        <p:nvSpPr>
          <p:cNvPr id="3" name="İçerik Yer Tutucusu 2"/>
          <p:cNvSpPr>
            <a:spLocks noGrp="1"/>
          </p:cNvSpPr>
          <p:nvPr>
            <p:ph idx="1"/>
          </p:nvPr>
        </p:nvSpPr>
        <p:spPr/>
        <p:txBody>
          <a:bodyPr/>
          <a:lstStyle/>
          <a:p>
            <a:r>
              <a:rPr lang="tr-TR" dirty="0" smtClean="0"/>
              <a:t>İnsanlar </a:t>
            </a:r>
            <a:r>
              <a:rPr lang="tr-TR" dirty="0"/>
              <a:t>gerçekliği sosyal etkileşim yoluyla yaratıcı biçimde inşa </a:t>
            </a:r>
            <a:r>
              <a:rPr lang="tr-TR" dirty="0" smtClean="0"/>
              <a:t>ederler. </a:t>
            </a:r>
          </a:p>
          <a:p>
            <a:r>
              <a:rPr lang="tr-TR" dirty="0" smtClean="0"/>
              <a:t>Türkler için İstanbul’un fethi/ Bizanslılar için İstanbul’un işgali anlamına gelir </a:t>
            </a:r>
            <a:endParaRPr lang="tr-TR" dirty="0"/>
          </a:p>
          <a:p>
            <a:r>
              <a:rPr lang="tr-TR" dirty="0" smtClean="0"/>
              <a:t>Gerçekliğin inşası, sosyal, kültürel, siyasi dinamikler ve mücadeleler içerir </a:t>
            </a:r>
          </a:p>
          <a:p>
            <a:r>
              <a:rPr lang="tr-TR" dirty="0" smtClean="0"/>
              <a:t>Biri için vatan haini olan diğeri için kahraman olabilir. </a:t>
            </a:r>
            <a:endParaRPr lang="tr-TR" dirty="0"/>
          </a:p>
        </p:txBody>
      </p:sp>
    </p:spTree>
    <p:extLst>
      <p:ext uri="{BB962C8B-B14F-4D97-AF65-F5344CB8AC3E}">
        <p14:creationId xmlns:p14="http://schemas.microsoft.com/office/powerpoint/2010/main" val="17953282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Kitle İletişim Araçları:</a:t>
            </a:r>
            <a:r>
              <a:rPr lang="tr-TR" dirty="0" smtClean="0"/>
              <a:t/>
            </a:r>
            <a:br>
              <a:rPr lang="tr-TR" dirty="0" smtClean="0"/>
            </a:br>
            <a:endParaRPr lang="tr-TR" dirty="0"/>
          </a:p>
        </p:txBody>
      </p:sp>
      <p:sp>
        <p:nvSpPr>
          <p:cNvPr id="3" name="İçerik Yer Tutucusu 2"/>
          <p:cNvSpPr>
            <a:spLocks noGrp="1"/>
          </p:cNvSpPr>
          <p:nvPr>
            <p:ph idx="1"/>
          </p:nvPr>
        </p:nvSpPr>
        <p:spPr/>
        <p:txBody>
          <a:bodyPr>
            <a:normAutofit/>
          </a:bodyPr>
          <a:lstStyle/>
          <a:p>
            <a:pPr lvl="0"/>
            <a:r>
              <a:rPr lang="tr-TR" dirty="0" smtClean="0"/>
              <a:t>TV</a:t>
            </a:r>
            <a:r>
              <a:rPr lang="tr-TR" dirty="0"/>
              <a:t>, </a:t>
            </a:r>
            <a:r>
              <a:rPr lang="tr-TR" dirty="0" smtClean="0"/>
              <a:t>internet, video </a:t>
            </a:r>
            <a:r>
              <a:rPr lang="tr-TR" dirty="0"/>
              <a:t>yerel kültürün değişmesini </a:t>
            </a:r>
            <a:r>
              <a:rPr lang="tr-TR" dirty="0" smtClean="0"/>
              <a:t>sağlar giyim kuşam dil eğlence gibi alanlarda beğenileri değiştirir.   </a:t>
            </a:r>
            <a:endParaRPr lang="tr-TR" dirty="0"/>
          </a:p>
          <a:p>
            <a:r>
              <a:rPr lang="tr-TR" dirty="0" smtClean="0"/>
              <a:t>Kitle </a:t>
            </a:r>
            <a:r>
              <a:rPr lang="tr-TR" dirty="0"/>
              <a:t>iletişimi: herkese hitabeden iletişimi daha geniş bir izleyici kitlesi ile </a:t>
            </a:r>
            <a:r>
              <a:rPr lang="tr-TR" dirty="0" smtClean="0"/>
              <a:t>buluşturur</a:t>
            </a:r>
          </a:p>
          <a:p>
            <a:r>
              <a:rPr lang="tr-TR" dirty="0"/>
              <a:t>E</a:t>
            </a:r>
            <a:r>
              <a:rPr lang="tr-TR" dirty="0" smtClean="0"/>
              <a:t>tnik azınlıkların bahçıvan</a:t>
            </a:r>
            <a:r>
              <a:rPr lang="tr-TR" dirty="0"/>
              <a:t>, uşak rolünde </a:t>
            </a:r>
            <a:r>
              <a:rPr lang="tr-TR" dirty="0" smtClean="0"/>
              <a:t>gösterilir güç hiyerarşisi yeniden üretilir. </a:t>
            </a:r>
            <a:endParaRPr lang="tr-TR" dirty="0"/>
          </a:p>
          <a:p>
            <a:pPr lvl="0"/>
            <a:endParaRPr lang="tr-TR" dirty="0"/>
          </a:p>
        </p:txBody>
      </p:sp>
    </p:spTree>
    <p:extLst>
      <p:ext uri="{BB962C8B-B14F-4D97-AF65-F5344CB8AC3E}">
        <p14:creationId xmlns:p14="http://schemas.microsoft.com/office/powerpoint/2010/main" val="31645638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Sosyalizasyon ve Yaşam Seyri</a:t>
            </a:r>
            <a:r>
              <a:rPr lang="tr-TR" dirty="0"/>
              <a:t/>
            </a:r>
            <a:br>
              <a:rPr lang="tr-TR" dirty="0"/>
            </a:br>
            <a:endParaRPr lang="tr-TR" dirty="0"/>
          </a:p>
        </p:txBody>
      </p:sp>
      <p:sp>
        <p:nvSpPr>
          <p:cNvPr id="3" name="İçerik Yer Tutucusu 2"/>
          <p:cNvSpPr>
            <a:spLocks noGrp="1"/>
          </p:cNvSpPr>
          <p:nvPr>
            <p:ph idx="1"/>
          </p:nvPr>
        </p:nvSpPr>
        <p:spPr/>
        <p:txBody>
          <a:bodyPr>
            <a:normAutofit fontScale="92500" lnSpcReduction="20000"/>
          </a:bodyPr>
          <a:lstStyle/>
          <a:p>
            <a:r>
              <a:rPr lang="tr-TR" b="1" dirty="0"/>
              <a:t>Çocukluk:</a:t>
            </a:r>
            <a:endParaRPr lang="tr-TR" dirty="0"/>
          </a:p>
          <a:p>
            <a:pPr lvl="0"/>
            <a:r>
              <a:rPr lang="tr-TR" dirty="0"/>
              <a:t>Dünyada 160 milyon çocuk çalışmaktadır</a:t>
            </a:r>
          </a:p>
          <a:p>
            <a:pPr lvl="0"/>
            <a:r>
              <a:rPr lang="tr-TR" dirty="0"/>
              <a:t>Yarısı tam zamanlı işlerde, yarısı bedensel ve zihinsel açıdan zararlı işlerde</a:t>
            </a:r>
          </a:p>
          <a:p>
            <a:pPr lvl="0"/>
            <a:r>
              <a:rPr lang="tr-TR" dirty="0" smtClean="0"/>
              <a:t>Orta </a:t>
            </a:r>
            <a:r>
              <a:rPr lang="tr-TR" dirty="0"/>
              <a:t>Çağ’da 4-5 yaşındaki çocuklara yetişkin gibi </a:t>
            </a:r>
            <a:r>
              <a:rPr lang="tr-TR" dirty="0" smtClean="0"/>
              <a:t>davranılırdı çocuk olarak görülmezlerdi.  Dolayısıyla Çocukluk </a:t>
            </a:r>
            <a:r>
              <a:rPr lang="tr-TR" dirty="0"/>
              <a:t>biyolojiye değil kültüre </a:t>
            </a:r>
            <a:r>
              <a:rPr lang="tr-TR" dirty="0" smtClean="0"/>
              <a:t>dayalı bir inşadır. </a:t>
            </a:r>
            <a:endParaRPr lang="tr-TR" dirty="0"/>
          </a:p>
          <a:p>
            <a:pPr lvl="0"/>
            <a:r>
              <a:rPr lang="tr-TR" dirty="0" smtClean="0"/>
              <a:t>Günümüzde çocukluk </a:t>
            </a:r>
            <a:r>
              <a:rPr lang="tr-TR" dirty="0"/>
              <a:t>çağı </a:t>
            </a:r>
            <a:r>
              <a:rPr lang="tr-TR" dirty="0" smtClean="0"/>
              <a:t>boşanmalar ve az </a:t>
            </a:r>
            <a:r>
              <a:rPr lang="tr-TR" dirty="0"/>
              <a:t>denetimden dolayı uzun sürüyor. </a:t>
            </a:r>
            <a:r>
              <a:rPr lang="tr-TR" dirty="0" smtClean="0"/>
              <a:t> Çocuklar TV ve </a:t>
            </a:r>
            <a:r>
              <a:rPr lang="tr-TR" dirty="0" err="1" smtClean="0"/>
              <a:t>Internete</a:t>
            </a:r>
            <a:r>
              <a:rPr lang="tr-TR" dirty="0" smtClean="0"/>
              <a:t> </a:t>
            </a:r>
            <a:r>
              <a:rPr lang="tr-TR" dirty="0"/>
              <a:t>yetişkinlerin dünyası </a:t>
            </a:r>
            <a:r>
              <a:rPr lang="tr-TR" dirty="0" smtClean="0"/>
              <a:t>ile erkenden tanışıyor</a:t>
            </a:r>
            <a:r>
              <a:rPr lang="tr-TR" dirty="0"/>
              <a:t>. </a:t>
            </a:r>
          </a:p>
          <a:p>
            <a:pPr lvl="0"/>
            <a:r>
              <a:rPr lang="tr-TR" dirty="0"/>
              <a:t>Bugünün çocukları 50 yıl önceki çocuklara göre daha fazla stres ve endişeye sahip</a:t>
            </a:r>
          </a:p>
          <a:p>
            <a:pPr lvl="0"/>
            <a:r>
              <a:rPr lang="tr-TR" dirty="0"/>
              <a:t>Ekonomisi geri ülkelerde çocuk </a:t>
            </a:r>
            <a:r>
              <a:rPr lang="tr-TR" dirty="0" smtClean="0"/>
              <a:t>işçilik daha yaygındır. </a:t>
            </a:r>
            <a:endParaRPr lang="tr-TR" dirty="0"/>
          </a:p>
          <a:p>
            <a:endParaRPr lang="tr-TR" dirty="0"/>
          </a:p>
        </p:txBody>
      </p:sp>
    </p:spTree>
    <p:extLst>
      <p:ext uri="{BB962C8B-B14F-4D97-AF65-F5344CB8AC3E}">
        <p14:creationId xmlns:p14="http://schemas.microsoft.com/office/powerpoint/2010/main" val="246574934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b="1" dirty="0"/>
              <a:t>Ergenlik</a:t>
            </a:r>
            <a:endParaRPr lang="tr-TR" dirty="0"/>
          </a:p>
          <a:p>
            <a:pPr lvl="0"/>
            <a:r>
              <a:rPr lang="tr-TR" dirty="0"/>
              <a:t>Ergenlik ve gençlik yılları gençlerin kişiliklerini geliştirme mücadelesindeki duygusal ve sosyal karmaşıklıkla </a:t>
            </a:r>
            <a:r>
              <a:rPr lang="tr-TR" dirty="0" smtClean="0"/>
              <a:t>ilişkilendirilir</a:t>
            </a:r>
            <a:endParaRPr lang="tr-TR" dirty="0"/>
          </a:p>
          <a:p>
            <a:pPr lvl="0"/>
            <a:r>
              <a:rPr lang="tr-TR" dirty="0"/>
              <a:t>Ergenlik sosyal kökene göre değişir. İşçi sınıfı çocukları liseden sonra doğrudan anne baba olur, zengin aile çocukları gençlik dönemini 30’lara dek uzatır</a:t>
            </a:r>
            <a:r>
              <a:rPr lang="tr-TR" dirty="0" smtClean="0"/>
              <a:t>.</a:t>
            </a:r>
            <a:endParaRPr lang="tr-TR" dirty="0"/>
          </a:p>
          <a:p>
            <a:pPr lvl="0"/>
            <a:r>
              <a:rPr lang="tr-TR" dirty="0" smtClean="0"/>
              <a:t>Zamanımızda çocukluk </a:t>
            </a:r>
            <a:r>
              <a:rPr lang="tr-TR" dirty="0"/>
              <a:t>ve ergenlik arasında duygusal ve psikolojik mesafe </a:t>
            </a:r>
            <a:r>
              <a:rPr lang="tr-TR" dirty="0" smtClean="0"/>
              <a:t>azaldı</a:t>
            </a:r>
            <a:endParaRPr lang="tr-TR" dirty="0"/>
          </a:p>
        </p:txBody>
      </p:sp>
    </p:spTree>
    <p:extLst>
      <p:ext uri="{BB962C8B-B14F-4D97-AF65-F5344CB8AC3E}">
        <p14:creationId xmlns:p14="http://schemas.microsoft.com/office/powerpoint/2010/main" val="14522141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Yetişkinlik</a:t>
            </a:r>
            <a:r>
              <a:rPr lang="tr-TR" dirty="0" smtClean="0"/>
              <a:t/>
            </a:r>
            <a:br>
              <a:rPr lang="tr-TR" dirty="0" smtClean="0"/>
            </a:br>
            <a:endParaRPr lang="tr-TR" dirty="0"/>
          </a:p>
        </p:txBody>
      </p:sp>
      <p:sp>
        <p:nvSpPr>
          <p:cNvPr id="3" name="İçerik Yer Tutucusu 2"/>
          <p:cNvSpPr>
            <a:spLocks noGrp="1"/>
          </p:cNvSpPr>
          <p:nvPr>
            <p:ph idx="1"/>
          </p:nvPr>
        </p:nvSpPr>
        <p:spPr/>
        <p:txBody>
          <a:bodyPr/>
          <a:lstStyle/>
          <a:p>
            <a:pPr lvl="0"/>
            <a:r>
              <a:rPr lang="tr-TR" dirty="0" smtClean="0"/>
              <a:t>Hayatta </a:t>
            </a:r>
            <a:r>
              <a:rPr lang="tr-TR" dirty="0"/>
              <a:t>birçok başarının gerçekleştiği aşamadır. Kişilik bu aşamada biçimlenmiş olsa da yeni hayat deneyimleriyle değişmeye devam eder. </a:t>
            </a:r>
          </a:p>
          <a:p>
            <a:pPr lvl="0"/>
            <a:r>
              <a:rPr lang="tr-TR" dirty="0"/>
              <a:t>Biyolojik bir tanımı yok. İşe başlanan aile kurulan dönem gibi algılanır</a:t>
            </a:r>
          </a:p>
          <a:p>
            <a:pPr lvl="0"/>
            <a:r>
              <a:rPr lang="tr-TR" dirty="0"/>
              <a:t>Ölüm, işsizlik, boşanma benliği değişime uğratabilir</a:t>
            </a:r>
          </a:p>
        </p:txBody>
      </p:sp>
    </p:spTree>
    <p:extLst>
      <p:ext uri="{BB962C8B-B14F-4D97-AF65-F5344CB8AC3E}">
        <p14:creationId xmlns:p14="http://schemas.microsoft.com/office/powerpoint/2010/main" val="40886145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Orta Yetişkinlik</a:t>
            </a:r>
            <a:r>
              <a:rPr lang="tr-TR" dirty="0" smtClean="0"/>
              <a:t/>
            </a:r>
            <a:br>
              <a:rPr lang="tr-TR" dirty="0" smtClean="0"/>
            </a:br>
            <a:endParaRPr lang="tr-TR" dirty="0"/>
          </a:p>
        </p:txBody>
      </p:sp>
      <p:sp>
        <p:nvSpPr>
          <p:cNvPr id="3" name="İçerik Yer Tutucusu 2"/>
          <p:cNvSpPr>
            <a:spLocks noGrp="1"/>
          </p:cNvSpPr>
          <p:nvPr>
            <p:ph idx="1"/>
          </p:nvPr>
        </p:nvSpPr>
        <p:spPr/>
        <p:txBody>
          <a:bodyPr/>
          <a:lstStyle/>
          <a:p>
            <a:pPr lvl="0"/>
            <a:r>
              <a:rPr lang="tr-TR" dirty="0" smtClean="0"/>
              <a:t>Bu </a:t>
            </a:r>
            <a:r>
              <a:rPr lang="tr-TR" dirty="0"/>
              <a:t>dönemde kadınlar şayet boşanmışsa zor </a:t>
            </a:r>
            <a:r>
              <a:rPr lang="tr-TR" dirty="0" smtClean="0"/>
              <a:t>duruma düşebilir. Bu durumda kadınlar ya </a:t>
            </a:r>
            <a:r>
              <a:rPr lang="tr-TR" dirty="0"/>
              <a:t>okula geri döner ya da yeni kariyer fırsatları </a:t>
            </a:r>
            <a:r>
              <a:rPr lang="tr-TR" dirty="0" smtClean="0"/>
              <a:t>kovalarlar. </a:t>
            </a:r>
            <a:endParaRPr lang="tr-TR" dirty="0"/>
          </a:p>
          <a:p>
            <a:pPr lvl="0"/>
            <a:r>
              <a:rPr lang="tr-TR" dirty="0"/>
              <a:t>Erkekler ulaşamadıkları kariyer için hayıflanır ya da kariyer nedeniyle feda ettiklerine üzülür.</a:t>
            </a:r>
          </a:p>
          <a:p>
            <a:endParaRPr lang="tr-TR" dirty="0"/>
          </a:p>
        </p:txBody>
      </p:sp>
    </p:spTree>
    <p:extLst>
      <p:ext uri="{BB962C8B-B14F-4D97-AF65-F5344CB8AC3E}">
        <p14:creationId xmlns:p14="http://schemas.microsoft.com/office/powerpoint/2010/main" val="3022980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Yaşlılık ve Ölüm </a:t>
            </a:r>
            <a:r>
              <a:rPr lang="tr-TR" dirty="0" smtClean="0"/>
              <a:t/>
            </a:r>
            <a:br>
              <a:rPr lang="tr-TR" dirty="0" smtClean="0"/>
            </a:br>
            <a:endParaRPr lang="tr-TR" dirty="0"/>
          </a:p>
        </p:txBody>
      </p:sp>
      <p:sp>
        <p:nvSpPr>
          <p:cNvPr id="3" name="İçerik Yer Tutucusu 2"/>
          <p:cNvSpPr>
            <a:spLocks noGrp="1"/>
          </p:cNvSpPr>
          <p:nvPr>
            <p:ph idx="1"/>
          </p:nvPr>
        </p:nvSpPr>
        <p:spPr/>
        <p:txBody>
          <a:bodyPr>
            <a:normAutofit fontScale="92500" lnSpcReduction="10000"/>
          </a:bodyPr>
          <a:lstStyle/>
          <a:p>
            <a:r>
              <a:rPr lang="tr-TR" b="1" dirty="0"/>
              <a:t>Yaşlılık</a:t>
            </a:r>
            <a:endParaRPr lang="tr-TR" dirty="0"/>
          </a:p>
          <a:p>
            <a:pPr lvl="0"/>
            <a:r>
              <a:rPr lang="tr-TR" dirty="0"/>
              <a:t>Biyoloji ve kültür tarafından tanımlanır</a:t>
            </a:r>
          </a:p>
          <a:p>
            <a:pPr lvl="0"/>
            <a:r>
              <a:rPr lang="tr-TR" dirty="0" smtClean="0"/>
              <a:t>Yeni </a:t>
            </a:r>
            <a:r>
              <a:rPr lang="tr-TR" dirty="0"/>
              <a:t>rol ve sorumluluklar üstlenilir</a:t>
            </a:r>
          </a:p>
          <a:p>
            <a:pPr lvl="0"/>
            <a:r>
              <a:rPr lang="tr-TR" dirty="0"/>
              <a:t>Geleneksel toplumlar, yaşlıları otorite olarak görür ve saygı gösterir.</a:t>
            </a:r>
          </a:p>
          <a:p>
            <a:pPr lvl="0"/>
            <a:r>
              <a:rPr lang="tr-TR" dirty="0"/>
              <a:t>Sanayileşmiş toplumlar, yaşlıları elden çıkmış, değersiz olarak görür. </a:t>
            </a:r>
          </a:p>
          <a:p>
            <a:r>
              <a:rPr lang="tr-TR" b="1" dirty="0"/>
              <a:t>Ölümü ve Ölmeyi Kabul Etmek</a:t>
            </a:r>
            <a:endParaRPr lang="tr-TR" dirty="0"/>
          </a:p>
          <a:p>
            <a:r>
              <a:rPr lang="tr-TR" dirty="0"/>
              <a:t>Yaşlılar için sosyalizasyonun bir aşamasıdır. Bu evre dört aşamadan oluşur: inkar, kızgınlık, anlaşma-teslim olma ve kabul etme.</a:t>
            </a:r>
          </a:p>
          <a:p>
            <a:pPr lvl="0"/>
            <a:r>
              <a:rPr lang="tr-TR" dirty="0"/>
              <a:t>Hayatın her aşamasının sosyal yönden tanımlanması toplumdan topluma değişir</a:t>
            </a:r>
          </a:p>
          <a:p>
            <a:endParaRPr lang="tr-TR" dirty="0"/>
          </a:p>
        </p:txBody>
      </p:sp>
    </p:spTree>
    <p:extLst>
      <p:ext uri="{BB962C8B-B14F-4D97-AF65-F5344CB8AC3E}">
        <p14:creationId xmlns:p14="http://schemas.microsoft.com/office/powerpoint/2010/main" val="39825357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Bütüncül Kurumlar:</a:t>
            </a:r>
            <a:endParaRPr lang="tr-TR" dirty="0"/>
          </a:p>
        </p:txBody>
      </p:sp>
      <p:sp>
        <p:nvSpPr>
          <p:cNvPr id="3" name="İçerik Yer Tutucusu 2"/>
          <p:cNvSpPr>
            <a:spLocks noGrp="1"/>
          </p:cNvSpPr>
          <p:nvPr>
            <p:ph idx="1"/>
          </p:nvPr>
        </p:nvSpPr>
        <p:spPr/>
        <p:txBody>
          <a:bodyPr/>
          <a:lstStyle/>
          <a:p>
            <a:r>
              <a:rPr lang="tr-TR" dirty="0" smtClean="0"/>
              <a:t>İnsanların </a:t>
            </a:r>
            <a:r>
              <a:rPr lang="tr-TR" dirty="0"/>
              <a:t>toplumun diğer kesiminden izole edildiği ve idari görevliler tarafından yönlendirildiği </a:t>
            </a:r>
            <a:r>
              <a:rPr lang="tr-TR" dirty="0" smtClean="0"/>
              <a:t>kurumlar. </a:t>
            </a:r>
            <a:endParaRPr lang="tr-TR" dirty="0"/>
          </a:p>
          <a:p>
            <a:r>
              <a:rPr lang="tr-TR" dirty="0"/>
              <a:t>Hapishane, akıl hastanesi, manastır gibi yerler</a:t>
            </a:r>
          </a:p>
          <a:p>
            <a:pPr marL="0" indent="0">
              <a:buNone/>
            </a:pPr>
            <a:r>
              <a:rPr lang="tr-TR" dirty="0" err="1"/>
              <a:t>Goffman</a:t>
            </a:r>
            <a:r>
              <a:rPr lang="tr-TR" dirty="0"/>
              <a:t>: </a:t>
            </a:r>
            <a:endParaRPr lang="tr-TR" dirty="0" smtClean="0"/>
          </a:p>
          <a:p>
            <a:pPr marL="0" indent="0">
              <a:buNone/>
            </a:pPr>
            <a:r>
              <a:rPr lang="tr-TR" dirty="0" smtClean="0"/>
              <a:t>1- </a:t>
            </a:r>
            <a:r>
              <a:rPr lang="tr-TR" dirty="0"/>
              <a:t>Görevliler hayatın yönünü tayin eder (nerede ne zaman yenecek, içilecek vs. </a:t>
            </a:r>
            <a:r>
              <a:rPr lang="tr-TR" dirty="0" smtClean="0"/>
              <a:t>) </a:t>
            </a:r>
          </a:p>
          <a:p>
            <a:pPr marL="0" indent="0">
              <a:buNone/>
            </a:pPr>
            <a:r>
              <a:rPr lang="tr-TR" dirty="0" smtClean="0"/>
              <a:t>2- </a:t>
            </a:r>
            <a:r>
              <a:rPr lang="tr-TR" dirty="0"/>
              <a:t>Hayat standartlaşmıştır. </a:t>
            </a:r>
            <a:endParaRPr lang="tr-TR" dirty="0" smtClean="0"/>
          </a:p>
          <a:p>
            <a:pPr marL="0" indent="0">
              <a:buNone/>
            </a:pPr>
            <a:r>
              <a:rPr lang="tr-TR" dirty="0" smtClean="0"/>
              <a:t>3- </a:t>
            </a:r>
            <a:r>
              <a:rPr lang="tr-TR" dirty="0"/>
              <a:t>Önceden belirlenen kurallar ve rutinler var ve uymak zorunludur</a:t>
            </a:r>
            <a:r>
              <a:rPr lang="tr-TR" dirty="0" smtClean="0"/>
              <a:t>.</a:t>
            </a:r>
            <a:r>
              <a:rPr lang="tr-TR" b="1" dirty="0" smtClean="0"/>
              <a:t> </a:t>
            </a:r>
            <a:endParaRPr lang="tr-TR" dirty="0"/>
          </a:p>
        </p:txBody>
      </p:sp>
    </p:spTree>
    <p:extLst>
      <p:ext uri="{BB962C8B-B14F-4D97-AF65-F5344CB8AC3E}">
        <p14:creationId xmlns:p14="http://schemas.microsoft.com/office/powerpoint/2010/main" val="28463876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Yeniden Sosyalleşme:</a:t>
            </a:r>
            <a:endParaRPr lang="tr-TR" dirty="0"/>
          </a:p>
        </p:txBody>
      </p:sp>
      <p:sp>
        <p:nvSpPr>
          <p:cNvPr id="3" name="İçerik Yer Tutucusu 2"/>
          <p:cNvSpPr>
            <a:spLocks noGrp="1"/>
          </p:cNvSpPr>
          <p:nvPr>
            <p:ph idx="1"/>
          </p:nvPr>
        </p:nvSpPr>
        <p:spPr/>
        <p:txBody>
          <a:bodyPr>
            <a:normAutofit/>
          </a:bodyPr>
          <a:lstStyle/>
          <a:p>
            <a:r>
              <a:rPr lang="tr-TR" dirty="0" smtClean="0"/>
              <a:t>Çevreyi </a:t>
            </a:r>
            <a:r>
              <a:rPr lang="tr-TR" dirty="0"/>
              <a:t>dikkatli biçimde kontrol eden bir kişinin kişiliğindeki kökten değişim</a:t>
            </a:r>
          </a:p>
          <a:p>
            <a:pPr lvl="0"/>
            <a:r>
              <a:rPr lang="tr-TR" dirty="0"/>
              <a:t>Benlikte var olan sorunlardan kurtulmak</a:t>
            </a:r>
          </a:p>
          <a:p>
            <a:pPr lvl="0"/>
            <a:r>
              <a:rPr lang="tr-TR" dirty="0"/>
              <a:t>Ödül ve ceza yöntemiyle yeni bir benlik </a:t>
            </a:r>
            <a:r>
              <a:rPr lang="tr-TR" dirty="0" smtClean="0"/>
              <a:t>oluşturmak</a:t>
            </a:r>
            <a:endParaRPr lang="tr-TR" dirty="0"/>
          </a:p>
        </p:txBody>
      </p:sp>
    </p:spTree>
    <p:extLst>
      <p:ext uri="{BB962C8B-B14F-4D97-AF65-F5344CB8AC3E}">
        <p14:creationId xmlns:p14="http://schemas.microsoft.com/office/powerpoint/2010/main" val="200105815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smtClean="0"/>
              <a:t>Kohort</a:t>
            </a:r>
            <a:r>
              <a:rPr lang="tr-TR" b="1" dirty="0" smtClean="0"/>
              <a:t>:</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Ortak yönü yaşı olan insanların ortak bir şeyi paylaşması </a:t>
            </a:r>
            <a:endParaRPr lang="tr-TR" dirty="0" smtClean="0"/>
          </a:p>
          <a:p>
            <a:r>
              <a:rPr lang="tr-TR" dirty="0" smtClean="0"/>
              <a:t>Toplumda </a:t>
            </a:r>
            <a:r>
              <a:rPr lang="tr-TR" dirty="0" smtClean="0"/>
              <a:t>Özgür müyüz? Toplum nasıl düşündüğümüzü, nasıl hissettiğimizi, nasıl hareket ettiğimizi belirler. </a:t>
            </a:r>
            <a:endParaRPr lang="tr-TR" dirty="0" smtClean="0"/>
          </a:p>
          <a:p>
            <a:r>
              <a:rPr lang="tr-TR" dirty="0" err="1" smtClean="0"/>
              <a:t>Mead</a:t>
            </a:r>
            <a:r>
              <a:rPr lang="tr-TR" dirty="0" smtClean="0"/>
              <a:t> </a:t>
            </a:r>
            <a:r>
              <a:rPr lang="tr-TR" dirty="0" smtClean="0"/>
              <a:t>toplumun bizden talepleri var ancak toplum üzerinde sürekli </a:t>
            </a:r>
            <a:r>
              <a:rPr lang="tr-TR" dirty="0" smtClean="0"/>
              <a:t>oynanabileceğini ve </a:t>
            </a:r>
            <a:r>
              <a:rPr lang="tr-TR" dirty="0" smtClean="0"/>
              <a:t>bunun değişim getirebileceğini savunmuştur.</a:t>
            </a:r>
          </a:p>
          <a:p>
            <a:r>
              <a:rPr lang="tr-TR" dirty="0" smtClean="0"/>
              <a:t>Berger (1963) “Sonuç olarak, kuklalar gibi gözükebiliriz, ama bu sadece yüzeyde olandır. Önemli fark, durup bizi kontrol eden iplere bakabilir, onları birden çekip </a:t>
            </a:r>
            <a:r>
              <a:rPr lang="tr-TR" dirty="0" smtClean="0"/>
              <a:t>kopartabiliriz» </a:t>
            </a:r>
            <a:endParaRPr lang="tr-TR" dirty="0" smtClean="0"/>
          </a:p>
          <a:p>
            <a:r>
              <a:rPr lang="tr-TR" dirty="0" err="1" smtClean="0"/>
              <a:t>Margeret</a:t>
            </a:r>
            <a:r>
              <a:rPr lang="tr-TR" dirty="0" smtClean="0"/>
              <a:t> </a:t>
            </a:r>
            <a:r>
              <a:rPr lang="tr-TR" dirty="0" err="1" smtClean="0"/>
              <a:t>Mead</a:t>
            </a:r>
            <a:r>
              <a:rPr lang="tr-TR" dirty="0" smtClean="0"/>
              <a:t>: “düşünceli, sadakatli insanların dünyayı değiştirebileceğinden asla şüphe duymayın. Aslında bu hep var olan bir şeydir</a:t>
            </a:r>
            <a:r>
              <a:rPr lang="tr-TR" dirty="0" smtClean="0"/>
              <a:t>.”  </a:t>
            </a:r>
            <a:endParaRPr lang="tr-TR" dirty="0"/>
          </a:p>
        </p:txBody>
      </p:sp>
    </p:spTree>
    <p:extLst>
      <p:ext uri="{BB962C8B-B14F-4D97-AF65-F5344CB8AC3E}">
        <p14:creationId xmlns:p14="http://schemas.microsoft.com/office/powerpoint/2010/main" val="30590233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t>Etnometodoloji</a:t>
            </a:r>
            <a:r>
              <a:rPr lang="tr-TR" b="1" dirty="0"/>
              <a:t>:</a:t>
            </a:r>
            <a:endParaRPr lang="tr-TR" dirty="0"/>
          </a:p>
        </p:txBody>
      </p:sp>
      <p:sp>
        <p:nvSpPr>
          <p:cNvPr id="3" name="İçerik Yer Tutucusu 2"/>
          <p:cNvSpPr>
            <a:spLocks noGrp="1"/>
          </p:cNvSpPr>
          <p:nvPr>
            <p:ph idx="1"/>
          </p:nvPr>
        </p:nvSpPr>
        <p:spPr/>
        <p:txBody>
          <a:bodyPr/>
          <a:lstStyle/>
          <a:p>
            <a:endParaRPr lang="tr-TR" dirty="0"/>
          </a:p>
          <a:p>
            <a:pPr lvl="0"/>
            <a:r>
              <a:rPr lang="tr-TR" dirty="0" err="1"/>
              <a:t>Harold</a:t>
            </a:r>
            <a:r>
              <a:rPr lang="tr-TR" dirty="0"/>
              <a:t> </a:t>
            </a:r>
            <a:r>
              <a:rPr lang="tr-TR" dirty="0" err="1" smtClean="0"/>
              <a:t>Garfinkel</a:t>
            </a:r>
            <a:r>
              <a:rPr lang="tr-TR" dirty="0" smtClean="0"/>
              <a:t> </a:t>
            </a:r>
            <a:endParaRPr lang="tr-TR" dirty="0"/>
          </a:p>
          <a:p>
            <a:pPr lvl="0"/>
            <a:r>
              <a:rPr lang="tr-TR" dirty="0"/>
              <a:t>İnsanların günlük yaşamlarındaki çevrelerini anlamlandırma biçimlerini inceleyen çalışma</a:t>
            </a:r>
          </a:p>
          <a:p>
            <a:pPr lvl="0"/>
            <a:r>
              <a:rPr lang="tr-TR" dirty="0"/>
              <a:t>Gerçeklik hakkında </a:t>
            </a:r>
            <a:r>
              <a:rPr lang="tr-TR" dirty="0" smtClean="0"/>
              <a:t>inşa edilmiş varsayımlarımız vardır ve insanlar buna dayanarak iletişime geçerler</a:t>
            </a:r>
          </a:p>
          <a:p>
            <a:pPr lvl="0"/>
            <a:r>
              <a:rPr lang="tr-TR" dirty="0" smtClean="0"/>
              <a:t>Bu varsayımlar sarsıntıya uğrayabilir </a:t>
            </a:r>
            <a:r>
              <a:rPr lang="tr-TR" dirty="0" smtClean="0"/>
              <a:t> </a:t>
            </a:r>
            <a:endParaRPr lang="tr-TR" dirty="0"/>
          </a:p>
        </p:txBody>
      </p:sp>
    </p:spTree>
    <p:extLst>
      <p:ext uri="{BB962C8B-B14F-4D97-AF65-F5344CB8AC3E}">
        <p14:creationId xmlns:p14="http://schemas.microsoft.com/office/powerpoint/2010/main" val="489694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Gerçekliğin İnşası:</a:t>
            </a:r>
            <a:r>
              <a:rPr lang="tr-TR" dirty="0"/>
              <a:t/>
            </a:r>
            <a:br>
              <a:rPr lang="tr-TR" dirty="0"/>
            </a:br>
            <a:endParaRPr lang="tr-TR" dirty="0"/>
          </a:p>
        </p:txBody>
      </p:sp>
      <p:sp>
        <p:nvSpPr>
          <p:cNvPr id="3" name="İçerik Yer Tutucusu 2"/>
          <p:cNvSpPr>
            <a:spLocks noGrp="1"/>
          </p:cNvSpPr>
          <p:nvPr>
            <p:ph idx="1"/>
          </p:nvPr>
        </p:nvSpPr>
        <p:spPr/>
        <p:txBody>
          <a:bodyPr/>
          <a:lstStyle/>
          <a:p>
            <a:pPr lvl="0"/>
            <a:r>
              <a:rPr lang="tr-TR" dirty="0" smtClean="0"/>
              <a:t>Farklı </a:t>
            </a:r>
            <a:r>
              <a:rPr lang="tr-TR" dirty="0"/>
              <a:t>kültür ve sınıflar gerçekliği farklı algılar. </a:t>
            </a:r>
            <a:r>
              <a:rPr lang="tr-TR" dirty="0" smtClean="0"/>
              <a:t>Aşıklar </a:t>
            </a:r>
            <a:r>
              <a:rPr lang="tr-TR" dirty="0"/>
              <a:t>yıldızlı gök </a:t>
            </a:r>
            <a:r>
              <a:rPr lang="tr-TR" dirty="0" smtClean="0"/>
              <a:t>yüzünde </a:t>
            </a:r>
            <a:r>
              <a:rPr lang="tr-TR" dirty="0"/>
              <a:t>romantizmi </a:t>
            </a:r>
            <a:r>
              <a:rPr lang="tr-TR" dirty="0" smtClean="0"/>
              <a:t>astronomlar </a:t>
            </a:r>
            <a:r>
              <a:rPr lang="tr-TR" dirty="0" smtClean="0"/>
              <a:t>helyumda </a:t>
            </a:r>
            <a:r>
              <a:rPr lang="tr-TR" dirty="0"/>
              <a:t>eriyen hidrojen </a:t>
            </a:r>
            <a:r>
              <a:rPr lang="tr-TR" dirty="0" smtClean="0"/>
              <a:t>atomlarını görür.</a:t>
            </a:r>
            <a:endParaRPr lang="tr-TR" dirty="0"/>
          </a:p>
          <a:p>
            <a:pPr lvl="0"/>
            <a:r>
              <a:rPr lang="tr-TR" dirty="0"/>
              <a:t>İnsanlar gerçekliği etrafındaki kültüre göre inşa eder.</a:t>
            </a:r>
          </a:p>
          <a:p>
            <a:pPr lvl="0"/>
            <a:r>
              <a:rPr lang="tr-TR" dirty="0" smtClean="0"/>
              <a:t>Edebiyat, tarih anlatıları, yetişme tarzları, din filmler </a:t>
            </a:r>
            <a:r>
              <a:rPr lang="tr-TR" dirty="0"/>
              <a:t>gerçekliği oluşturmamızda </a:t>
            </a:r>
            <a:r>
              <a:rPr lang="tr-TR" dirty="0" smtClean="0"/>
              <a:t>etkilidir. </a:t>
            </a:r>
            <a:endParaRPr lang="tr-TR" dirty="0"/>
          </a:p>
          <a:p>
            <a:endParaRPr lang="tr-TR" dirty="0"/>
          </a:p>
        </p:txBody>
      </p:sp>
    </p:spTree>
    <p:extLst>
      <p:ext uri="{BB962C8B-B14F-4D97-AF65-F5344CB8AC3E}">
        <p14:creationId xmlns:p14="http://schemas.microsoft.com/office/powerpoint/2010/main" val="10837239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t>Dramaturjik</a:t>
            </a:r>
            <a:r>
              <a:rPr lang="tr-TR" b="1" dirty="0"/>
              <a:t> Analiz: “Benliğin Sunumu”</a:t>
            </a:r>
            <a:endParaRPr lang="tr-TR" dirty="0"/>
          </a:p>
        </p:txBody>
      </p:sp>
      <p:sp>
        <p:nvSpPr>
          <p:cNvPr id="3" name="İçerik Yer Tutucusu 2"/>
          <p:cNvSpPr>
            <a:spLocks noGrp="1"/>
          </p:cNvSpPr>
          <p:nvPr>
            <p:ph idx="1"/>
          </p:nvPr>
        </p:nvSpPr>
        <p:spPr/>
        <p:txBody>
          <a:bodyPr/>
          <a:lstStyle/>
          <a:p>
            <a:r>
              <a:rPr lang="tr-TR" dirty="0" err="1" smtClean="0"/>
              <a:t>Goffman</a:t>
            </a:r>
            <a:r>
              <a:rPr lang="tr-TR" dirty="0" smtClean="0"/>
              <a:t> </a:t>
            </a:r>
            <a:r>
              <a:rPr lang="tr-TR" dirty="0"/>
              <a:t>(1922-1982), insanların kendi hayatlarını, sahnede rol yapan insanlar gibi yaşadıklarını savunmuştur.</a:t>
            </a:r>
          </a:p>
          <a:p>
            <a:r>
              <a:rPr lang="tr-TR" dirty="0" err="1"/>
              <a:t>Goffman’daki</a:t>
            </a:r>
            <a:r>
              <a:rPr lang="tr-TR" dirty="0"/>
              <a:t> </a:t>
            </a:r>
            <a:r>
              <a:rPr lang="tr-TR" dirty="0" err="1"/>
              <a:t>dramatürjik</a:t>
            </a:r>
            <a:r>
              <a:rPr lang="tr-TR" dirty="0"/>
              <a:t> analiz (</a:t>
            </a:r>
            <a:r>
              <a:rPr lang="tr-TR" dirty="0" err="1"/>
              <a:t>tiyatral</a:t>
            </a:r>
            <a:r>
              <a:rPr lang="tr-TR" dirty="0"/>
              <a:t> performans açısından sosyal etkileşim çalışması): Statü bir oyundaki bölüm gibi, rol ise senaryo gibidir. </a:t>
            </a:r>
            <a:r>
              <a:rPr lang="tr-TR" dirty="0" err="1"/>
              <a:t>Goffman</a:t>
            </a:r>
            <a:r>
              <a:rPr lang="tr-TR" dirty="0"/>
              <a:t> her bir bireyin başkalarının aklında belli izlenimler yaratma çabası olarak, performansını “benliğin sunumu” olarak isimlendirmiştir. </a:t>
            </a:r>
          </a:p>
          <a:p>
            <a:endParaRPr lang="tr-TR" dirty="0"/>
          </a:p>
        </p:txBody>
      </p:sp>
    </p:spTree>
    <p:extLst>
      <p:ext uri="{BB962C8B-B14F-4D97-AF65-F5344CB8AC3E}">
        <p14:creationId xmlns:p14="http://schemas.microsoft.com/office/powerpoint/2010/main" val="4995039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a:t>Performanslar</a:t>
            </a:r>
            <a:endParaRPr lang="tr-TR" dirty="0"/>
          </a:p>
        </p:txBody>
      </p:sp>
      <p:sp>
        <p:nvSpPr>
          <p:cNvPr id="3" name="İçerik Yer Tutucusu 2"/>
          <p:cNvSpPr>
            <a:spLocks noGrp="1"/>
          </p:cNvSpPr>
          <p:nvPr>
            <p:ph idx="1"/>
          </p:nvPr>
        </p:nvSpPr>
        <p:spPr/>
        <p:txBody>
          <a:bodyPr>
            <a:normAutofit lnSpcReduction="10000"/>
          </a:bodyPr>
          <a:lstStyle/>
          <a:p>
            <a:endParaRPr lang="tr-TR" dirty="0"/>
          </a:p>
          <a:p>
            <a:pPr lvl="0"/>
            <a:r>
              <a:rPr lang="tr-TR" dirty="0"/>
              <a:t>Günlük yaşamda kendimizi sunarız ve karşı tarafa bilgi veririz. Giyim, jest, ses tonu… </a:t>
            </a:r>
          </a:p>
          <a:p>
            <a:pPr lvl="0"/>
            <a:r>
              <a:rPr lang="tr-TR" dirty="0"/>
              <a:t>Performans yere göre değişir (kilise ve restoranda ses tonu)</a:t>
            </a:r>
          </a:p>
          <a:p>
            <a:pPr lvl="0"/>
            <a:r>
              <a:rPr lang="tr-TR" dirty="0"/>
              <a:t>Performans yüz yüze, sanal ortamlarda farklı farklı ortamlarda </a:t>
            </a:r>
            <a:r>
              <a:rPr lang="tr-TR" dirty="0" smtClean="0"/>
              <a:t>yapılabilir</a:t>
            </a:r>
            <a:endParaRPr lang="tr-TR" dirty="0"/>
          </a:p>
          <a:p>
            <a:r>
              <a:rPr lang="tr-TR" i="1" dirty="0" smtClean="0"/>
              <a:t>Doktor Muayenehanesi</a:t>
            </a:r>
            <a:r>
              <a:rPr lang="tr-TR" i="1" dirty="0"/>
              <a:t>: </a:t>
            </a:r>
            <a:r>
              <a:rPr lang="tr-TR" dirty="0"/>
              <a:t>Ön bölgede randevu alınır, arka bölgede muayene işlemi yapılır. Doktor görünümü, odasındaki kitaplarıyla statüsünü vurgulamaktır. Doktor, “sana yardım </a:t>
            </a:r>
            <a:r>
              <a:rPr lang="tr-TR" dirty="0" smtClean="0"/>
              <a:t>ederim ancak beni dinleyeceksin, </a:t>
            </a:r>
            <a:r>
              <a:rPr lang="tr-TR" dirty="0" smtClean="0"/>
              <a:t>patron benim</a:t>
            </a:r>
            <a:r>
              <a:rPr lang="tr-TR" dirty="0" smtClean="0"/>
              <a:t>” </a:t>
            </a:r>
            <a:r>
              <a:rPr lang="tr-TR" dirty="0"/>
              <a:t>der.</a:t>
            </a:r>
          </a:p>
          <a:p>
            <a:endParaRPr lang="tr-TR" dirty="0"/>
          </a:p>
        </p:txBody>
      </p:sp>
    </p:spTree>
    <p:extLst>
      <p:ext uri="{BB962C8B-B14F-4D97-AF65-F5344CB8AC3E}">
        <p14:creationId xmlns:p14="http://schemas.microsoft.com/office/powerpoint/2010/main" val="32141958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Sözsüz İletişim:</a:t>
            </a:r>
            <a:r>
              <a:rPr lang="tr-TR" dirty="0"/>
              <a:t> Konuşmaktan ziyade vücut hareketlerini, jestleri ve yüz ifadelerini kullanan iletişim sürecidir. Göz temasını sosyal iletişimi başlatmak için kullanırız. </a:t>
            </a:r>
          </a:p>
          <a:p>
            <a:r>
              <a:rPr lang="tr-TR" b="1" dirty="0"/>
              <a:t>Vücut </a:t>
            </a:r>
            <a:r>
              <a:rPr lang="tr-TR" b="1" dirty="0" smtClean="0"/>
              <a:t>Dili</a:t>
            </a:r>
            <a:r>
              <a:rPr lang="tr-TR" dirty="0" smtClean="0"/>
              <a:t> Davranışlardaki tutarsızlık vücut dilinde yansır</a:t>
            </a:r>
          </a:p>
          <a:p>
            <a:r>
              <a:rPr lang="tr-TR" dirty="0"/>
              <a:t>Kadınlar </a:t>
            </a:r>
            <a:r>
              <a:rPr lang="tr-TR" dirty="0" smtClean="0"/>
              <a:t>sosyal </a:t>
            </a:r>
            <a:r>
              <a:rPr lang="tr-TR" dirty="0"/>
              <a:t>ve iletişim konusunda daha hassas, erkekleri okumada daha </a:t>
            </a:r>
            <a:r>
              <a:rPr lang="tr-TR" dirty="0" smtClean="0"/>
              <a:t>başarılıdır. Böyle olmayı küçük yaştan öğrenirler. </a:t>
            </a:r>
            <a:endParaRPr lang="tr-TR" dirty="0"/>
          </a:p>
          <a:p>
            <a:endParaRPr lang="tr-TR" dirty="0"/>
          </a:p>
        </p:txBody>
      </p:sp>
    </p:spTree>
    <p:extLst>
      <p:ext uri="{BB962C8B-B14F-4D97-AF65-F5344CB8AC3E}">
        <p14:creationId xmlns:p14="http://schemas.microsoft.com/office/powerpoint/2010/main" val="13556552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a:t>Cinsiyet ve Performanslar</a:t>
            </a:r>
            <a:r>
              <a:rPr lang="tr-TR" dirty="0"/>
              <a:t/>
            </a:r>
            <a:br>
              <a:rPr lang="tr-TR" dirty="0"/>
            </a:br>
            <a:endParaRPr lang="tr-TR" dirty="0"/>
          </a:p>
        </p:txBody>
      </p:sp>
      <p:sp>
        <p:nvSpPr>
          <p:cNvPr id="3" name="İçerik Yer Tutucusu 2"/>
          <p:cNvSpPr>
            <a:spLocks noGrp="1"/>
          </p:cNvSpPr>
          <p:nvPr>
            <p:ph idx="1"/>
          </p:nvPr>
        </p:nvSpPr>
        <p:spPr/>
        <p:txBody>
          <a:bodyPr>
            <a:normAutofit/>
          </a:bodyPr>
          <a:lstStyle/>
          <a:p>
            <a:r>
              <a:rPr lang="tr-TR" b="1" dirty="0" smtClean="0"/>
              <a:t>Tavır</a:t>
            </a:r>
            <a:r>
              <a:rPr lang="tr-TR" b="1" dirty="0"/>
              <a:t>:</a:t>
            </a:r>
            <a:r>
              <a:rPr lang="tr-TR" dirty="0"/>
              <a:t> -hareket etme ve kendimizi sunma şeklimiz- sosyal güçle </a:t>
            </a:r>
            <a:r>
              <a:rPr lang="tr-TR" dirty="0" smtClean="0"/>
              <a:t>ilintilidir. </a:t>
            </a:r>
            <a:r>
              <a:rPr lang="tr-TR" dirty="0"/>
              <a:t>Bir patron küfrederse </a:t>
            </a:r>
            <a:r>
              <a:rPr lang="tr-TR" dirty="0" smtClean="0"/>
              <a:t>kabul </a:t>
            </a:r>
            <a:r>
              <a:rPr lang="tr-TR" dirty="0"/>
              <a:t>edilir, ancak çalışan bunu asla yapamaz. Kadınlar iş hayatında daha güçsüz </a:t>
            </a:r>
            <a:r>
              <a:rPr lang="tr-TR" dirty="0" smtClean="0"/>
              <a:t>pozisyonlarda olduğu için erkekler gibi davranmaları kabul edilmez.  </a:t>
            </a:r>
            <a:r>
              <a:rPr lang="tr-TR" dirty="0"/>
              <a:t>B</a:t>
            </a:r>
            <a:r>
              <a:rPr lang="tr-TR" dirty="0" smtClean="0"/>
              <a:t>u </a:t>
            </a:r>
            <a:r>
              <a:rPr lang="tr-TR" dirty="0"/>
              <a:t>nedenle, tavır da bir toplumsal cinsiyet </a:t>
            </a:r>
            <a:r>
              <a:rPr lang="tr-TR" dirty="0" smtClean="0"/>
              <a:t>meselesidir.</a:t>
            </a:r>
            <a:endParaRPr lang="tr-TR" dirty="0"/>
          </a:p>
          <a:p>
            <a:r>
              <a:rPr lang="tr-TR" b="1" dirty="0"/>
              <a:t>Alan </a:t>
            </a:r>
            <a:r>
              <a:rPr lang="tr-TR" b="1" dirty="0" smtClean="0"/>
              <a:t>Kullanımı:</a:t>
            </a:r>
            <a:r>
              <a:rPr lang="tr-TR" dirty="0"/>
              <a:t> </a:t>
            </a:r>
            <a:r>
              <a:rPr lang="tr-TR" dirty="0"/>
              <a:t>G</a:t>
            </a:r>
            <a:r>
              <a:rPr lang="tr-TR" dirty="0" smtClean="0"/>
              <a:t>üçlü olanın alanı geniş olur. Erkekler </a:t>
            </a:r>
            <a:r>
              <a:rPr lang="tr-TR" dirty="0"/>
              <a:t>yürürken ya da otururken daha fazla yer kaplar. </a:t>
            </a:r>
            <a:r>
              <a:rPr lang="tr-TR" dirty="0" smtClean="0"/>
              <a:t>K</a:t>
            </a:r>
            <a:r>
              <a:rPr lang="tr-TR" dirty="0" smtClean="0"/>
              <a:t>adının az </a:t>
            </a:r>
            <a:r>
              <a:rPr lang="tr-TR" dirty="0"/>
              <a:t>yer </a:t>
            </a:r>
            <a:r>
              <a:rPr lang="tr-TR" dirty="0" smtClean="0"/>
              <a:t>kaplaması zarafetle erkeğinki güçle ilişkilendirilir. Erkeğin </a:t>
            </a:r>
            <a:r>
              <a:rPr lang="tr-TR" dirty="0"/>
              <a:t>kadının </a:t>
            </a:r>
            <a:r>
              <a:rPr lang="tr-TR" dirty="0" smtClean="0"/>
              <a:t>alanına girmesi normal karşılanırken kadınınki cinsellikle </a:t>
            </a:r>
            <a:r>
              <a:rPr lang="tr-TR" dirty="0"/>
              <a:t>ilişkilendirilir.</a:t>
            </a:r>
          </a:p>
          <a:p>
            <a:endParaRPr lang="tr-TR" dirty="0"/>
          </a:p>
        </p:txBody>
      </p:sp>
    </p:spTree>
    <p:extLst>
      <p:ext uri="{BB962C8B-B14F-4D97-AF65-F5344CB8AC3E}">
        <p14:creationId xmlns:p14="http://schemas.microsoft.com/office/powerpoint/2010/main" val="257966938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TotalTime>
  <Words>2684</Words>
  <Application>Microsoft Office PowerPoint</Application>
  <PresentationFormat>Geniş ekran</PresentationFormat>
  <Paragraphs>183</Paragraphs>
  <Slides>38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38</vt:i4>
      </vt:variant>
    </vt:vector>
  </HeadingPairs>
  <TitlesOfParts>
    <vt:vector size="42" baseType="lpstr">
      <vt:lpstr>Arial</vt:lpstr>
      <vt:lpstr>Calibri</vt:lpstr>
      <vt:lpstr>Calibri Light</vt:lpstr>
      <vt:lpstr>Office Teması</vt:lpstr>
      <vt:lpstr>Günlük Yaşamda Sosyal Etkileşim</vt:lpstr>
      <vt:lpstr>Rol </vt:lpstr>
      <vt:lpstr>Gerçekliğin Sosyal İnşası </vt:lpstr>
      <vt:lpstr>Etnometodoloji:</vt:lpstr>
      <vt:lpstr>Gerçekliğin İnşası: </vt:lpstr>
      <vt:lpstr>Dramaturjik Analiz: “Benliğin Sunumu”</vt:lpstr>
      <vt:lpstr>Performanslar</vt:lpstr>
      <vt:lpstr>PowerPoint Sunusu</vt:lpstr>
      <vt:lpstr>Cinsiyet ve Performanslar </vt:lpstr>
      <vt:lpstr>PowerPoint Sunusu</vt:lpstr>
      <vt:lpstr>İdealleştirme </vt:lpstr>
      <vt:lpstr>Sosyalizasyon </vt:lpstr>
      <vt:lpstr>Kişilik</vt:lpstr>
      <vt:lpstr>20.yy’da Sosyal Bilimlerde Sosyal Gelişim </vt:lpstr>
      <vt:lpstr>Sigmund Freud’un Kişilik Öğeleri: </vt:lpstr>
      <vt:lpstr>Kişilik gelişimi:</vt:lpstr>
      <vt:lpstr>Jean Piaget – Bilişsel Gelişim Kuramı</vt:lpstr>
      <vt:lpstr>PowerPoint Sunusu</vt:lpstr>
      <vt:lpstr>Kohlberg </vt:lpstr>
      <vt:lpstr>Araştırmada Toplumsal Cinsiyetin Önemi (Gilligan): </vt:lpstr>
      <vt:lpstr>Gilligan: Cinsiyet ve Ahlaki Gelişim Kuramı: </vt:lpstr>
      <vt:lpstr>George Herbert Mead’in Sosyal Benlik / Davranışçılık Kuramı </vt:lpstr>
      <vt:lpstr>PowerPoint Sunusu</vt:lpstr>
      <vt:lpstr>Benliği Geliştirmek: </vt:lpstr>
      <vt:lpstr>Erikson’un Gelişimin Sekiz Evresi Kuramı  </vt:lpstr>
      <vt:lpstr>PowerPoint Sunusu</vt:lpstr>
      <vt:lpstr>Sosyalizasyon Faktörleri </vt:lpstr>
      <vt:lpstr>Okul:  </vt:lpstr>
      <vt:lpstr>Akran Grubu:</vt:lpstr>
      <vt:lpstr>Kitle İletişim Araçları: </vt:lpstr>
      <vt:lpstr>Sosyalizasyon ve Yaşam Seyri </vt:lpstr>
      <vt:lpstr>PowerPoint Sunusu</vt:lpstr>
      <vt:lpstr>Yetişkinlik </vt:lpstr>
      <vt:lpstr>Orta Yetişkinlik </vt:lpstr>
      <vt:lpstr>Yaşlılık ve Ölüm  </vt:lpstr>
      <vt:lpstr>Bütüncül Kurumlar:</vt:lpstr>
      <vt:lpstr>Yeniden Sosyalleşme:</vt:lpstr>
      <vt:lpstr>Kohort: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Sosyalizasyon</dc:title>
  <dc:creator>Kullanıcı</dc:creator>
  <cp:lastModifiedBy>Kullanıcı</cp:lastModifiedBy>
  <cp:revision>76</cp:revision>
  <dcterms:created xsi:type="dcterms:W3CDTF">2018-02-20T21:34:49Z</dcterms:created>
  <dcterms:modified xsi:type="dcterms:W3CDTF">2018-02-28T21:25:12Z</dcterms:modified>
</cp:coreProperties>
</file>