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305" r:id="rId3"/>
    <p:sldId id="304" r:id="rId4"/>
    <p:sldId id="306" r:id="rId5"/>
    <p:sldId id="303" r:id="rId6"/>
    <p:sldId id="307" r:id="rId7"/>
    <p:sldId id="302" r:id="rId8"/>
    <p:sldId id="308" r:id="rId9"/>
    <p:sldId id="301" r:id="rId10"/>
    <p:sldId id="309" r:id="rId11"/>
    <p:sldId id="300" r:id="rId12"/>
    <p:sldId id="31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p:cViewPr varScale="1">
        <p:scale>
          <a:sx n="114" d="100"/>
          <a:sy n="114" d="100"/>
        </p:scale>
        <p:origin x="1560"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6973157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2731213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4066887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2676094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2648225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549089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324240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1520882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90520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870574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408390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1124744"/>
            <a:ext cx="6172200" cy="424847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HİNT MİTLERİ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2.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vedik</a:t>
            </a: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 hint</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mitolojisinin kaynakları</a:t>
            </a:r>
            <a:br>
              <a:rPr lang="tr-TR" sz="3100" dirty="0">
                <a:effectLst>
                  <a:outerShdw blurRad="38100" dist="38100" dir="2700000" algn="tl">
                    <a:srgbClr val="000000">
                      <a:alpha val="43137"/>
                    </a:srgbClr>
                  </a:outerShdw>
                </a:effectLst>
              </a:rPr>
            </a:br>
            <a:br>
              <a:rPr lang="tr-TR" sz="3100"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80320"/>
          </a:xfrm>
        </p:spPr>
        <p:txBody>
          <a:bodyPr>
            <a:normAutofit/>
          </a:bodyPr>
          <a:lstStyle/>
          <a:p>
            <a:pPr algn="ctr"/>
            <a:endParaRPr lang="tr-TR" b="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p>
          <a:p>
            <a:pPr algn="ctr"/>
            <a:r>
              <a:rPr lang="tr-TR" dirty="0" err="1"/>
              <a:t>Atharvaveda</a:t>
            </a:r>
            <a:r>
              <a:rPr lang="tr-TR" dirty="0"/>
              <a:t> (Büyü Bilgisi) </a:t>
            </a:r>
            <a:r>
              <a:rPr lang="tr-TR" dirty="0" err="1"/>
              <a:t>Yacur</a:t>
            </a:r>
            <a:r>
              <a:rPr lang="tr-TR" dirty="0"/>
              <a:t> ve </a:t>
            </a:r>
            <a:r>
              <a:rPr lang="tr-TR" dirty="0" err="1"/>
              <a:t>Samaveda’dan</a:t>
            </a:r>
            <a:r>
              <a:rPr lang="tr-TR" dirty="0"/>
              <a:t> daha genç olmasına rağmen, mitolojik açıdan önem sırasında </a:t>
            </a:r>
            <a:r>
              <a:rPr lang="tr-TR" dirty="0" err="1"/>
              <a:t>èigveda’dan</a:t>
            </a:r>
            <a:r>
              <a:rPr lang="tr-TR" dirty="0"/>
              <a:t> sonra gelir. Bu kitapta mutluluk ve mutsuzluk veren büyüler, dostlara ve düşmanlara yapılan, hastalık ve sıkıntı vermek ya da gidermek için gereken büyü formülleri vardır. Yirmi kitaptır ve yedi yüz otuz bir ilahiden oluşur.</a:t>
            </a: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033789750"/>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p>
          <a:p>
            <a:pPr algn="ctr"/>
            <a:r>
              <a:rPr lang="tr-TR" dirty="0" err="1"/>
              <a:t>Vedik</a:t>
            </a:r>
            <a:r>
              <a:rPr lang="tr-TR" dirty="0"/>
              <a:t> dönemin diğer bir kaynağı, </a:t>
            </a:r>
            <a:r>
              <a:rPr lang="tr-TR" dirty="0" err="1"/>
              <a:t>Atharvaveda</a:t>
            </a:r>
            <a:r>
              <a:rPr lang="tr-TR" dirty="0"/>
              <a:t> ile tarihsel yakınlığı olan </a:t>
            </a:r>
            <a:r>
              <a:rPr lang="tr-TR" dirty="0" err="1"/>
              <a:t>Brahmanalar’dır</a:t>
            </a:r>
            <a:r>
              <a:rPr lang="tr-TR" dirty="0"/>
              <a:t>. Brahmana sözcüğü “Bilgili Din Adamının Açıklamaları” anlamında kullanılmıştır. Bunlar kurban törenleriyle ilgili metinlerdir. Kurbanı yaptıran brahmanlar, tanrı ile eş tutulur hale getirilmiştir.</a:t>
            </a:r>
          </a:p>
          <a:p>
            <a:pPr marL="0" indent="0">
              <a:buNone/>
            </a:pPr>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53547851"/>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p>
          <a:p>
            <a:pPr algn="ctr"/>
            <a:r>
              <a:rPr lang="tr-TR" dirty="0"/>
              <a:t>Tarih olarak MÖ 1000-800 rakamları verilen </a:t>
            </a:r>
            <a:r>
              <a:rPr lang="tr-TR" dirty="0" err="1"/>
              <a:t>Brahmanalar’ı</a:t>
            </a:r>
            <a:r>
              <a:rPr lang="tr-TR" dirty="0"/>
              <a:t>, MÖ 600’lere yerleştirilen </a:t>
            </a:r>
            <a:r>
              <a:rPr lang="tr-TR" dirty="0" err="1"/>
              <a:t>Aranyaka</a:t>
            </a:r>
            <a:r>
              <a:rPr lang="tr-TR" dirty="0"/>
              <a:t> ve </a:t>
            </a:r>
            <a:r>
              <a:rPr lang="tr-TR" dirty="0" err="1"/>
              <a:t>Upanishadlar</a:t>
            </a:r>
            <a:r>
              <a:rPr lang="tr-TR" dirty="0"/>
              <a:t> izler.</a:t>
            </a:r>
          </a:p>
          <a:p>
            <a:endParaRPr lang="tr-TR" b="1"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74173613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a:t>Hint mitolojisinin ilk kaynakları olan Vedalar, aynı zamanda Sanskrit edebiyatının da ilk kaynaklarıdır. MÖ 1500’lere tarihlendirilen bu kitapların en eskisi </a:t>
            </a:r>
            <a:r>
              <a:rPr lang="tr-TR" dirty="0" err="1"/>
              <a:t>Rigveda’dır</a:t>
            </a:r>
            <a:r>
              <a:rPr lang="tr-TR" dirty="0"/>
              <a:t>. Bunu </a:t>
            </a:r>
            <a:r>
              <a:rPr lang="tr-TR" dirty="0" err="1"/>
              <a:t>Yacurveda</a:t>
            </a:r>
            <a:r>
              <a:rPr lang="tr-TR" dirty="0"/>
              <a:t>, </a:t>
            </a:r>
            <a:r>
              <a:rPr lang="tr-TR" dirty="0" err="1"/>
              <a:t>Samaveda</a:t>
            </a:r>
            <a:r>
              <a:rPr lang="tr-TR" dirty="0"/>
              <a:t> izler. Son Veda olan </a:t>
            </a:r>
            <a:r>
              <a:rPr lang="tr-TR" dirty="0" err="1"/>
              <a:t>Atharvaveda</a:t>
            </a:r>
            <a:r>
              <a:rPr lang="tr-TR" dirty="0"/>
              <a:t>, diğerlerine göre oldukça yeni bir tarihte oluşturulmuştur. </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80294882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effectLst>
                <a:outerShdw blurRad="38100" dist="38100" dir="2700000" algn="tl">
                  <a:srgbClr val="000000">
                    <a:alpha val="43137"/>
                  </a:srgbClr>
                </a:outerShdw>
              </a:effectLst>
            </a:endParaRPr>
          </a:p>
          <a:p>
            <a:pPr algn="ctr"/>
            <a:r>
              <a:rPr lang="tr-TR" dirty="0" err="1"/>
              <a:t>Vid</a:t>
            </a:r>
            <a:r>
              <a:rPr lang="tr-TR" dirty="0"/>
              <a:t> (bilmek) eyleminden “bilgi” (veda) anlamında türetilmiş bu kitaplara </a:t>
            </a:r>
            <a:r>
              <a:rPr lang="tr-TR" dirty="0" err="1"/>
              <a:t>Samhitalar</a:t>
            </a:r>
            <a:r>
              <a:rPr lang="tr-TR" dirty="0"/>
              <a:t> (Birikimler) denir. Dört Veda içinde en önemlisi </a:t>
            </a:r>
            <a:r>
              <a:rPr lang="tr-TR" dirty="0" err="1"/>
              <a:t>Rigveda’dır</a:t>
            </a:r>
            <a:r>
              <a:rPr lang="tr-TR" dirty="0"/>
              <a:t> (İlahi Bilgisi). Toplam on kitap olan </a:t>
            </a:r>
            <a:r>
              <a:rPr lang="tr-TR" dirty="0" err="1"/>
              <a:t>Rigveda</a:t>
            </a:r>
            <a:r>
              <a:rPr lang="tr-TR" dirty="0"/>
              <a:t> 1028 bölümden oluşur.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62260861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effectLst>
                <a:outerShdw blurRad="38100" dist="38100" dir="2700000" algn="tl">
                  <a:srgbClr val="000000">
                    <a:alpha val="43137"/>
                  </a:srgbClr>
                </a:outerShdw>
              </a:effectLst>
            </a:endParaRPr>
          </a:p>
          <a:p>
            <a:pPr algn="ctr"/>
            <a:r>
              <a:rPr lang="tr-TR" dirty="0" err="1"/>
              <a:t>Rigveda’da</a:t>
            </a:r>
            <a:r>
              <a:rPr lang="tr-TR" dirty="0"/>
              <a:t> adına ilahiler sunulmuş olan tanrılar ya da adı geçen tanrılar, tanrıçalar ve aşağı yaratıklar, Hint mitolojisinin çekirdeğini oluştururlar.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63142860"/>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a:t>Baş tanrılar </a:t>
            </a:r>
            <a:r>
              <a:rPr lang="tr-TR" dirty="0" err="1"/>
              <a:t>İndra</a:t>
            </a:r>
            <a:r>
              <a:rPr lang="tr-TR" dirty="0"/>
              <a:t>, </a:t>
            </a:r>
            <a:r>
              <a:rPr lang="tr-TR" dirty="0" err="1"/>
              <a:t>Agni</a:t>
            </a:r>
            <a:r>
              <a:rPr lang="tr-TR" dirty="0"/>
              <a:t>, </a:t>
            </a:r>
            <a:r>
              <a:rPr lang="tr-TR" dirty="0" err="1"/>
              <a:t>Varuna</a:t>
            </a:r>
            <a:r>
              <a:rPr lang="tr-TR" dirty="0"/>
              <a:t>, Soma, </a:t>
            </a:r>
            <a:r>
              <a:rPr lang="tr-TR" dirty="0" err="1"/>
              <a:t>Vayu</a:t>
            </a:r>
            <a:r>
              <a:rPr lang="tr-TR" dirty="0"/>
              <a:t>, İki </a:t>
            </a:r>
            <a:r>
              <a:rPr lang="tr-TR" dirty="0" err="1"/>
              <a:t>Aşvin</a:t>
            </a:r>
            <a:r>
              <a:rPr lang="tr-TR" dirty="0"/>
              <a:t>, </a:t>
            </a:r>
            <a:r>
              <a:rPr lang="tr-TR" dirty="0" err="1"/>
              <a:t>Surya</a:t>
            </a:r>
            <a:r>
              <a:rPr lang="tr-TR" dirty="0"/>
              <a:t>, </a:t>
            </a:r>
            <a:r>
              <a:rPr lang="tr-TR" dirty="0" err="1"/>
              <a:t>Vishnu</a:t>
            </a:r>
            <a:r>
              <a:rPr lang="tr-TR" dirty="0"/>
              <a:t>, </a:t>
            </a:r>
            <a:r>
              <a:rPr lang="tr-TR" dirty="0" err="1"/>
              <a:t>Mitra</a:t>
            </a:r>
            <a:r>
              <a:rPr lang="tr-TR" dirty="0"/>
              <a:t>, </a:t>
            </a:r>
            <a:r>
              <a:rPr lang="tr-TR" dirty="0" err="1"/>
              <a:t>Marutlar</a:t>
            </a:r>
            <a:r>
              <a:rPr lang="tr-TR" dirty="0"/>
              <a:t> ve </a:t>
            </a:r>
            <a:r>
              <a:rPr lang="tr-TR" dirty="0" err="1"/>
              <a:t>Rudra’dır</a:t>
            </a:r>
            <a:r>
              <a:rPr lang="tr-TR" dirty="0"/>
              <a:t>.</a:t>
            </a: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031529890"/>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a:t>Baş tanrıçalar ise </a:t>
            </a:r>
            <a:r>
              <a:rPr lang="tr-TR" dirty="0" err="1"/>
              <a:t>Aditi</a:t>
            </a:r>
            <a:r>
              <a:rPr lang="tr-TR" dirty="0"/>
              <a:t>, </a:t>
            </a:r>
            <a:r>
              <a:rPr lang="tr-TR" dirty="0" err="1"/>
              <a:t>Prithivi</a:t>
            </a:r>
            <a:r>
              <a:rPr lang="tr-TR" dirty="0"/>
              <a:t>, </a:t>
            </a:r>
            <a:r>
              <a:rPr lang="tr-TR" dirty="0" err="1"/>
              <a:t>Ushas</a:t>
            </a:r>
            <a:r>
              <a:rPr lang="tr-TR" dirty="0"/>
              <a:t>, </a:t>
            </a:r>
            <a:r>
              <a:rPr lang="tr-TR" dirty="0" err="1"/>
              <a:t>Sarasvati</a:t>
            </a:r>
            <a:r>
              <a:rPr lang="tr-TR" dirty="0"/>
              <a:t> </a:t>
            </a:r>
            <a:r>
              <a:rPr lang="tr-TR" dirty="0" err="1"/>
              <a:t>vs</a:t>
            </a:r>
            <a:r>
              <a:rPr lang="tr-TR" dirty="0"/>
              <a:t>.’</a:t>
            </a:r>
            <a:r>
              <a:rPr lang="tr-TR" dirty="0" err="1"/>
              <a:t>dir</a:t>
            </a:r>
            <a:r>
              <a:rPr lang="tr-TR" dirty="0"/>
              <a:t>. Ayrıca </a:t>
            </a:r>
            <a:r>
              <a:rPr lang="tr-TR" dirty="0" err="1"/>
              <a:t>Rakshasa</a:t>
            </a:r>
            <a:r>
              <a:rPr lang="tr-TR" dirty="0"/>
              <a:t>, </a:t>
            </a:r>
            <a:r>
              <a:rPr lang="tr-TR" dirty="0" err="1"/>
              <a:t>Pişaça</a:t>
            </a:r>
            <a:r>
              <a:rPr lang="tr-TR" dirty="0"/>
              <a:t>, </a:t>
            </a:r>
            <a:r>
              <a:rPr lang="tr-TR" dirty="0" err="1"/>
              <a:t>Gandharva</a:t>
            </a:r>
            <a:r>
              <a:rPr lang="tr-TR" dirty="0"/>
              <a:t>, </a:t>
            </a:r>
            <a:r>
              <a:rPr lang="tr-TR" dirty="0" err="1"/>
              <a:t>Apsaras</a:t>
            </a:r>
            <a:r>
              <a:rPr lang="tr-TR" dirty="0"/>
              <a:t> gibi aşağı mitolojik yaratıklardan da bahsedilmektedir.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017576554"/>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a:t>Ayrıca </a:t>
            </a:r>
            <a:r>
              <a:rPr lang="tr-TR" dirty="0" err="1"/>
              <a:t>Manyu</a:t>
            </a:r>
            <a:r>
              <a:rPr lang="tr-TR" dirty="0"/>
              <a:t> (Öfke), </a:t>
            </a:r>
            <a:r>
              <a:rPr lang="tr-TR" dirty="0" err="1"/>
              <a:t>Şraddha</a:t>
            </a:r>
            <a:r>
              <a:rPr lang="tr-TR" dirty="0"/>
              <a:t> (İnanç), </a:t>
            </a:r>
            <a:r>
              <a:rPr lang="tr-TR" dirty="0" err="1"/>
              <a:t>Pracapati</a:t>
            </a:r>
            <a:r>
              <a:rPr lang="tr-TR" dirty="0"/>
              <a:t> (Yaratıkların Efendisi) gibi soyut tanrılardan söz edilir.</a:t>
            </a:r>
          </a:p>
          <a:p>
            <a:pPr algn="ctr"/>
            <a:endParaRPr lang="tr-TR" dirty="0">
              <a:effectLst>
                <a:outerShdw blurRad="38100" dist="38100" dir="2700000" algn="tl">
                  <a:srgbClr val="000000">
                    <a:alpha val="43137"/>
                  </a:srgbClr>
                </a:outerShdw>
              </a:effectLst>
            </a:endParaRPr>
          </a:p>
          <a:p>
            <a:pPr algn="ctr"/>
            <a:endParaRPr lang="tr-TR"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126233749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endParaRPr lang="tr-TR" b="1" dirty="0"/>
          </a:p>
          <a:p>
            <a:pPr algn="ctr"/>
            <a:r>
              <a:rPr lang="tr-TR" dirty="0" err="1"/>
              <a:t>Yacurveda</a:t>
            </a:r>
            <a:r>
              <a:rPr lang="tr-TR" dirty="0"/>
              <a:t> (Kurban Bilgisi) Siyah ve Beyaz olmak üzere ikiye ayrılır. Beyaz ve Siyah arasındaki en büyük fark, birincisinde sadece dualar bulunduğu halde ikincisinde duaların yanı sıra kurban törenlerine de yer verilmesidir.</a:t>
            </a:r>
          </a:p>
          <a:p>
            <a:pPr algn="ctr"/>
            <a:endParaRPr lang="tr-TR" dirty="0">
              <a:effectLst>
                <a:outerShdw blurRad="38100" dist="38100" dir="2700000" algn="tl">
                  <a:srgbClr val="000000">
                    <a:alpha val="43137"/>
                  </a:srgbClr>
                </a:outerShdw>
              </a:effectLst>
            </a:endParaRPr>
          </a:p>
          <a:p>
            <a:pPr algn="ctr"/>
            <a:endParaRPr lang="tr-TR" dirty="0"/>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3059875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effectLst>
                <a:outerShdw blurRad="38100" dist="38100" dir="2700000" algn="tl">
                  <a:srgbClr val="000000">
                    <a:alpha val="43137"/>
                  </a:srgbClr>
                </a:outerShdw>
              </a:effectLst>
            </a:endParaRPr>
          </a:p>
          <a:p>
            <a:pPr algn="ctr"/>
            <a:r>
              <a:rPr lang="tr-TR" dirty="0" err="1">
                <a:effectLst>
                  <a:outerShdw blurRad="38100" dist="38100" dir="2700000" algn="tl">
                    <a:srgbClr val="000000">
                      <a:alpha val="43137"/>
                    </a:srgbClr>
                  </a:outerShdw>
                </a:effectLst>
              </a:rPr>
              <a:t>Samaveda</a:t>
            </a:r>
            <a:r>
              <a:rPr lang="tr-TR" dirty="0">
                <a:effectLst>
                  <a:outerShdw blurRad="38100" dist="38100" dir="2700000" algn="tl">
                    <a:srgbClr val="000000">
                      <a:alpha val="43137"/>
                    </a:srgbClr>
                  </a:outerShdw>
                </a:effectLst>
              </a:rPr>
              <a:t> (Melodi Bilgisi) kurban törenleri sırasında okunan duaların melodik seslendirilişini açıklayan kitaptır.</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HİN 217 </a:t>
            </a:r>
            <a:r>
              <a:rPr lang="tr-TR" sz="3600" dirty="0" err="1">
                <a:solidFill>
                  <a:schemeClr val="accent2">
                    <a:lumMod val="75000"/>
                  </a:schemeClr>
                </a:solidFill>
                <a:effectLst>
                  <a:outerShdw blurRad="38100" dist="38100" dir="2700000" algn="tl">
                    <a:srgbClr val="000000">
                      <a:alpha val="43137"/>
                    </a:srgbClr>
                  </a:outerShdw>
                </a:effectLst>
                <a:latin typeface="Comic Sans MS" pitchFamily="66" charset="0"/>
              </a:rPr>
              <a:t>hint</a:t>
            </a:r>
            <a:r>
              <a:rPr lang="tr-TR" sz="3600" dirty="0">
                <a:solidFill>
                  <a:schemeClr val="accent2">
                    <a:lumMod val="75000"/>
                  </a:schemeClr>
                </a:solidFill>
                <a:effectLst>
                  <a:outerShdw blurRad="38100" dist="38100" dir="2700000" algn="tl">
                    <a:srgbClr val="000000">
                      <a:alpha val="43137"/>
                    </a:srgbClr>
                  </a:outerShdw>
                </a:effectLst>
                <a:latin typeface="Comic Sans MS" pitchFamily="66" charset="0"/>
              </a:rPr>
              <a:t> mitleri</a:t>
            </a:r>
            <a:endParaRPr lang="tr-TR" sz="3600" b="1" dirty="0">
              <a:solidFill>
                <a:schemeClr val="accent2">
                  <a:lumMod val="75000"/>
                </a:schemeClr>
              </a:solidFill>
            </a:endParaRPr>
          </a:p>
        </p:txBody>
      </p:sp>
    </p:spTree>
    <p:extLst>
      <p:ext uri="{BB962C8B-B14F-4D97-AF65-F5344CB8AC3E}">
        <p14:creationId xmlns:p14="http://schemas.microsoft.com/office/powerpoint/2010/main" val="222360731"/>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1086</TotalTime>
  <Words>462</Words>
  <Application>Microsoft Office PowerPoint</Application>
  <PresentationFormat>Ekran Gösterisi (4:3)</PresentationFormat>
  <Paragraphs>64</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217 HİNT MİTLERİ  2. hafta  vedik hint mitolojisinin kaynakları      </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lpstr>HİN 217 hint mitleri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109</cp:revision>
  <dcterms:created xsi:type="dcterms:W3CDTF">2014-11-21T09:52:05Z</dcterms:created>
  <dcterms:modified xsi:type="dcterms:W3CDTF">2020-03-02T19:06:49Z</dcterms:modified>
</cp:coreProperties>
</file>