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B4ADD-B5EA-4B31-821A-B0F2B9FF6CEE}" type="datetimeFigureOut">
              <a:rPr lang="tr-TR" smtClean="0"/>
              <a:t>13.02.2017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1C8FA-BC31-4EF2-BBB1-8AFD6F824B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6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1F8B92-6E7C-4F63-BD53-ED452130C2C7}" type="slidenum">
              <a:rPr lang="tr-TR" altLang="tr-TR" smtClean="0"/>
              <a:pPr eaLnBrk="1" hangingPunct="1">
                <a:spcBef>
                  <a:spcPct val="0"/>
                </a:spcBef>
              </a:pPr>
              <a:t>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4063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918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918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134ECC-BBC9-4124-A7AC-794ED19C0C09}" type="slidenum">
              <a:rPr lang="tr-TR" altLang="tr-TR" smtClean="0"/>
              <a:pPr eaLnBrk="1" hangingPunct="1">
                <a:spcBef>
                  <a:spcPct val="0"/>
                </a:spcBef>
              </a:pPr>
              <a:t>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68663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021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021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7967744-CBC1-4F61-838E-B9FD21EE7F5F}" type="slidenum">
              <a:rPr lang="tr-TR" altLang="tr-TR" smtClean="0"/>
              <a:pPr eaLnBrk="1" hangingPunct="1">
                <a:spcBef>
                  <a:spcPct val="0"/>
                </a:spcBef>
              </a:pPr>
              <a:t>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11156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225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226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A2644D-ADC1-4364-BD15-253A81013F95}" type="slidenum">
              <a:rPr lang="tr-TR" altLang="tr-TR" smtClean="0"/>
              <a:pPr eaLnBrk="1" hangingPunct="1">
                <a:spcBef>
                  <a:spcPct val="0"/>
                </a:spcBef>
              </a:pPr>
              <a:t>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19431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3283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328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CCEE00-3D86-4805-AA45-D2CF280576FA}" type="slidenum">
              <a:rPr lang="tr-TR" altLang="tr-TR" smtClean="0"/>
              <a:pPr eaLnBrk="1" hangingPunct="1">
                <a:spcBef>
                  <a:spcPct val="0"/>
                </a:spcBef>
              </a:pPr>
              <a:t>10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49681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4307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430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A5B41F-C94B-416B-BDEE-C4B354ACF9F7}" type="slidenum">
              <a:rPr lang="tr-TR" altLang="tr-TR" smtClean="0"/>
              <a:pPr eaLnBrk="1" hangingPunct="1">
                <a:spcBef>
                  <a:spcPct val="0"/>
                </a:spcBef>
              </a:pPr>
              <a:t>11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37634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5331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533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8E720D-B7AA-4CC3-BC0D-EE9933136BB9}" type="slidenum">
              <a:rPr lang="tr-TR" altLang="tr-TR" smtClean="0"/>
              <a:pPr eaLnBrk="1" hangingPunct="1">
                <a:spcBef>
                  <a:spcPct val="0"/>
                </a:spcBef>
              </a:pPr>
              <a:t>12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79084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635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635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8F00FA-4F8D-4E13-BFA9-CB2935C8A403}" type="slidenum">
              <a:rPr lang="tr-TR" altLang="tr-TR" smtClean="0"/>
              <a:pPr eaLnBrk="1" hangingPunct="1">
                <a:spcBef>
                  <a:spcPct val="0"/>
                </a:spcBef>
              </a:pPr>
              <a:t>13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2729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C806-78E6-4934-8442-91ACC11AC7B9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47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73AA9-CBB2-4299-8A2E-1284C5CEA2C7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1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B525-4387-4315-B14B-BA90AB440795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008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885950"/>
            <a:ext cx="8178800" cy="417195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B2340-ED1F-4D14-8799-03691979C1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45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8259-2830-4123-92A7-0B86668A902B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32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B67C-7A00-45DF-8B01-A4E11C929094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35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AE93-7EA5-4014-BBCB-9F0264D2C11D}" type="datetime1">
              <a:rPr lang="tr-TR" smtClean="0"/>
              <a:t>13.02.2017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36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8C5F-7F92-41AC-9D9B-3C63A4D6CCC8}" type="datetime1">
              <a:rPr lang="tr-TR" smtClean="0"/>
              <a:t>13.02.2017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1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536B-350F-49B3-A3D2-54391660AED8}" type="datetime1">
              <a:rPr lang="tr-TR" smtClean="0"/>
              <a:t>13.02.2017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8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4B66-DAB4-43E2-B5BC-F0D3463D61F2}" type="datetime1">
              <a:rPr lang="tr-TR" smtClean="0"/>
              <a:t>13.02.2017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58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E011-9E38-44B0-8817-289E76419A6E}" type="datetime1">
              <a:rPr lang="tr-TR" smtClean="0"/>
              <a:t>13.02.2017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7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40D7-618F-4520-A85B-9CFF3AF5DA03}" type="datetime1">
              <a:rPr lang="tr-TR" smtClean="0"/>
              <a:t>13.02.2017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33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3F882-9B88-43EB-817E-79B00E6FEA30}" type="datetime1">
              <a:rPr lang="tr-TR" smtClean="0"/>
              <a:t>13.02.2017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91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3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0"/>
            <a:ext cx="8229600" cy="1011237"/>
          </a:xfrm>
        </p:spPr>
        <p:txBody>
          <a:bodyPr/>
          <a:lstStyle/>
          <a:p>
            <a:pPr eaLnBrk="1" hangingPunct="1"/>
            <a:r>
              <a:rPr lang="tr-TR" altLang="tr-TR" sz="3600" b="0" dirty="0" smtClean="0">
                <a:solidFill>
                  <a:srgbClr val="C00000"/>
                </a:solidFill>
              </a:rPr>
              <a:t>Alt ve üst gruplar yöntemi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7776863" cy="410445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1-Öğrencilerin ham puanları en büyükten en küçüğe sıraya dizilir.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2-Grubun en başarılı %27’si «üst grup» (Yüksek puan alanlar) olarak adlandırılır.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3-Grubun en başarısız %27’si «alt grup» (Düşük puan alanlar) olarak adlandırılır.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4-Orta grup atılır.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/>
              <a:t>5-Her bir madde için aşağıdaki tablo oluşturulur.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13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1066800"/>
          </a:xfrm>
        </p:spPr>
        <p:txBody>
          <a:bodyPr/>
          <a:lstStyle/>
          <a:p>
            <a:pPr eaLnBrk="1" hangingPunct="1"/>
            <a:r>
              <a:rPr lang="tr-TR" altLang="tr-TR" sz="3600" b="0" dirty="0" smtClean="0">
                <a:solidFill>
                  <a:srgbClr val="C00000"/>
                </a:solidFill>
              </a:rPr>
              <a:t>Alt ve üst gruplar yöntemi </a:t>
            </a:r>
            <a:endParaRPr lang="tr-TR" altLang="tr-TR" sz="3600" dirty="0" smtClean="0">
              <a:solidFill>
                <a:srgbClr val="FF0000"/>
              </a:solidFill>
            </a:endParaRP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pic>
        <p:nvPicPr>
          <p:cNvPr id="36870" name="Picture 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541338" y="1844675"/>
            <a:ext cx="11666538" cy="3384550"/>
          </a:xfrm>
        </p:spPr>
      </p:pic>
    </p:spTree>
    <p:extLst>
      <p:ext uri="{BB962C8B-B14F-4D97-AF65-F5344CB8AC3E}">
        <p14:creationId xmlns:p14="http://schemas.microsoft.com/office/powerpoint/2010/main" val="413841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486775" cy="9255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0" dirty="0" smtClean="0">
                <a:solidFill>
                  <a:srgbClr val="C00000"/>
                </a:solidFill>
              </a:rPr>
              <a:t>Alt ve üst gruplar yöntemi ile madde güçlüğü ve ayırıcılığının hesaplanması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7894" name="Rectangle 9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37895" name="Object 8"/>
          <p:cNvGraphicFramePr>
            <a:graphicFrameLocks noChangeAspect="1"/>
          </p:cNvGraphicFramePr>
          <p:nvPr/>
        </p:nvGraphicFramePr>
        <p:xfrm>
          <a:off x="1258888" y="1844675"/>
          <a:ext cx="20161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927077" imgH="418893" progId="">
                  <p:embed/>
                </p:oleObj>
              </mc:Choice>
              <mc:Fallback>
                <p:oleObj r:id="rId4" imgW="927077" imgH="4188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844675"/>
                        <a:ext cx="20161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11"/>
          <p:cNvSpPr txBox="1">
            <a:spLocks noChangeArrowheads="1"/>
          </p:cNvSpPr>
          <p:nvPr/>
        </p:nvSpPr>
        <p:spPr bwMode="auto">
          <a:xfrm>
            <a:off x="3995738" y="1700809"/>
            <a:ext cx="4897437" cy="1296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 err="1">
                <a:solidFill>
                  <a:srgbClr val="002060"/>
                </a:solidFill>
                <a:latin typeface="Times New Roman" pitchFamily="18" charset="0"/>
              </a:rPr>
              <a:t>p</a:t>
            </a:r>
            <a:r>
              <a:rPr lang="tr-TR" altLang="tr-TR" sz="1400" baseline="-25000" dirty="0" err="1">
                <a:solidFill>
                  <a:srgbClr val="002060"/>
                </a:solidFill>
                <a:latin typeface="Times New Roman" pitchFamily="18" charset="0"/>
              </a:rPr>
              <a:t>j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	: Madde güçlük indeksi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tr-TR" altLang="tr-TR" sz="1400" baseline="-25000" dirty="0">
                <a:solidFill>
                  <a:srgbClr val="002060"/>
                </a:solidFill>
                <a:latin typeface="Times New Roman" pitchFamily="18" charset="0"/>
              </a:rPr>
              <a:t>(d,ü)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	: Maddeyi üst grupta doğru yanıtlayanların sayısı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tr-TR" altLang="tr-TR" sz="1400" baseline="-25000" dirty="0">
                <a:solidFill>
                  <a:srgbClr val="002060"/>
                </a:solidFill>
                <a:latin typeface="Times New Roman" pitchFamily="18" charset="0"/>
              </a:rPr>
              <a:t>(d,a)	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: Maddeyi alt grupta doğru yanıtlayanların sayısı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	: Üst ve alt gruptaki toplam öğrenci sayısı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dirty="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7897" name="Rectangle 13"/>
          <p:cNvSpPr>
            <a:spLocks noChangeArrowheads="1"/>
          </p:cNvSpPr>
          <p:nvPr/>
        </p:nvSpPr>
        <p:spPr bwMode="auto">
          <a:xfrm>
            <a:off x="0" y="34194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37898" name="Object 12"/>
          <p:cNvGraphicFramePr>
            <a:graphicFrameLocks noChangeAspect="1"/>
          </p:cNvGraphicFramePr>
          <p:nvPr/>
        </p:nvGraphicFramePr>
        <p:xfrm>
          <a:off x="1331913" y="3644900"/>
          <a:ext cx="21605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6" imgW="901723" imgH="418893" progId="">
                  <p:embed/>
                </p:oleObj>
              </mc:Choice>
              <mc:Fallback>
                <p:oleObj r:id="rId6" imgW="901723" imgH="4188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644900"/>
                        <a:ext cx="2160587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9" name="Text Box 14"/>
          <p:cNvSpPr txBox="1">
            <a:spLocks noChangeArrowheads="1"/>
          </p:cNvSpPr>
          <p:nvPr/>
        </p:nvSpPr>
        <p:spPr bwMode="auto">
          <a:xfrm>
            <a:off x="3995738" y="3645025"/>
            <a:ext cx="5148262" cy="1512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 err="1">
                <a:solidFill>
                  <a:srgbClr val="002060"/>
                </a:solidFill>
                <a:latin typeface="Times New Roman" pitchFamily="18" charset="0"/>
              </a:rPr>
              <a:t>r</a:t>
            </a:r>
            <a:r>
              <a:rPr lang="tr-TR" altLang="tr-TR" sz="1400" baseline="-25000" dirty="0" err="1">
                <a:solidFill>
                  <a:srgbClr val="002060"/>
                </a:solidFill>
                <a:latin typeface="Times New Roman" pitchFamily="18" charset="0"/>
              </a:rPr>
              <a:t>jx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	: Madde ayırıcılık gücü indeksi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tr-TR" altLang="tr-TR" sz="1400" baseline="-25000" dirty="0">
                <a:solidFill>
                  <a:srgbClr val="002060"/>
                </a:solidFill>
                <a:latin typeface="Times New Roman" pitchFamily="18" charset="0"/>
              </a:rPr>
              <a:t>(d,ü)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	: Maddeye üst grupta doğru cevap verenlerin sayısı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</a:t>
            </a:r>
            <a:r>
              <a:rPr lang="tr-TR" altLang="tr-TR" sz="1400" baseline="-25000" dirty="0">
                <a:solidFill>
                  <a:srgbClr val="002060"/>
                </a:solidFill>
                <a:latin typeface="Times New Roman" pitchFamily="18" charset="0"/>
              </a:rPr>
              <a:t>(d,a)	</a:t>
            </a: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: Maddeye alt grupta doğru cevap verenlerin sayısı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002060"/>
                </a:solidFill>
                <a:latin typeface="Times New Roman" pitchFamily="18" charset="0"/>
              </a:rPr>
              <a:t>n	: Üst ya da alt gruptaki öğrenci sayısı 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tr-TR" altLang="tr-TR" sz="1200" dirty="0">
              <a:solidFill>
                <a:srgbClr val="CC99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dirty="0">
              <a:solidFill>
                <a:srgbClr val="CC99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56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2075" y="0"/>
            <a:ext cx="8872538" cy="1071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0" smtClean="0">
                <a:solidFill>
                  <a:srgbClr val="C00000"/>
                </a:solidFill>
              </a:rPr>
              <a:t>Alt ve üst gruplar yöntemi ile madde güçlüğü ve ayırıcılığına örnek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1619672" y="4725144"/>
          <a:ext cx="20161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927077" imgH="418893" progId="">
                  <p:embed/>
                </p:oleObj>
              </mc:Choice>
              <mc:Fallback>
                <p:oleObj name="Equation" r:id="rId4" imgW="927077" imgH="4188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725144"/>
                        <a:ext cx="20161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0" name="Rectangle 9"/>
          <p:cNvSpPr>
            <a:spLocks noChangeArrowheads="1"/>
          </p:cNvSpPr>
          <p:nvPr/>
        </p:nvSpPr>
        <p:spPr bwMode="auto">
          <a:xfrm>
            <a:off x="0" y="34194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38921" name="Object 10"/>
          <p:cNvGraphicFramePr>
            <a:graphicFrameLocks noChangeAspect="1"/>
          </p:cNvGraphicFramePr>
          <p:nvPr/>
        </p:nvGraphicFramePr>
        <p:xfrm>
          <a:off x="1403648" y="5661248"/>
          <a:ext cx="21605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6" imgW="901723" imgH="418893" progId="">
                  <p:embed/>
                </p:oleObj>
              </mc:Choice>
              <mc:Fallback>
                <p:oleObj r:id="rId6" imgW="901723" imgH="418893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661248"/>
                        <a:ext cx="2160587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594" name="Group 2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575093"/>
              </p:ext>
            </p:extLst>
          </p:nvPr>
        </p:nvGraphicFramePr>
        <p:xfrm>
          <a:off x="1115616" y="2637009"/>
          <a:ext cx="7056435" cy="2016127"/>
        </p:xfrm>
        <a:graphic>
          <a:graphicData uri="http://schemas.openxmlformats.org/drawingml/2006/table">
            <a:tbl>
              <a:tblPr/>
              <a:tblGrid>
                <a:gridCol w="1417318"/>
                <a:gridCol w="825514"/>
                <a:gridCol w="829282"/>
                <a:gridCol w="829282"/>
                <a:gridCol w="829282"/>
                <a:gridCol w="829282"/>
                <a:gridCol w="1496475"/>
              </a:tblGrid>
              <a:tr h="4361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Madde No: 15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SEÇENEKLER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Toplam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B*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Üst Grup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Alt Grup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Toplam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66" name="2 İçerik Yer Tutucusu"/>
          <p:cNvSpPr>
            <a:spLocks noGrp="1"/>
          </p:cNvSpPr>
          <p:nvPr>
            <p:ph idx="1"/>
          </p:nvPr>
        </p:nvSpPr>
        <p:spPr>
          <a:xfrm>
            <a:off x="395288" y="1268413"/>
            <a:ext cx="8137525" cy="1143000"/>
          </a:xfrm>
        </p:spPr>
        <p:txBody>
          <a:bodyPr>
            <a:normAutofit fontScale="85000" lnSpcReduction="20000"/>
          </a:bodyPr>
          <a:lstStyle/>
          <a:p>
            <a:r>
              <a:rPr lang="tr-TR" altLang="tr-TR" smtClean="0">
                <a:cs typeface="Times New Roman" pitchFamily="18" charset="0"/>
              </a:rPr>
              <a:t>Örnek : Bir test sonucunda öğrencilerin 15. soruya verdikleri cevaplar ve cevapların seçenek dağılımları aşağıdaki gibidir. </a:t>
            </a:r>
            <a:endParaRPr lang="tr-TR" altLang="tr-TR" smtClean="0"/>
          </a:p>
          <a:p>
            <a:endParaRPr lang="tr-TR" altLang="tr-TR" smtClean="0"/>
          </a:p>
        </p:txBody>
      </p:sp>
      <p:sp>
        <p:nvSpPr>
          <p:cNvPr id="21" name="2 İçerik Yer Tutucusu"/>
          <p:cNvSpPr txBox="1">
            <a:spLocks/>
          </p:cNvSpPr>
          <p:nvPr/>
        </p:nvSpPr>
        <p:spPr bwMode="auto">
          <a:xfrm>
            <a:off x="4355976" y="4941168"/>
            <a:ext cx="29527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tr-TR" sz="2000" b="0" kern="0" dirty="0" smtClean="0">
                <a:solidFill>
                  <a:srgbClr val="333399"/>
                </a:solidFill>
                <a:latin typeface="+mn-lt"/>
                <a:cs typeface="+mn-cs"/>
              </a:rPr>
              <a:t>=(65+21)/200=0,43</a:t>
            </a:r>
            <a:endParaRPr lang="tr-TR" sz="2000" b="0" kern="0" dirty="0">
              <a:solidFill>
                <a:srgbClr val="333399"/>
              </a:solidFill>
              <a:latin typeface="+mn-lt"/>
              <a:cs typeface="+mn-cs"/>
            </a:endParaRPr>
          </a:p>
        </p:txBody>
      </p:sp>
      <p:sp>
        <p:nvSpPr>
          <p:cNvPr id="22" name="2 İçerik Yer Tutucusu"/>
          <p:cNvSpPr txBox="1">
            <a:spLocks/>
          </p:cNvSpPr>
          <p:nvPr/>
        </p:nvSpPr>
        <p:spPr bwMode="auto">
          <a:xfrm>
            <a:off x="4139952" y="5805264"/>
            <a:ext cx="29527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tr-TR" sz="2000" b="0" kern="0" dirty="0" smtClean="0">
                <a:solidFill>
                  <a:srgbClr val="333399"/>
                </a:solidFill>
                <a:latin typeface="+mn-lt"/>
                <a:cs typeface="+mn-cs"/>
              </a:rPr>
              <a:t>=(65-21)/100=0,44</a:t>
            </a:r>
            <a:endParaRPr lang="tr-TR" sz="2000" b="0" kern="0" dirty="0">
              <a:solidFill>
                <a:srgbClr val="333399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2988" y="1268413"/>
            <a:ext cx="7850187" cy="5113337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tr-TR" b="1" dirty="0">
                <a:solidFill>
                  <a:srgbClr val="C00000"/>
                </a:solidFill>
              </a:rPr>
              <a:t>Madde </a:t>
            </a:r>
            <a:r>
              <a:rPr lang="tr-TR" b="1" dirty="0" smtClean="0">
                <a:solidFill>
                  <a:srgbClr val="C00000"/>
                </a:solidFill>
              </a:rPr>
              <a:t>seçenek analizi: </a:t>
            </a:r>
            <a:r>
              <a:rPr lang="tr-TR" dirty="0"/>
              <a:t>Maddenin </a:t>
            </a:r>
            <a:r>
              <a:rPr lang="tr-TR" dirty="0" smtClean="0"/>
              <a:t>seçeneklerinin çekiciliği hakkında bilgi verir. Seçeneklere verilen cevaplara ilişkin frekansların yüzdesi alınarak hesaplanır</a:t>
            </a:r>
            <a:r>
              <a:rPr lang="tr-TR" dirty="0"/>
              <a:t>. </a:t>
            </a:r>
          </a:p>
          <a:p>
            <a:pPr marL="457200" indent="-457200">
              <a:buFont typeface="+mj-lt"/>
              <a:buAutoNum type="arabicPeriod" startAt="3"/>
              <a:defRPr/>
            </a:pPr>
            <a:endParaRPr lang="tr-TR" dirty="0"/>
          </a:p>
          <a:p>
            <a:pPr marL="0" indent="0">
              <a:buFontTx/>
              <a:buNone/>
              <a:defRPr/>
            </a:pPr>
            <a:r>
              <a:rPr lang="tr-TR" dirty="0"/>
              <a:t>	0,00≤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smtClean="0">
                <a:solidFill>
                  <a:srgbClr val="003399"/>
                </a:solidFill>
              </a:rPr>
              <a:t>ile</a:t>
            </a:r>
            <a:r>
              <a:rPr lang="tr-TR" dirty="0" smtClean="0"/>
              <a:t> </a:t>
            </a:r>
            <a:r>
              <a:rPr lang="tr-TR" dirty="0"/>
              <a:t>≤1,00 arasında değerler alır</a:t>
            </a:r>
            <a:r>
              <a:rPr lang="tr-TR" dirty="0" smtClean="0"/>
              <a:t>.</a:t>
            </a:r>
          </a:p>
          <a:p>
            <a:pPr marL="361950" indent="0">
              <a:buFontTx/>
              <a:buNone/>
              <a:defRPr/>
            </a:pPr>
            <a:r>
              <a:rPr lang="tr-TR" dirty="0" smtClean="0"/>
              <a:t>Madde seçeneklerinden biri</a:t>
            </a:r>
          </a:p>
          <a:p>
            <a:pPr marL="361950" indent="0">
              <a:buFontTx/>
              <a:buNone/>
              <a:defRPr/>
            </a:pPr>
            <a:r>
              <a:rPr lang="tr-TR" b="1" dirty="0" smtClean="0">
                <a:solidFill>
                  <a:srgbClr val="C00000"/>
                </a:solidFill>
              </a:rPr>
              <a:t>doğru cevap </a:t>
            </a:r>
            <a:r>
              <a:rPr lang="tr-TR" dirty="0" smtClean="0"/>
              <a:t>ve diğerleri </a:t>
            </a:r>
            <a:r>
              <a:rPr lang="tr-TR" b="1" dirty="0" smtClean="0">
                <a:solidFill>
                  <a:srgbClr val="C00000"/>
                </a:solidFill>
              </a:rPr>
              <a:t>çeldirici</a:t>
            </a:r>
            <a:r>
              <a:rPr lang="tr-TR" dirty="0" smtClean="0"/>
              <a:t> adını alır.</a:t>
            </a:r>
            <a:endParaRPr lang="tr-TR" dirty="0"/>
          </a:p>
          <a:p>
            <a:pPr marL="457200" indent="-15875">
              <a:buFont typeface="+mj-lt"/>
              <a:buAutoNum type="arabicPeriod"/>
              <a:defRPr/>
            </a:pPr>
            <a:r>
              <a:rPr lang="tr-TR" dirty="0" smtClean="0"/>
              <a:t>Çeldiricilerin oranları arasında çok fark olmaması,</a:t>
            </a:r>
          </a:p>
          <a:p>
            <a:pPr marL="457200" indent="-15875">
              <a:buFont typeface="+mj-lt"/>
              <a:buAutoNum type="arabicPeriod"/>
              <a:defRPr/>
            </a:pPr>
            <a:r>
              <a:rPr lang="tr-TR" dirty="0" smtClean="0"/>
              <a:t>Üst grupta doğru seçeneğin oranının yüksek olması,</a:t>
            </a:r>
          </a:p>
          <a:p>
            <a:pPr marL="457200" indent="-15875">
              <a:buFont typeface="+mj-lt"/>
              <a:buAutoNum type="arabicPeriod"/>
              <a:defRPr/>
            </a:pPr>
            <a:r>
              <a:rPr lang="tr-TR" dirty="0" smtClean="0"/>
              <a:t>Alt grupta çeldiricilerin oranının yüksek olması,</a:t>
            </a:r>
          </a:p>
          <a:p>
            <a:pPr marL="457200" indent="-15875">
              <a:buFont typeface="+mj-lt"/>
              <a:buAutoNum type="arabicPeriod"/>
              <a:defRPr/>
            </a:pPr>
            <a:r>
              <a:rPr lang="tr-TR" dirty="0" smtClean="0"/>
              <a:t>Doğru cevapta üst ve alt grup arasında farkın çok olması</a:t>
            </a:r>
          </a:p>
          <a:p>
            <a:pPr marL="0" indent="0">
              <a:buFontTx/>
              <a:buNone/>
              <a:defRPr/>
            </a:pPr>
            <a:r>
              <a:rPr lang="tr-TR" dirty="0" smtClean="0"/>
              <a:t>Seçeneklerin iyi işlediği anlamına gelir.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507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İçerik Yer Tutucusu 2"/>
          <p:cNvSpPr>
            <a:spLocks noGrp="1"/>
          </p:cNvSpPr>
          <p:nvPr>
            <p:ph idx="1"/>
          </p:nvPr>
        </p:nvSpPr>
        <p:spPr>
          <a:xfrm>
            <a:off x="611188" y="1557338"/>
            <a:ext cx="8137525" cy="2808287"/>
          </a:xfrm>
        </p:spPr>
        <p:txBody>
          <a:bodyPr/>
          <a:lstStyle/>
          <a:p>
            <a:pPr marL="0" indent="0">
              <a:buFontTx/>
              <a:buNone/>
            </a:pPr>
            <a:endParaRPr lang="en-GB" altLang="tr-TR" sz="4400" b="1" dirty="0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r>
              <a:rPr lang="en-GB" altLang="tr-TR" sz="4400" b="1" dirty="0" smtClean="0">
                <a:solidFill>
                  <a:srgbClr val="0070C0"/>
                </a:solidFill>
              </a:rPr>
              <a:t>ÜNİTE 10.</a:t>
            </a:r>
            <a:endParaRPr lang="en-GB" altLang="tr-TR" sz="4400" b="1" dirty="0">
              <a:solidFill>
                <a:srgbClr val="0070C0"/>
              </a:solidFill>
            </a:endParaRPr>
          </a:p>
          <a:p>
            <a:pPr marL="0" indent="0">
              <a:buFontTx/>
              <a:buNone/>
            </a:pPr>
            <a:r>
              <a:rPr lang="tr-TR" altLang="tr-TR" sz="4400" b="1" dirty="0" smtClean="0">
                <a:solidFill>
                  <a:srgbClr val="0070C0"/>
                </a:solidFill>
              </a:rPr>
              <a:t>MADDE VE</a:t>
            </a:r>
            <a:r>
              <a:rPr lang="en-GB" altLang="tr-TR" sz="4400" b="1" dirty="0" smtClean="0">
                <a:solidFill>
                  <a:srgbClr val="0070C0"/>
                </a:solidFill>
              </a:rPr>
              <a:t> </a:t>
            </a:r>
            <a:r>
              <a:rPr lang="tr-TR" altLang="tr-TR" sz="4400" b="1" dirty="0" smtClean="0">
                <a:solidFill>
                  <a:srgbClr val="0070C0"/>
                </a:solidFill>
              </a:rPr>
              <a:t>TEST </a:t>
            </a:r>
            <a:r>
              <a:rPr lang="tr-TR" altLang="tr-TR" sz="4400" b="1" dirty="0" smtClean="0">
                <a:solidFill>
                  <a:srgbClr val="0070C0"/>
                </a:solidFill>
              </a:rPr>
              <a:t>İSTATİSTİKLERİ</a:t>
            </a:r>
          </a:p>
        </p:txBody>
      </p:sp>
    </p:spTree>
    <p:extLst>
      <p:ext uri="{BB962C8B-B14F-4D97-AF65-F5344CB8AC3E}">
        <p14:creationId xmlns:p14="http://schemas.microsoft.com/office/powerpoint/2010/main" val="14781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0" smtClean="0">
                <a:solidFill>
                  <a:srgbClr val="FF0000"/>
                </a:solidFill>
              </a:rPr>
              <a:t>Madde analizi ile,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spcAft>
                <a:spcPts val="1200"/>
              </a:spcAft>
              <a:buFont typeface="Verdana" pitchFamily="34" charset="0"/>
              <a:buAutoNum type="arabicPeriod"/>
            </a:pPr>
            <a:r>
              <a:rPr lang="tr-TR" altLang="tr-TR" sz="3200" smtClean="0"/>
              <a:t>Maddelerin güçlüğü,</a:t>
            </a:r>
          </a:p>
          <a:p>
            <a:pPr marL="457200" indent="-457200" eaLnBrk="1" hangingPunct="1">
              <a:spcAft>
                <a:spcPts val="1200"/>
              </a:spcAft>
              <a:buFont typeface="Verdana" pitchFamily="34" charset="0"/>
              <a:buAutoNum type="arabicPeriod"/>
            </a:pPr>
            <a:r>
              <a:rPr lang="tr-TR" altLang="tr-TR" sz="3200" smtClean="0"/>
              <a:t>Maddelerin ayırıcılığı ve</a:t>
            </a:r>
          </a:p>
          <a:p>
            <a:pPr marL="457200" indent="-457200" eaLnBrk="1" hangingPunct="1">
              <a:spcAft>
                <a:spcPts val="1200"/>
              </a:spcAft>
              <a:buFont typeface="Verdana" pitchFamily="34" charset="0"/>
              <a:buAutoNum type="arabicPeriod"/>
            </a:pPr>
            <a:r>
              <a:rPr lang="tr-TR" altLang="tr-TR" sz="3200" smtClean="0"/>
              <a:t>Madde seçeneklerinin işlerliği belirlenebilir. 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87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6113" y="1340768"/>
            <a:ext cx="8497887" cy="51117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tr-TR" b="1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b="1" dirty="0" smtClean="0">
                <a:solidFill>
                  <a:srgbClr val="C00000"/>
                </a:solidFill>
              </a:rPr>
              <a:t>Madde güçlük indeksi (</a:t>
            </a:r>
            <a:r>
              <a:rPr lang="tr-TR" b="1" dirty="0" err="1" smtClean="0">
                <a:solidFill>
                  <a:srgbClr val="C00000"/>
                </a:solidFill>
              </a:rPr>
              <a:t>P</a:t>
            </a:r>
            <a:r>
              <a:rPr lang="tr-TR" sz="1600" b="1" dirty="0" err="1" smtClean="0">
                <a:solidFill>
                  <a:srgbClr val="C00000"/>
                </a:solidFill>
              </a:rPr>
              <a:t>j</a:t>
            </a:r>
            <a:r>
              <a:rPr lang="tr-TR" b="1" dirty="0" smtClean="0">
                <a:solidFill>
                  <a:srgbClr val="C00000"/>
                </a:solidFill>
              </a:rPr>
              <a:t>): </a:t>
            </a:r>
            <a:r>
              <a:rPr lang="tr-TR" dirty="0" smtClean="0"/>
              <a:t>Maddenin zorluğu veya kolaylığı hakkında bilgi verir. Madde puanlarının aritmetik ortalaması alınarak hesaplanır. 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dirty="0"/>
          </a:p>
          <a:p>
            <a:pPr marL="0" indent="0">
              <a:buFontTx/>
              <a:buNone/>
              <a:defRPr/>
            </a:pPr>
            <a:r>
              <a:rPr lang="tr-TR" dirty="0" smtClean="0"/>
              <a:t>	0,00≤</a:t>
            </a:r>
            <a:r>
              <a:rPr lang="tr-TR" b="1" dirty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003399"/>
                </a:solidFill>
              </a:rPr>
              <a:t>P</a:t>
            </a:r>
            <a:r>
              <a:rPr lang="tr-TR" sz="1600" b="1" dirty="0" err="1" smtClean="0">
                <a:solidFill>
                  <a:srgbClr val="003399"/>
                </a:solidFill>
              </a:rPr>
              <a:t>j</a:t>
            </a:r>
            <a:r>
              <a:rPr lang="tr-TR" dirty="0"/>
              <a:t> </a:t>
            </a:r>
            <a:r>
              <a:rPr lang="tr-TR" dirty="0" smtClean="0"/>
              <a:t>≤1,00 arasında değerler alır.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b="1" dirty="0"/>
          </a:p>
          <a:p>
            <a:pPr marL="457200" indent="-457200">
              <a:buFont typeface="+mj-lt"/>
              <a:buAutoNum type="arabicPeriod"/>
              <a:defRPr/>
            </a:pPr>
            <a:endParaRPr lang="tr-TR" b="1" dirty="0"/>
          </a:p>
          <a:p>
            <a:pPr marL="0" indent="0">
              <a:buFontTx/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56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C00000"/>
                </a:solidFill>
              </a:rPr>
              <a:t>Madde güçlüğü (</a:t>
            </a:r>
            <a:r>
              <a:rPr lang="tr-TR" altLang="tr-TR" sz="3200" b="0" smtClean="0">
                <a:solidFill>
                  <a:srgbClr val="C00000"/>
                </a:solidFill>
              </a:rPr>
              <a:t>P</a:t>
            </a:r>
            <a:r>
              <a:rPr lang="tr-TR" altLang="tr-TR" sz="2400" b="0" smtClean="0">
                <a:solidFill>
                  <a:srgbClr val="C00000"/>
                </a:solidFill>
              </a:rPr>
              <a:t>j</a:t>
            </a:r>
            <a:r>
              <a:rPr lang="tr-TR" altLang="tr-TR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Maddeyi Doğru cevaplama oranı</a:t>
            </a:r>
          </a:p>
          <a:p>
            <a:pPr eaLnBrk="1" hangingPunct="1"/>
            <a:r>
              <a:rPr lang="tr-TR" altLang="tr-TR" smtClean="0">
                <a:solidFill>
                  <a:srgbClr val="C00000"/>
                </a:solidFill>
              </a:rPr>
              <a:t>1-0 puanlamada</a:t>
            </a:r>
          </a:p>
          <a:p>
            <a:pPr eaLnBrk="1" hangingPunct="1"/>
            <a:r>
              <a:rPr lang="tr-TR" altLang="tr-TR" smtClean="0"/>
              <a:t>P= </a:t>
            </a:r>
            <a:r>
              <a:rPr lang="tr-TR" altLang="tr-TR" u="sng" smtClean="0"/>
              <a:t>Maddeye doğru cevap verenler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			Tüm cevaplayıcılar</a:t>
            </a:r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r>
              <a:rPr lang="tr-TR" altLang="tr-TR" smtClean="0"/>
              <a:t>Formülü =			=60/100=0,60</a:t>
            </a:r>
          </a:p>
          <a:p>
            <a:pPr eaLnBrk="1" hangingPunct="1">
              <a:buFontTx/>
              <a:buNone/>
            </a:pPr>
            <a:endParaRPr lang="tr-TR" altLang="tr-TR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3492500" y="2997200"/>
          <a:ext cx="11525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583894" imgH="393302" progId="">
                  <p:embed/>
                </p:oleObj>
              </mc:Choice>
              <mc:Fallback>
                <p:oleObj r:id="rId4" imgW="583894" imgH="39330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2997200"/>
                        <a:ext cx="115252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995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İçerik Yer Tutucusu 2"/>
          <p:cNvSpPr>
            <a:spLocks noGrp="1"/>
          </p:cNvSpPr>
          <p:nvPr>
            <p:ph idx="1"/>
          </p:nvPr>
        </p:nvSpPr>
        <p:spPr>
          <a:xfrm>
            <a:off x="755577" y="548680"/>
            <a:ext cx="7416874" cy="560605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tr-TR" altLang="tr-TR" dirty="0" smtClean="0">
                <a:solidFill>
                  <a:srgbClr val="C00000"/>
                </a:solidFill>
              </a:rPr>
              <a:t>Dereceli puanlamada güçlük indeksi hesaplama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Madde puanlarının aritmetik ortalamasının maddeden alınabilecek maksimum puana oranı ile bulunur.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err="1" smtClean="0"/>
              <a:t>Pj</a:t>
            </a:r>
            <a:r>
              <a:rPr lang="tr-TR" altLang="tr-TR" dirty="0" smtClean="0"/>
              <a:t>=Madde ortalaması/K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K: Maksimum puan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smtClean="0">
                <a:solidFill>
                  <a:srgbClr val="C00000"/>
                </a:solidFill>
              </a:rPr>
              <a:t>Örnek</a:t>
            </a:r>
            <a:r>
              <a:rPr lang="tr-TR" altLang="tr-TR" dirty="0" smtClean="0"/>
              <a:t>: Bir madde 10 üzerinden puanlandığında öğrencilerin aldıkları puanlar,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5, 6, 8, 10, 2, 4, 6, 7, 9, 2, 5, 5, 6, 8, 3, 9, 10, 5 olsun. 18 öğrencinin puanları toplamı=110 eder. Madde aritmetik ortalaması=110/18=6,1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Madde güçlük indeksi=6,1/10=0,61 eder.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01695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28600"/>
            <a:ext cx="6846887" cy="11430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Madde güçlüğünün yorumu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90118" name="Group 6"/>
          <p:cNvGraphicFramePr>
            <a:graphicFrameLocks noGrp="1"/>
          </p:cNvGraphicFramePr>
          <p:nvPr>
            <p:ph idx="1"/>
          </p:nvPr>
        </p:nvGraphicFramePr>
        <p:xfrm>
          <a:off x="1403350" y="1628775"/>
          <a:ext cx="6923088" cy="4714875"/>
        </p:xfrm>
        <a:graphic>
          <a:graphicData uri="http://schemas.openxmlformats.org/drawingml/2006/table">
            <a:tbl>
              <a:tblPr/>
              <a:tblGrid>
                <a:gridCol w="3461544"/>
                <a:gridCol w="3461544"/>
              </a:tblGrid>
              <a:tr h="944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Madde Güçlük Değeri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Yorumu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 – 0,20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Çok Zor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0,20 – 0,40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0,40 – 0,60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Orta Güçlükte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0,60 – 0,80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Kolay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0,80 – 1,00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Çok kolay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7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11560" y="476672"/>
            <a:ext cx="8280077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tr-TR" sz="2800" dirty="0">
              <a:cs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2"/>
              <a:defRPr/>
            </a:pPr>
            <a:r>
              <a:rPr lang="tr-TR" sz="2800" kern="0" dirty="0">
                <a:solidFill>
                  <a:srgbClr val="C00000"/>
                </a:solidFill>
                <a:latin typeface="Verdana"/>
              </a:rPr>
              <a:t>Madde </a:t>
            </a:r>
            <a:r>
              <a:rPr lang="tr-TR" sz="2800" kern="0" dirty="0" err="1">
                <a:solidFill>
                  <a:srgbClr val="C00000"/>
                </a:solidFill>
                <a:latin typeface="Verdana"/>
              </a:rPr>
              <a:t>ayırıcılık</a:t>
            </a:r>
            <a:r>
              <a:rPr lang="tr-TR" sz="2800" kern="0" dirty="0">
                <a:solidFill>
                  <a:srgbClr val="C00000"/>
                </a:solidFill>
                <a:latin typeface="Verdana"/>
              </a:rPr>
              <a:t> indeksi (</a:t>
            </a:r>
            <a:r>
              <a:rPr lang="tr-TR" sz="2800" b="0" kern="0" dirty="0" err="1">
                <a:solidFill>
                  <a:srgbClr val="C00000"/>
                </a:solidFill>
                <a:latin typeface="Verdana"/>
              </a:rPr>
              <a:t>r</a:t>
            </a:r>
            <a:r>
              <a:rPr lang="tr-TR" sz="2800" kern="0" dirty="0" err="1">
                <a:solidFill>
                  <a:srgbClr val="C00000"/>
                </a:solidFill>
                <a:latin typeface="Verdana"/>
              </a:rPr>
              <a:t>jx</a:t>
            </a:r>
            <a:r>
              <a:rPr lang="tr-TR" sz="2800" kern="0" dirty="0">
                <a:solidFill>
                  <a:srgbClr val="C00000"/>
                </a:solidFill>
                <a:latin typeface="Verdana"/>
              </a:rPr>
              <a:t>): </a:t>
            </a: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Maddenin kalitesi hakkında bilgi verir. </a:t>
            </a:r>
            <a:endParaRPr lang="tr-TR" sz="2800" b="0" kern="0" dirty="0" smtClean="0">
              <a:solidFill>
                <a:srgbClr val="333399"/>
              </a:solidFill>
              <a:latin typeface="Verdana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tr-TR" sz="2800" b="0" kern="0" dirty="0" smtClean="0">
                <a:solidFill>
                  <a:srgbClr val="333399"/>
                </a:solidFill>
                <a:latin typeface="Verdana"/>
              </a:rPr>
              <a:t>- Maddenin </a:t>
            </a: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tek başına testten düşük ve yüksek puan alanları birbirinden ayırabilme derecesini verir. </a:t>
            </a:r>
            <a:r>
              <a:rPr lang="tr-TR" sz="2800" b="0" kern="0" dirty="0" smtClean="0">
                <a:solidFill>
                  <a:srgbClr val="333399"/>
                </a:solidFill>
                <a:latin typeface="Verdana"/>
              </a:rPr>
              <a:t>Madde </a:t>
            </a: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puanları ile test puanları arasındaki ilişki (korelasyon) katsayısı hesaplanarak elde edilir. 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 startAt="2"/>
              <a:defRPr/>
            </a:pPr>
            <a:endParaRPr lang="tr-TR" sz="2800" b="0" kern="0" dirty="0">
              <a:solidFill>
                <a:srgbClr val="333399"/>
              </a:solidFill>
              <a:latin typeface="Verdana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	-1,00≤</a:t>
            </a:r>
            <a:r>
              <a:rPr lang="tr-TR" sz="2800" kern="0" dirty="0">
                <a:solidFill>
                  <a:srgbClr val="C00000"/>
                </a:solidFill>
                <a:latin typeface="Verdana"/>
              </a:rPr>
              <a:t> </a:t>
            </a:r>
            <a:r>
              <a:rPr lang="tr-TR" sz="2800" b="0" kern="0" dirty="0" err="1">
                <a:solidFill>
                  <a:srgbClr val="003399"/>
                </a:solidFill>
                <a:latin typeface="Verdana"/>
              </a:rPr>
              <a:t>r</a:t>
            </a:r>
            <a:r>
              <a:rPr lang="tr-TR" sz="2800" kern="0" dirty="0" err="1">
                <a:solidFill>
                  <a:srgbClr val="003399"/>
                </a:solidFill>
                <a:latin typeface="Verdana"/>
              </a:rPr>
              <a:t>jx</a:t>
            </a:r>
            <a:r>
              <a:rPr lang="tr-TR" sz="2800" b="0" kern="0" dirty="0">
                <a:solidFill>
                  <a:srgbClr val="333399"/>
                </a:solidFill>
                <a:latin typeface="Verdana"/>
              </a:rPr>
              <a:t> ≤1,00 arasında değerler alır.</a:t>
            </a:r>
          </a:p>
        </p:txBody>
      </p:sp>
    </p:spTree>
    <p:extLst>
      <p:ext uri="{BB962C8B-B14F-4D97-AF65-F5344CB8AC3E}">
        <p14:creationId xmlns:p14="http://schemas.microsoft.com/office/powerpoint/2010/main" val="129984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7772400" cy="968375"/>
          </a:xfrm>
        </p:spPr>
        <p:txBody>
          <a:bodyPr/>
          <a:lstStyle/>
          <a:p>
            <a:pPr eaLnBrk="1" hangingPunct="1"/>
            <a:r>
              <a:rPr lang="tr-TR" altLang="tr-TR" sz="3600" b="0" dirty="0" smtClean="0">
                <a:solidFill>
                  <a:srgbClr val="C00000"/>
                </a:solidFill>
              </a:rPr>
              <a:t>Madde ayırıcılığının yorumu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2000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333399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333399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333399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333399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solidFill>
                <a:srgbClr val="CC9900"/>
              </a:solidFill>
              <a:latin typeface="Maiandra GD" pitchFamily="34" charset="0"/>
            </a:endParaRPr>
          </a:p>
        </p:txBody>
      </p:sp>
      <p:graphicFrame>
        <p:nvGraphicFramePr>
          <p:cNvPr id="97313" name="Group 3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4978253"/>
              </p:ext>
            </p:extLst>
          </p:nvPr>
        </p:nvGraphicFramePr>
        <p:xfrm>
          <a:off x="683568" y="1484784"/>
          <a:ext cx="8229600" cy="509905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755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Madde Geçerlik Değeri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Yorumu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(-1,00) – (0,00)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Kesinlikle geçersiz (Zıt değişken ölçülüyor)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(0,00) – (0,19)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Geçersiz (Ölçülmek isteneni ölçmüyor)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0,20 – 0,29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Kısmen geçerli (Düzeltilip kullanılabilir)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0,30 – 0,39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Orta derecede geçerli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0,40 – 1,00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Yüksek geçerlikte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87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458</Words>
  <Application>Microsoft Office PowerPoint</Application>
  <PresentationFormat>Ekran Gösterisi (4:3)</PresentationFormat>
  <Paragraphs>133</Paragraphs>
  <Slides>14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Ofis Teması</vt:lpstr>
      <vt:lpstr>Equation</vt:lpstr>
      <vt:lpstr>Eğitimde ve Psikolojide ÖLÇME VE DEĞERLENDİRME</vt:lpstr>
      <vt:lpstr>PowerPoint Sunusu</vt:lpstr>
      <vt:lpstr>Madde analizi ile,</vt:lpstr>
      <vt:lpstr>PowerPoint Sunusu</vt:lpstr>
      <vt:lpstr>Madde güçlüğü (Pj)</vt:lpstr>
      <vt:lpstr>PowerPoint Sunusu</vt:lpstr>
      <vt:lpstr>Madde güçlüğünün yorumu</vt:lpstr>
      <vt:lpstr>PowerPoint Sunusu</vt:lpstr>
      <vt:lpstr>Madde ayırıcılığının yorumu</vt:lpstr>
      <vt:lpstr>Alt ve üst gruplar yöntemi </vt:lpstr>
      <vt:lpstr>Alt ve üst gruplar yöntemi </vt:lpstr>
      <vt:lpstr>Alt ve üst gruplar yöntemi ile madde güçlüğü ve ayırıcılığının hesaplanması</vt:lpstr>
      <vt:lpstr>Alt ve üst gruplar yöntemi ile madde güçlüğü ve ayırıcılığına örnek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Windows User</dc:creator>
  <cp:lastModifiedBy>Admin</cp:lastModifiedBy>
  <cp:revision>83</cp:revision>
  <dcterms:created xsi:type="dcterms:W3CDTF">2015-02-24T09:03:56Z</dcterms:created>
  <dcterms:modified xsi:type="dcterms:W3CDTF">2017-02-13T13:31:08Z</dcterms:modified>
</cp:coreProperties>
</file>