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76" r:id="rId3"/>
    <p:sldId id="262" r:id="rId4"/>
    <p:sldId id="263" r:id="rId5"/>
    <p:sldId id="294" r:id="rId6"/>
    <p:sldId id="277" r:id="rId7"/>
    <p:sldId id="278" r:id="rId8"/>
    <p:sldId id="283" r:id="rId9"/>
    <p:sldId id="284" r:id="rId10"/>
    <p:sldId id="285" r:id="rId11"/>
    <p:sldId id="280" r:id="rId12"/>
    <p:sldId id="281" r:id="rId13"/>
    <p:sldId id="282" r:id="rId14"/>
    <p:sldId id="286" r:id="rId15"/>
    <p:sldId id="272" r:id="rId16"/>
    <p:sldId id="287" r:id="rId17"/>
    <p:sldId id="258" r:id="rId18"/>
    <p:sldId id="259" r:id="rId19"/>
    <p:sldId id="260" r:id="rId20"/>
    <p:sldId id="261" r:id="rId21"/>
    <p:sldId id="257" r:id="rId22"/>
    <p:sldId id="273" r:id="rId23"/>
    <p:sldId id="274" r:id="rId24"/>
    <p:sldId id="275" r:id="rId25"/>
    <p:sldId id="264" r:id="rId26"/>
    <p:sldId id="265" r:id="rId27"/>
    <p:sldId id="266" r:id="rId28"/>
    <p:sldId id="267" r:id="rId29"/>
    <p:sldId id="288" r:id="rId30"/>
    <p:sldId id="289" r:id="rId31"/>
    <p:sldId id="268" r:id="rId32"/>
    <p:sldId id="293" r:id="rId33"/>
    <p:sldId id="290" r:id="rId34"/>
    <p:sldId id="269" r:id="rId35"/>
    <p:sldId id="292" r:id="rId36"/>
    <p:sldId id="291" r:id="rId37"/>
    <p:sldId id="271"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3359" autoAdjust="0"/>
    <p:restoredTop sz="94660"/>
  </p:normalViewPr>
  <p:slideViewPr>
    <p:cSldViewPr>
      <p:cViewPr varScale="1">
        <p:scale>
          <a:sx n="84" d="100"/>
          <a:sy n="84" d="100"/>
        </p:scale>
        <p:origin x="96" y="48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D5AA36-E640-4360-9318-27AD3E9F1003}" type="datetimeFigureOut">
              <a:rPr lang="tr-TR" smtClean="0"/>
              <a:t>13.03.2019</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E943A-2C4A-47ED-8A93-3EFF3B5AC886}" type="slidenum">
              <a:rPr lang="tr-TR" smtClean="0"/>
              <a:t>‹#›</a:t>
            </a:fld>
            <a:endParaRPr lang="tr-TR"/>
          </a:p>
        </p:txBody>
      </p:sp>
    </p:spTree>
    <p:extLst>
      <p:ext uri="{BB962C8B-B14F-4D97-AF65-F5344CB8AC3E}">
        <p14:creationId xmlns:p14="http://schemas.microsoft.com/office/powerpoint/2010/main" val="236459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4334933" y="1169931"/>
            <a:ext cx="4814835" cy="4993802"/>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533400" y="533400"/>
            <a:ext cx="6154713" cy="3124201"/>
          </a:xfrm>
        </p:spPr>
        <p:txBody>
          <a:bodyPr anchor="b">
            <a:normAutofit/>
          </a:bodyPr>
          <a:lstStyle>
            <a:lvl1pPr algn="l">
              <a:defRPr sz="4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533400" y="3843868"/>
            <a:ext cx="4954250" cy="1913466"/>
          </a:xfrm>
        </p:spPr>
        <p:txBody>
          <a:bodyPr anchor="t">
            <a:normAutofit/>
          </a:bodyPr>
          <a:lstStyle>
            <a:lvl1pPr marL="0" indent="0" algn="l">
              <a:buNone/>
              <a:defRPr sz="20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tıklayın</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1214051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smtClean="0"/>
              <a:t>Asıl başlık stili için tıklatın</a:t>
            </a:r>
            <a:endParaRPr lang="en-US" dirty="0"/>
          </a:p>
        </p:txBody>
      </p:sp>
      <p:sp>
        <p:nvSpPr>
          <p:cNvPr id="6" name="Picture Placeholder 2"/>
          <p:cNvSpPr>
            <a:spLocks noGrp="1" noChangeAspect="1"/>
          </p:cNvSpPr>
          <p:nvPr>
            <p:ph type="pic" idx="13"/>
          </p:nvPr>
        </p:nvSpPr>
        <p:spPr>
          <a:xfrm>
            <a:off x="533400" y="533400"/>
            <a:ext cx="8077200"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9" name="Text Placeholder 9"/>
          <p:cNvSpPr>
            <a:spLocks noGrp="1"/>
          </p:cNvSpPr>
          <p:nvPr>
            <p:ph type="body" sz="quarter" idx="14"/>
          </p:nvPr>
        </p:nvSpPr>
        <p:spPr>
          <a:xfrm>
            <a:off x="762002" y="3843867"/>
            <a:ext cx="7281332"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Date Placeholder 2"/>
          <p:cNvSpPr>
            <a:spLocks noGrp="1"/>
          </p:cNvSpPr>
          <p:nvPr>
            <p:ph type="dt" sz="half" idx="10"/>
          </p:nvPr>
        </p:nvSpPr>
        <p:spPr/>
        <p:txBody>
          <a:bodyPr/>
          <a:lstStyle/>
          <a:p>
            <a:fld id="{D9F75050-0E15-4C5B-92B0-66D068882F1F}" type="datetimeFigureOut">
              <a:rPr lang="tr-TR" smtClean="0"/>
              <a:t>13.03.2019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1416024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8077200" cy="2895600"/>
          </a:xfrm>
        </p:spPr>
        <p:txBody>
          <a:bodyPr anchor="ctr">
            <a:normAutofit/>
          </a:bodyPr>
          <a:lstStyle>
            <a:lvl1pPr algn="l">
              <a:defRPr sz="2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4114800"/>
            <a:ext cx="6383552" cy="1905000"/>
          </a:xfrm>
        </p:spPr>
        <p:txBody>
          <a:bodyPr anchor="ctr">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3996747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856283" y="533400"/>
            <a:ext cx="6859787" cy="2895600"/>
          </a:xfrm>
        </p:spPr>
        <p:txBody>
          <a:bodyPr anchor="ctr">
            <a:normAutofit/>
          </a:bodyPr>
          <a:lstStyle>
            <a:lvl1pPr algn="l">
              <a:defRPr sz="28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066800" y="3429000"/>
            <a:ext cx="6402467" cy="4826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a:t>
            </a:r>
          </a:p>
        </p:txBody>
      </p:sp>
      <p:sp>
        <p:nvSpPr>
          <p:cNvPr id="3" name="Text Placeholder 2"/>
          <p:cNvSpPr>
            <a:spLocks noGrp="1"/>
          </p:cNvSpPr>
          <p:nvPr>
            <p:ph type="body" idx="1"/>
          </p:nvPr>
        </p:nvSpPr>
        <p:spPr>
          <a:xfrm>
            <a:off x="533400" y="4301070"/>
            <a:ext cx="6382361" cy="171873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717936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533400" y="3429000"/>
            <a:ext cx="6382361" cy="1697400"/>
          </a:xfrm>
        </p:spPr>
        <p:txBody>
          <a:bodyPr anchor="b">
            <a:normAutofit/>
          </a:bodyPr>
          <a:lstStyle>
            <a:lvl1pPr algn="l">
              <a:defRPr sz="28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5132980"/>
            <a:ext cx="6383552" cy="886819"/>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4203104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856284" y="533400"/>
            <a:ext cx="6859786" cy="2895600"/>
          </a:xfrm>
        </p:spPr>
        <p:txBody>
          <a:bodyPr anchor="ctr">
            <a:normAutofit/>
          </a:bodyPr>
          <a:lstStyle>
            <a:lvl1pPr algn="l">
              <a:defRPr sz="2800" b="0" cap="all">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533400" y="3886200"/>
            <a:ext cx="6382361" cy="1049866"/>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533400" y="4953000"/>
            <a:ext cx="6382360" cy="10668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
        <p:nvSpPr>
          <p:cNvPr id="14" name="TextBox 13"/>
          <p:cNvSpPr txBox="1"/>
          <p:nvPr/>
        </p:nvSpPr>
        <p:spPr>
          <a:xfrm>
            <a:off x="228600" y="710624"/>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7696200" y="2768601"/>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55599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533400" y="533400"/>
            <a:ext cx="7525658" cy="2895600"/>
          </a:xfrm>
        </p:spPr>
        <p:txBody>
          <a:bodyPr vert="horz" lIns="91440" tIns="45720" rIns="91440" bIns="45720" rtlCol="0" anchor="ctr">
            <a:normAutofit/>
          </a:bodyPr>
          <a:lstStyle>
            <a:lvl1pPr>
              <a:defRPr lang="en-US" sz="2800" b="0" dirty="0"/>
            </a:lvl1pPr>
          </a:lstStyle>
          <a:p>
            <a:pPr marL="0" lvl="0"/>
            <a:r>
              <a:rPr lang="tr-TR" smtClean="0"/>
              <a:t>Asıl başlık stili için tıklatın</a:t>
            </a:r>
            <a:endParaRPr lang="en-US" dirty="0"/>
          </a:p>
        </p:txBody>
      </p:sp>
      <p:sp>
        <p:nvSpPr>
          <p:cNvPr id="10" name="Text Placeholder 9"/>
          <p:cNvSpPr>
            <a:spLocks noGrp="1"/>
          </p:cNvSpPr>
          <p:nvPr>
            <p:ph type="body" sz="quarter" idx="13"/>
          </p:nvPr>
        </p:nvSpPr>
        <p:spPr>
          <a:xfrm>
            <a:off x="533400" y="3928534"/>
            <a:ext cx="6382361" cy="838200"/>
          </a:xfrm>
        </p:spPr>
        <p:txBody>
          <a:bodyPr vert="horz" lIns="91440" tIns="45720" rIns="91440" bIns="45720" rtlCol="0" anchor="b">
            <a:normAutofit/>
          </a:bodyPr>
          <a:lstStyle>
            <a:lvl1pPr>
              <a:buNone/>
              <a:defRPr lang="en-US" sz="2000" b="0" cap="all" dirty="0">
                <a:ln w="3175" cmpd="sng">
                  <a:noFill/>
                </a:ln>
                <a:solidFill>
                  <a:schemeClr val="tx1"/>
                </a:solidFill>
                <a:effectLst/>
              </a:defRPr>
            </a:lvl1pPr>
          </a:lstStyle>
          <a:p>
            <a:pPr marL="0" lvl="0">
              <a:spcBef>
                <a:spcPct val="0"/>
              </a:spcBef>
              <a:buNone/>
            </a:pPr>
            <a:r>
              <a:rPr lang="tr-TR" smtClean="0"/>
              <a:t>Asıl metin stillerini düzenle</a:t>
            </a:r>
          </a:p>
        </p:txBody>
      </p:sp>
      <p:sp>
        <p:nvSpPr>
          <p:cNvPr id="3" name="Text Placeholder 2"/>
          <p:cNvSpPr>
            <a:spLocks noGrp="1"/>
          </p:cNvSpPr>
          <p:nvPr>
            <p:ph type="body" idx="1"/>
          </p:nvPr>
        </p:nvSpPr>
        <p:spPr>
          <a:xfrm>
            <a:off x="533400" y="4766735"/>
            <a:ext cx="6382360" cy="1253065"/>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658964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lgn="l">
              <a:defRPr sz="28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533401"/>
            <a:ext cx="6554867" cy="3767670"/>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899467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66406" y="533400"/>
            <a:ext cx="2044194" cy="4419600"/>
          </a:xfrm>
        </p:spPr>
        <p:txBody>
          <a:bodyPr vert="eaVert">
            <a:normAutofit/>
          </a:bodyPr>
          <a:lstStyle>
            <a:lvl1pPr>
              <a:defRPr sz="2800"/>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533400" y="533400"/>
            <a:ext cx="5850012" cy="5486400"/>
          </a:xfrm>
        </p:spPr>
        <p:txBody>
          <a:bodyPr vert="eaVert" ancho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1472831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lstStyle/>
          <a:p>
            <a:r>
              <a:rPr lang="tr-TR" smtClean="0"/>
              <a:t>Asıl başlık stili için tıklatın</a:t>
            </a:r>
            <a:endParaRPr lang="en-US" dirty="0"/>
          </a:p>
        </p:txBody>
      </p:sp>
      <p:sp>
        <p:nvSpPr>
          <p:cNvPr id="3" name="Content Placeholder 2"/>
          <p:cNvSpPr>
            <a:spLocks noGrp="1"/>
          </p:cNvSpPr>
          <p:nvPr>
            <p:ph idx="1"/>
          </p:nvPr>
        </p:nvSpPr>
        <p:spPr>
          <a:xfrm>
            <a:off x="533400" y="533400"/>
            <a:ext cx="6554867" cy="3767670"/>
          </a:xfrm>
        </p:spPr>
        <p:txBody>
          <a:bodyPr anchor="ct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4204537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533400" y="1981199"/>
            <a:ext cx="6402468" cy="2319867"/>
          </a:xfrm>
        </p:spPr>
        <p:txBody>
          <a:bodyPr anchor="b">
            <a:normAutofit/>
          </a:bodyPr>
          <a:lstStyle>
            <a:lvl1pPr algn="l">
              <a:defRPr sz="3200" b="0" cap="all"/>
            </a:lvl1pPr>
          </a:lstStyle>
          <a:p>
            <a:r>
              <a:rPr lang="tr-TR" smtClean="0"/>
              <a:t>Asıl başlık stili için tıklatın</a:t>
            </a:r>
            <a:endParaRPr lang="en-US" dirty="0"/>
          </a:p>
        </p:txBody>
      </p:sp>
      <p:sp>
        <p:nvSpPr>
          <p:cNvPr id="3" name="Text Placeholder 2"/>
          <p:cNvSpPr>
            <a:spLocks noGrp="1"/>
          </p:cNvSpPr>
          <p:nvPr>
            <p:ph type="body" idx="1"/>
          </p:nvPr>
        </p:nvSpPr>
        <p:spPr>
          <a:xfrm>
            <a:off x="533400" y="4487333"/>
            <a:ext cx="6402467" cy="15324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a:t>
            </a:r>
          </a:p>
        </p:txBody>
      </p:sp>
      <p:sp>
        <p:nvSpPr>
          <p:cNvPr id="4" name="Date Placeholder 3"/>
          <p:cNvSpPr>
            <a:spLocks noGrp="1"/>
          </p:cNvSpPr>
          <p:nvPr>
            <p:ph type="dt" sz="half" idx="10"/>
          </p:nvPr>
        </p:nvSpPr>
        <p:spPr/>
        <p:txBody>
          <a:bodyPr/>
          <a:lstStyle/>
          <a:p>
            <a:fld id="{D9F75050-0E15-4C5B-92B0-66D068882F1F}" type="datetimeFigureOut">
              <a:rPr lang="tr-TR" smtClean="0"/>
              <a:t>13.03.2019</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1640898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smtClean="0"/>
              <a:t>Asıl başlık stili için tıklatın</a:t>
            </a:r>
            <a:endParaRPr lang="en-US" dirty="0"/>
          </a:p>
        </p:txBody>
      </p:sp>
      <p:sp>
        <p:nvSpPr>
          <p:cNvPr id="11" name="Content Placeholder 3"/>
          <p:cNvSpPr>
            <a:spLocks noGrp="1"/>
          </p:cNvSpPr>
          <p:nvPr>
            <p:ph sz="half" idx="13"/>
          </p:nvPr>
        </p:nvSpPr>
        <p:spPr>
          <a:xfrm>
            <a:off x="533400" y="533400"/>
            <a:ext cx="3949967" cy="3767667"/>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12" name="Content Placeholder 5"/>
          <p:cNvSpPr>
            <a:spLocks noGrp="1"/>
          </p:cNvSpPr>
          <p:nvPr>
            <p:ph sz="quarter" idx="4"/>
          </p:nvPr>
        </p:nvSpPr>
        <p:spPr>
          <a:xfrm>
            <a:off x="4662362" y="533400"/>
            <a:ext cx="3948238" cy="3759200"/>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D9F75050-0E15-4C5B-92B0-66D068882F1F}" type="datetimeFigureOut">
              <a:rPr lang="tr-TR" smtClean="0"/>
              <a:t>13.03.2019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30805788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smtClean="0"/>
              <a:t>Asıl başlık stili için tıklatın</a:t>
            </a:r>
            <a:endParaRPr lang="en-US" dirty="0"/>
          </a:p>
        </p:txBody>
      </p:sp>
      <p:sp>
        <p:nvSpPr>
          <p:cNvPr id="3" name="Text Placeholder 2"/>
          <p:cNvSpPr>
            <a:spLocks noGrp="1"/>
          </p:cNvSpPr>
          <p:nvPr>
            <p:ph type="body" idx="1"/>
          </p:nvPr>
        </p:nvSpPr>
        <p:spPr>
          <a:xfrm>
            <a:off x="762001" y="533400"/>
            <a:ext cx="3716866" cy="609600"/>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Content Placeholder 3"/>
          <p:cNvSpPr>
            <a:spLocks noGrp="1"/>
          </p:cNvSpPr>
          <p:nvPr>
            <p:ph sz="half" idx="2"/>
          </p:nvPr>
        </p:nvSpPr>
        <p:spPr>
          <a:xfrm>
            <a:off x="533399" y="1143000"/>
            <a:ext cx="3945467" cy="3158067"/>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855016" y="566738"/>
            <a:ext cx="3764051" cy="576262"/>
          </a:xfrm>
        </p:spPr>
        <p:txBody>
          <a:bodyPr anchor="b">
            <a:noAutofit/>
          </a:bodyPr>
          <a:lstStyle>
            <a:lvl1pPr marL="0" indent="0">
              <a:buNone/>
              <a:defRPr sz="2400" b="0" cap="all">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Content Placeholder 5"/>
          <p:cNvSpPr>
            <a:spLocks noGrp="1"/>
          </p:cNvSpPr>
          <p:nvPr>
            <p:ph sz="quarter" idx="4"/>
          </p:nvPr>
        </p:nvSpPr>
        <p:spPr>
          <a:xfrm>
            <a:off x="4662362" y="1143000"/>
            <a:ext cx="3956705" cy="3149600"/>
          </a:xfrm>
        </p:spPr>
        <p:txBody>
          <a:bodyPr anchor="t">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D9F75050-0E15-4C5B-92B0-66D068882F1F}" type="datetimeFigureOut">
              <a:rPr lang="tr-TR" smtClean="0"/>
              <a:t>13.03.2019</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371198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533400" y="4495800"/>
            <a:ext cx="6554867" cy="1524000"/>
          </a:xfrm>
        </p:spPr>
        <p:txBody>
          <a:bodyPr>
            <a:normAutofit/>
          </a:bodyPr>
          <a:lstStyle>
            <a:lvl1pPr>
              <a:defRPr sz="3200"/>
            </a:lvl1p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D9F75050-0E15-4C5B-92B0-66D068882F1F}" type="datetimeFigureOut">
              <a:rPr lang="tr-TR" smtClean="0"/>
              <a:t>13.03.2019</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3954561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F75050-0E15-4C5B-92B0-66D068882F1F}" type="datetimeFigureOut">
              <a:rPr lang="tr-TR" smtClean="0"/>
              <a:t>13.03.2019</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3444254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5418667" y="533400"/>
            <a:ext cx="3200400" cy="1524000"/>
          </a:xfrm>
        </p:spPr>
        <p:txBody>
          <a:bodyPr anchor="b">
            <a:normAutofit/>
          </a:bodyPr>
          <a:lstStyle>
            <a:lvl1pPr algn="l">
              <a:defRPr sz="2000" b="0"/>
            </a:lvl1pPr>
          </a:lstStyle>
          <a:p>
            <a:r>
              <a:rPr lang="tr-TR" smtClean="0"/>
              <a:t>Asıl başlık stili için tıklatın</a:t>
            </a:r>
            <a:endParaRPr lang="en-US" dirty="0"/>
          </a:p>
        </p:txBody>
      </p:sp>
      <p:sp>
        <p:nvSpPr>
          <p:cNvPr id="3" name="Content Placeholder 2"/>
          <p:cNvSpPr>
            <a:spLocks noGrp="1"/>
          </p:cNvSpPr>
          <p:nvPr>
            <p:ph idx="1"/>
          </p:nvPr>
        </p:nvSpPr>
        <p:spPr>
          <a:xfrm>
            <a:off x="533399" y="533400"/>
            <a:ext cx="4438755" cy="5486400"/>
          </a:xfrm>
        </p:spPr>
        <p:txBody>
          <a:bodyPr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5418667" y="2209802"/>
            <a:ext cx="32004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t>13.03.2019</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936639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495800" y="1447800"/>
            <a:ext cx="3563258" cy="1143000"/>
          </a:xfrm>
        </p:spPr>
        <p:txBody>
          <a:bodyPr anchor="b">
            <a:normAutofit/>
          </a:bodyPr>
          <a:lstStyle>
            <a:lvl1pPr algn="l">
              <a:defRPr sz="2400" b="0"/>
            </a:lvl1pPr>
          </a:lstStyle>
          <a:p>
            <a:r>
              <a:rPr lang="tr-TR" smtClean="0"/>
              <a:t>Asıl başlık stili için tıklatın</a:t>
            </a:r>
            <a:endParaRPr lang="en-US" dirty="0"/>
          </a:p>
        </p:txBody>
      </p:sp>
      <p:sp>
        <p:nvSpPr>
          <p:cNvPr id="17" name="Picture Placeholder 2"/>
          <p:cNvSpPr>
            <a:spLocks noGrp="1" noChangeAspect="1"/>
          </p:cNvSpPr>
          <p:nvPr>
            <p:ph type="pic" idx="13"/>
          </p:nvPr>
        </p:nvSpPr>
        <p:spPr>
          <a:xfrm>
            <a:off x="762000" y="914400"/>
            <a:ext cx="3280974" cy="48006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4496027" y="2743200"/>
            <a:ext cx="3564223" cy="2082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a:t>
            </a:r>
          </a:p>
        </p:txBody>
      </p:sp>
      <p:sp>
        <p:nvSpPr>
          <p:cNvPr id="5" name="Date Placeholder 4"/>
          <p:cNvSpPr>
            <a:spLocks noGrp="1"/>
          </p:cNvSpPr>
          <p:nvPr>
            <p:ph type="dt" sz="half" idx="10"/>
          </p:nvPr>
        </p:nvSpPr>
        <p:spPr/>
        <p:txBody>
          <a:bodyPr/>
          <a:lstStyle/>
          <a:p>
            <a:fld id="{D9F75050-0E15-4C5B-92B0-66D068882F1F}" type="datetimeFigureOut">
              <a:rPr lang="tr-TR" smtClean="0"/>
              <a:t>13.03.2019</a:t>
            </a:fld>
            <a:endParaRPr lang="tr-TR"/>
          </a:p>
        </p:txBody>
      </p:sp>
      <p:sp>
        <p:nvSpPr>
          <p:cNvPr id="6" name="Footer Placeholder 5"/>
          <p:cNvSpPr>
            <a:spLocks noGrp="1"/>
          </p:cNvSpPr>
          <p:nvPr>
            <p:ph type="ftr" sz="quarter" idx="11"/>
          </p:nvPr>
        </p:nvSpPr>
        <p:spPr>
          <a:xfrm>
            <a:off x="533400" y="6172200"/>
            <a:ext cx="5811724" cy="365125"/>
          </a:xfrm>
        </p:spPr>
        <p:txBody>
          <a:bodyPr/>
          <a:lstStyle/>
          <a:p>
            <a:endParaRPr lang="tr-TR"/>
          </a:p>
        </p:txBody>
      </p:sp>
      <p:sp>
        <p:nvSpPr>
          <p:cNvPr id="7" name="Slide Number Placeholder 6"/>
          <p:cNvSpPr>
            <a:spLocks noGrp="1"/>
          </p:cNvSpPr>
          <p:nvPr>
            <p:ph type="sldNum" sz="quarter" idx="12"/>
          </p:nvPr>
        </p:nvSpPr>
        <p:spPr/>
        <p:txBody>
          <a:bodyPr/>
          <a:lstStyle/>
          <a:p>
            <a:fld id="{B1DEFA8C-F947-479F-BE07-76B6B3F80BF1}" type="slidenum">
              <a:rPr lang="tr-TR" smtClean="0"/>
              <a:t>‹#›</a:t>
            </a:fld>
            <a:endParaRPr lang="tr-TR"/>
          </a:p>
        </p:txBody>
      </p:sp>
    </p:spTree>
    <p:extLst>
      <p:ext uri="{BB962C8B-B14F-4D97-AF65-F5344CB8AC3E}">
        <p14:creationId xmlns:p14="http://schemas.microsoft.com/office/powerpoint/2010/main" val="2303326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670675" y="3894667"/>
            <a:ext cx="2470456" cy="2658533"/>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33400" y="4495800"/>
            <a:ext cx="6554867" cy="1524000"/>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533400" y="533401"/>
            <a:ext cx="6554867" cy="3767670"/>
          </a:xfrm>
          <a:prstGeom prst="rect">
            <a:avLst/>
          </a:prstGeom>
        </p:spPr>
        <p:txBody>
          <a:bodyPr vert="horz" lIns="91440" tIns="45720" rIns="91440" bIns="45720" rtlCol="0" anchor="ctr">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7430245" y="6172203"/>
            <a:ext cx="1200463"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9F75050-0E15-4C5B-92B0-66D068882F1F}" type="datetimeFigureOut">
              <a:rPr lang="tr-TR" smtClean="0"/>
              <a:t>13.03.2019</a:t>
            </a:fld>
            <a:endParaRPr lang="tr-TR"/>
          </a:p>
        </p:txBody>
      </p:sp>
      <p:sp>
        <p:nvSpPr>
          <p:cNvPr id="5" name="Footer Placeholder 4"/>
          <p:cNvSpPr>
            <a:spLocks noGrp="1"/>
          </p:cNvSpPr>
          <p:nvPr>
            <p:ph type="ftr" sz="quarter" idx="3"/>
          </p:nvPr>
        </p:nvSpPr>
        <p:spPr>
          <a:xfrm>
            <a:off x="533400" y="6172200"/>
            <a:ext cx="5811724"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tr-TR"/>
          </a:p>
        </p:txBody>
      </p:sp>
      <p:sp>
        <p:nvSpPr>
          <p:cNvPr id="6" name="Slide Number Placeholder 5"/>
          <p:cNvSpPr>
            <a:spLocks noGrp="1"/>
          </p:cNvSpPr>
          <p:nvPr>
            <p:ph type="sldNum" sz="quarter" idx="4"/>
          </p:nvPr>
        </p:nvSpPr>
        <p:spPr>
          <a:xfrm>
            <a:off x="7774426" y="5578478"/>
            <a:ext cx="856907" cy="669925"/>
          </a:xfrm>
          <a:prstGeom prst="rect">
            <a:avLst/>
          </a:prstGeom>
        </p:spPr>
        <p:txBody>
          <a:bodyPr vert="horz" lIns="91440" tIns="45720" rIns="91440" bIns="45720" rtlCol="0" anchor="b"/>
          <a:lstStyle>
            <a:lvl1pPr algn="r">
              <a:defRPr sz="2800" b="0" i="0">
                <a:solidFill>
                  <a:schemeClr val="bg2">
                    <a:lumMod val="50000"/>
                  </a:schemeClr>
                </a:solidFill>
                <a:effectLst/>
                <a:latin typeface="+mn-lt"/>
              </a:defRPr>
            </a:lvl1pPr>
          </a:lstStyle>
          <a:p>
            <a:fld id="{B1DEFA8C-F947-479F-BE07-76B6B3F80BF1}" type="slidenum">
              <a:rPr lang="tr-TR" smtClean="0"/>
              <a:t>‹#›</a:t>
            </a:fld>
            <a:endParaRPr lang="tr-TR"/>
          </a:p>
        </p:txBody>
      </p:sp>
    </p:spTree>
    <p:extLst>
      <p:ext uri="{BB962C8B-B14F-4D97-AF65-F5344CB8AC3E}">
        <p14:creationId xmlns:p14="http://schemas.microsoft.com/office/powerpoint/2010/main" val="288943118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cal.vet.upenn.edu/projects/saortho/chapter_11/11mast.ht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371600" y="4797152"/>
            <a:ext cx="6400800" cy="1752600"/>
          </a:xfrm>
        </p:spPr>
        <p:txBody>
          <a:bodyPr/>
          <a:lstStyle/>
          <a:p>
            <a:r>
              <a:rPr lang="tr-TR" dirty="0" smtClean="0"/>
              <a:t>Dr. Murat Çalışkan</a:t>
            </a:r>
            <a:endParaRPr lang="tr-TR" dirty="0"/>
          </a:p>
        </p:txBody>
      </p:sp>
      <p:sp>
        <p:nvSpPr>
          <p:cNvPr id="4" name="Unvan 3"/>
          <p:cNvSpPr>
            <a:spLocks noGrp="1"/>
          </p:cNvSpPr>
          <p:nvPr>
            <p:ph type="ctrTitle"/>
          </p:nvPr>
        </p:nvSpPr>
        <p:spPr>
          <a:xfrm>
            <a:off x="539552" y="692696"/>
            <a:ext cx="6154713" cy="3124201"/>
          </a:xfrm>
        </p:spPr>
        <p:txBody>
          <a:bodyPr>
            <a:normAutofit fontScale="90000"/>
          </a:bodyPr>
          <a:lstStyle/>
          <a:p>
            <a:r>
              <a:rPr lang="en-US" dirty="0"/>
              <a:t>Plate and External Fixator, Bone Grafts, </a:t>
            </a:r>
            <a:r>
              <a:rPr lang="en-US" dirty="0" err="1"/>
              <a:t>Mandibula</a:t>
            </a:r>
            <a:r>
              <a:rPr lang="en-US" dirty="0"/>
              <a:t> and Scapula Fractures</a:t>
            </a:r>
            <a:endParaRPr lang="tr-TR" dirty="0"/>
          </a:p>
        </p:txBody>
      </p:sp>
    </p:spTree>
    <p:extLst>
      <p:ext uri="{BB962C8B-B14F-4D97-AF65-F5344CB8AC3E}">
        <p14:creationId xmlns:p14="http://schemas.microsoft.com/office/powerpoint/2010/main" val="31597798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11560" y="476672"/>
            <a:ext cx="2075772" cy="6151834"/>
          </a:xfrm>
          <a:prstGeom prst="rect">
            <a:avLst/>
          </a:prstGeom>
        </p:spPr>
      </p:pic>
      <p:pic>
        <p:nvPicPr>
          <p:cNvPr id="3" name="Resim 2"/>
          <p:cNvPicPr>
            <a:picLocks noChangeAspect="1"/>
          </p:cNvPicPr>
          <p:nvPr/>
        </p:nvPicPr>
        <p:blipFill>
          <a:blip r:embed="rId3"/>
          <a:stretch>
            <a:fillRect/>
          </a:stretch>
        </p:blipFill>
        <p:spPr>
          <a:xfrm>
            <a:off x="6372200" y="366158"/>
            <a:ext cx="2154414" cy="6233778"/>
          </a:xfrm>
          <a:prstGeom prst="rect">
            <a:avLst/>
          </a:prstGeom>
        </p:spPr>
      </p:pic>
      <p:sp>
        <p:nvSpPr>
          <p:cNvPr id="4" name="Dikdörtgen 3"/>
          <p:cNvSpPr/>
          <p:nvPr/>
        </p:nvSpPr>
        <p:spPr>
          <a:xfrm>
            <a:off x="3203848" y="1484784"/>
            <a:ext cx="2502024" cy="3416320"/>
          </a:xfrm>
          <a:prstGeom prst="rect">
            <a:avLst/>
          </a:prstGeom>
        </p:spPr>
        <p:txBody>
          <a:bodyPr wrap="square">
            <a:spAutoFit/>
          </a:bodyPr>
          <a:lstStyle/>
          <a:p>
            <a:r>
              <a:rPr lang="en-US" dirty="0"/>
              <a:t>Left two screws: Fully threaded 4.5 mm </a:t>
            </a:r>
            <a:r>
              <a:rPr lang="en-US" dirty="0">
                <a:solidFill>
                  <a:srgbClr val="FF0000"/>
                </a:solidFill>
              </a:rPr>
              <a:t>cortical screws</a:t>
            </a:r>
            <a:r>
              <a:rPr lang="en-US" dirty="0" smtClean="0">
                <a:solidFill>
                  <a:srgbClr val="FF0000"/>
                </a:solidFill>
              </a:rPr>
              <a:t>.</a:t>
            </a:r>
            <a:endParaRPr lang="tr-TR" dirty="0" smtClean="0">
              <a:solidFill>
                <a:srgbClr val="FF0000"/>
              </a:solidFill>
            </a:endParaRPr>
          </a:p>
          <a:p>
            <a:endParaRPr lang="tr-TR" dirty="0"/>
          </a:p>
          <a:p>
            <a:endParaRPr lang="tr-TR" dirty="0" smtClean="0"/>
          </a:p>
          <a:p>
            <a:endParaRPr lang="tr-TR" dirty="0"/>
          </a:p>
          <a:p>
            <a:endParaRPr lang="en-US" dirty="0"/>
          </a:p>
          <a:p>
            <a:r>
              <a:rPr lang="en-US" dirty="0"/>
              <a:t>Right two screws: Fully threaded and partially threaded 6.5 mm </a:t>
            </a:r>
            <a:r>
              <a:rPr lang="en-US" dirty="0">
                <a:solidFill>
                  <a:srgbClr val="FF0000"/>
                </a:solidFill>
              </a:rPr>
              <a:t>cancellous screws.</a:t>
            </a:r>
            <a:endParaRPr lang="tr-TR" dirty="0">
              <a:solidFill>
                <a:srgbClr val="FF0000"/>
              </a:solidFill>
            </a:endParaRPr>
          </a:p>
        </p:txBody>
      </p:sp>
    </p:spTree>
    <p:extLst>
      <p:ext uri="{BB962C8B-B14F-4D97-AF65-F5344CB8AC3E}">
        <p14:creationId xmlns:p14="http://schemas.microsoft.com/office/powerpoint/2010/main" val="862863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259632" y="3108430"/>
            <a:ext cx="2839239" cy="461665"/>
          </a:xfrm>
          <a:prstGeom prst="rect">
            <a:avLst/>
          </a:prstGeom>
        </p:spPr>
        <p:txBody>
          <a:bodyPr wrap="none">
            <a:spAutoFit/>
          </a:bodyPr>
          <a:lstStyle/>
          <a:p>
            <a:r>
              <a:rPr lang="tr-TR" dirty="0"/>
              <a:t> </a:t>
            </a:r>
            <a:r>
              <a:rPr lang="tr-TR" sz="2400" dirty="0" err="1"/>
              <a:t>round</a:t>
            </a:r>
            <a:r>
              <a:rPr lang="tr-TR" sz="2400" dirty="0"/>
              <a:t>-hole </a:t>
            </a:r>
            <a:r>
              <a:rPr lang="tr-TR" sz="2400" dirty="0" err="1"/>
              <a:t>plate</a:t>
            </a:r>
            <a:r>
              <a:rPr lang="tr-TR" sz="2400" dirty="0"/>
              <a:t>.</a:t>
            </a:r>
          </a:p>
        </p:txBody>
      </p:sp>
      <p:sp>
        <p:nvSpPr>
          <p:cNvPr id="5" name="Dikdörtgen 4"/>
          <p:cNvSpPr/>
          <p:nvPr/>
        </p:nvSpPr>
        <p:spPr>
          <a:xfrm>
            <a:off x="395536" y="1484784"/>
            <a:ext cx="7992888" cy="1200329"/>
          </a:xfrm>
          <a:prstGeom prst="rect">
            <a:avLst/>
          </a:prstGeom>
        </p:spPr>
        <p:txBody>
          <a:bodyPr wrap="square">
            <a:spAutoFit/>
          </a:bodyPr>
          <a:lstStyle/>
          <a:p>
            <a:r>
              <a:rPr lang="en-US" sz="2400" dirty="0"/>
              <a:t>There are six major </a:t>
            </a:r>
            <a:r>
              <a:rPr lang="en-US" sz="2400" dirty="0" err="1"/>
              <a:t>crosssectional</a:t>
            </a:r>
            <a:r>
              <a:rPr lang="en-US" sz="2400" dirty="0"/>
              <a:t> area size plates and two basic hole types. It is important to choose a plate of correct length,</a:t>
            </a:r>
            <a:endParaRPr lang="tr-TR" sz="2400" dirty="0"/>
          </a:p>
        </p:txBody>
      </p:sp>
      <p:sp>
        <p:nvSpPr>
          <p:cNvPr id="6" name="Dikdörtgen 5"/>
          <p:cNvSpPr/>
          <p:nvPr/>
        </p:nvSpPr>
        <p:spPr>
          <a:xfrm>
            <a:off x="1331640" y="3762579"/>
            <a:ext cx="5320687" cy="461665"/>
          </a:xfrm>
          <a:prstGeom prst="rect">
            <a:avLst/>
          </a:prstGeom>
        </p:spPr>
        <p:txBody>
          <a:bodyPr wrap="none">
            <a:spAutoFit/>
          </a:bodyPr>
          <a:lstStyle/>
          <a:p>
            <a:r>
              <a:rPr lang="tr-TR" sz="2400" dirty="0" err="1"/>
              <a:t>dynamic</a:t>
            </a:r>
            <a:r>
              <a:rPr lang="tr-TR" sz="2400" dirty="0"/>
              <a:t> </a:t>
            </a:r>
            <a:r>
              <a:rPr lang="tr-TR" sz="2400" dirty="0" err="1"/>
              <a:t>compression</a:t>
            </a:r>
            <a:r>
              <a:rPr lang="tr-TR" sz="2400" dirty="0"/>
              <a:t> </a:t>
            </a:r>
            <a:r>
              <a:rPr lang="tr-TR" sz="2400" dirty="0" err="1"/>
              <a:t>plate</a:t>
            </a:r>
            <a:r>
              <a:rPr lang="tr-TR" sz="2400" dirty="0"/>
              <a:t> (DCP)</a:t>
            </a:r>
          </a:p>
        </p:txBody>
      </p:sp>
      <p:pic>
        <p:nvPicPr>
          <p:cNvPr id="7" name="Resim 6"/>
          <p:cNvPicPr>
            <a:picLocks noChangeAspect="1"/>
          </p:cNvPicPr>
          <p:nvPr/>
        </p:nvPicPr>
        <p:blipFill>
          <a:blip r:embed="rId2"/>
          <a:stretch>
            <a:fillRect/>
          </a:stretch>
        </p:blipFill>
        <p:spPr>
          <a:xfrm>
            <a:off x="4369120" y="4416728"/>
            <a:ext cx="2628900" cy="1495425"/>
          </a:xfrm>
          <a:prstGeom prst="rect">
            <a:avLst/>
          </a:prstGeom>
        </p:spPr>
      </p:pic>
      <p:sp>
        <p:nvSpPr>
          <p:cNvPr id="8" name="Dikdörtgen 7"/>
          <p:cNvSpPr/>
          <p:nvPr/>
        </p:nvSpPr>
        <p:spPr>
          <a:xfrm>
            <a:off x="3816424" y="6104637"/>
            <a:ext cx="4572000" cy="553998"/>
          </a:xfrm>
          <a:prstGeom prst="rect">
            <a:avLst/>
          </a:prstGeom>
        </p:spPr>
        <p:txBody>
          <a:bodyPr>
            <a:spAutoFit/>
          </a:bodyPr>
          <a:lstStyle/>
          <a:p>
            <a:r>
              <a:rPr lang="tr-TR" sz="1000" dirty="0"/>
              <a:t>https://www2.aofoundation.org/wps/portal/surgerypopup?contentUrl=/srg/popup/further_reading/PFxM2/DRAFT_322_Plates-1-2.jsp&amp;soloState=seo&amp;title=</a:t>
            </a:r>
          </a:p>
        </p:txBody>
      </p:sp>
      <p:pic>
        <p:nvPicPr>
          <p:cNvPr id="9" name="Resim 8"/>
          <p:cNvPicPr>
            <a:picLocks noChangeAspect="1"/>
          </p:cNvPicPr>
          <p:nvPr/>
        </p:nvPicPr>
        <p:blipFill>
          <a:blip r:embed="rId3"/>
          <a:stretch>
            <a:fillRect/>
          </a:stretch>
        </p:blipFill>
        <p:spPr>
          <a:xfrm>
            <a:off x="5248316" y="495678"/>
            <a:ext cx="3499407" cy="859611"/>
          </a:xfrm>
          <a:prstGeom prst="rect">
            <a:avLst/>
          </a:prstGeom>
        </p:spPr>
      </p:pic>
    </p:spTree>
    <p:extLst>
      <p:ext uri="{BB962C8B-B14F-4D97-AF65-F5344CB8AC3E}">
        <p14:creationId xmlns:p14="http://schemas.microsoft.com/office/powerpoint/2010/main" val="36487940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83568" y="692696"/>
            <a:ext cx="6848003" cy="3528392"/>
          </a:xfrm>
          <a:prstGeom prst="rect">
            <a:avLst/>
          </a:prstGeom>
        </p:spPr>
      </p:pic>
      <p:pic>
        <p:nvPicPr>
          <p:cNvPr id="3" name="Resim 2"/>
          <p:cNvPicPr>
            <a:picLocks noChangeAspect="1"/>
          </p:cNvPicPr>
          <p:nvPr/>
        </p:nvPicPr>
        <p:blipFill>
          <a:blip r:embed="rId3"/>
          <a:stretch>
            <a:fillRect/>
          </a:stretch>
        </p:blipFill>
        <p:spPr>
          <a:xfrm>
            <a:off x="4571604" y="6165304"/>
            <a:ext cx="4572396" cy="585267"/>
          </a:xfrm>
          <a:prstGeom prst="rect">
            <a:avLst/>
          </a:prstGeom>
        </p:spPr>
      </p:pic>
      <p:sp>
        <p:nvSpPr>
          <p:cNvPr id="4" name="Dikdörtgen 3"/>
          <p:cNvSpPr/>
          <p:nvPr/>
        </p:nvSpPr>
        <p:spPr>
          <a:xfrm>
            <a:off x="539552" y="4426612"/>
            <a:ext cx="7200800" cy="1200329"/>
          </a:xfrm>
          <a:prstGeom prst="rect">
            <a:avLst/>
          </a:prstGeom>
        </p:spPr>
        <p:txBody>
          <a:bodyPr wrap="square">
            <a:spAutoFit/>
          </a:bodyPr>
          <a:lstStyle/>
          <a:p>
            <a:r>
              <a:rPr lang="en-US" dirty="0"/>
              <a:t>The horizontal movement of the head, as it impacts against the angled side of the hole, results in movement of the plate and the fracture fragment already attached to the plate by the first screw (1). This leads to compression of the fracture.</a:t>
            </a:r>
            <a:endParaRPr lang="tr-TR" dirty="0"/>
          </a:p>
        </p:txBody>
      </p:sp>
    </p:spTree>
    <p:extLst>
      <p:ext uri="{BB962C8B-B14F-4D97-AF65-F5344CB8AC3E}">
        <p14:creationId xmlns:p14="http://schemas.microsoft.com/office/powerpoint/2010/main" val="6757443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11560" y="343408"/>
            <a:ext cx="3456384" cy="5284380"/>
          </a:xfrm>
          <a:prstGeom prst="rect">
            <a:avLst/>
          </a:prstGeom>
        </p:spPr>
      </p:pic>
      <p:pic>
        <p:nvPicPr>
          <p:cNvPr id="3" name="Resim 2"/>
          <p:cNvPicPr>
            <a:picLocks noChangeAspect="1"/>
          </p:cNvPicPr>
          <p:nvPr/>
        </p:nvPicPr>
        <p:blipFill>
          <a:blip r:embed="rId3"/>
          <a:stretch>
            <a:fillRect/>
          </a:stretch>
        </p:blipFill>
        <p:spPr>
          <a:xfrm>
            <a:off x="594420" y="5877272"/>
            <a:ext cx="3150865" cy="585267"/>
          </a:xfrm>
          <a:prstGeom prst="rect">
            <a:avLst/>
          </a:prstGeom>
        </p:spPr>
      </p:pic>
      <p:sp>
        <p:nvSpPr>
          <p:cNvPr id="4" name="Dikdörtgen 3"/>
          <p:cNvSpPr/>
          <p:nvPr/>
        </p:nvSpPr>
        <p:spPr>
          <a:xfrm>
            <a:off x="4211960" y="886779"/>
            <a:ext cx="4572000" cy="4708981"/>
          </a:xfrm>
          <a:prstGeom prst="rect">
            <a:avLst/>
          </a:prstGeom>
        </p:spPr>
        <p:txBody>
          <a:bodyPr>
            <a:spAutoFit/>
          </a:bodyPr>
          <a:lstStyle/>
          <a:p>
            <a:pPr algn="just"/>
            <a:r>
              <a:rPr lang="en-US" sz="2000" dirty="0"/>
              <a:t>After insertion of one compressing screw, it is only possible to insert one further screw with compressing function in the same fragment</a:t>
            </a:r>
            <a:r>
              <a:rPr lang="en-US" sz="2000" dirty="0" smtClean="0"/>
              <a:t>.</a:t>
            </a:r>
            <a:endParaRPr lang="tr-TR" sz="2000" dirty="0" smtClean="0"/>
          </a:p>
          <a:p>
            <a:pPr algn="just"/>
            <a:endParaRPr lang="tr-TR" sz="2000" dirty="0" smtClean="0"/>
          </a:p>
          <a:p>
            <a:pPr algn="just"/>
            <a:r>
              <a:rPr lang="en-US" sz="2000" dirty="0" smtClean="0"/>
              <a:t> </a:t>
            </a:r>
            <a:r>
              <a:rPr lang="en-US" sz="2000" dirty="0"/>
              <a:t>Movement of the plate pushes the first compression screw against the side of the screw hole and prevents further movement. </a:t>
            </a:r>
            <a:endParaRPr lang="tr-TR" sz="2000" dirty="0" smtClean="0"/>
          </a:p>
          <a:p>
            <a:pPr algn="just"/>
            <a:endParaRPr lang="tr-TR" sz="2000" dirty="0" smtClean="0"/>
          </a:p>
          <a:p>
            <a:pPr algn="just"/>
            <a:r>
              <a:rPr lang="en-US" sz="2000" dirty="0" smtClean="0"/>
              <a:t>When </a:t>
            </a:r>
            <a:r>
              <a:rPr lang="en-US" sz="2000" dirty="0"/>
              <a:t>the second screw is tightened, the first has to be loosened to allow the plate to slide on the bone, after which it is retightened.</a:t>
            </a:r>
            <a:endParaRPr lang="tr-TR" sz="2000" dirty="0"/>
          </a:p>
        </p:txBody>
      </p:sp>
    </p:spTree>
    <p:extLst>
      <p:ext uri="{BB962C8B-B14F-4D97-AF65-F5344CB8AC3E}">
        <p14:creationId xmlns:p14="http://schemas.microsoft.com/office/powerpoint/2010/main" val="1596986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95537" y="332656"/>
            <a:ext cx="4104456" cy="1524000"/>
          </a:xfrm>
        </p:spPr>
        <p:txBody>
          <a:bodyPr/>
          <a:lstStyle/>
          <a:p>
            <a:r>
              <a:rPr lang="tr-TR" dirty="0" err="1"/>
              <a:t>External</a:t>
            </a:r>
            <a:r>
              <a:rPr lang="tr-TR" dirty="0"/>
              <a:t> </a:t>
            </a:r>
            <a:r>
              <a:rPr lang="tr-TR" dirty="0" err="1"/>
              <a:t>Fixator</a:t>
            </a:r>
            <a:endParaRPr lang="tr-TR" dirty="0"/>
          </a:p>
        </p:txBody>
      </p:sp>
    </p:spTree>
    <p:extLst>
      <p:ext uri="{BB962C8B-B14F-4D97-AF65-F5344CB8AC3E}">
        <p14:creationId xmlns:p14="http://schemas.microsoft.com/office/powerpoint/2010/main" val="3203953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1412776"/>
            <a:ext cx="7848872" cy="3847207"/>
          </a:xfrm>
          <a:prstGeom prst="rect">
            <a:avLst/>
          </a:prstGeom>
        </p:spPr>
        <p:txBody>
          <a:bodyPr wrap="square">
            <a:spAutoFit/>
          </a:bodyPr>
          <a:lstStyle/>
          <a:p>
            <a:r>
              <a:rPr lang="en-US" sz="2400" dirty="0">
                <a:solidFill>
                  <a:srgbClr val="FF0000"/>
                </a:solidFill>
              </a:rPr>
              <a:t>Indications of primary use of external fixators</a:t>
            </a:r>
            <a:r>
              <a:rPr lang="en-US" sz="2400" dirty="0" smtClean="0">
                <a:solidFill>
                  <a:srgbClr val="FF0000"/>
                </a:solidFill>
              </a:rPr>
              <a:t>:</a:t>
            </a:r>
            <a:endParaRPr lang="tr-TR" sz="2400" dirty="0" smtClean="0">
              <a:solidFill>
                <a:srgbClr val="FF0000"/>
              </a:solidFill>
            </a:endParaRPr>
          </a:p>
          <a:p>
            <a:endParaRPr lang="en-US" sz="2400" dirty="0"/>
          </a:p>
          <a:p>
            <a:r>
              <a:rPr lang="en-US" sz="2800" dirty="0"/>
              <a:t>1.Immobilization of open </a:t>
            </a:r>
            <a:r>
              <a:rPr lang="en-US" sz="2800" dirty="0" smtClean="0"/>
              <a:t>fractures</a:t>
            </a:r>
            <a:endParaRPr lang="tr-TR" sz="2800" dirty="0" smtClean="0"/>
          </a:p>
          <a:p>
            <a:endParaRPr lang="en-US" sz="2800" dirty="0"/>
          </a:p>
          <a:p>
            <a:r>
              <a:rPr lang="en-US" sz="2800" dirty="0"/>
              <a:t>2.Bone </a:t>
            </a:r>
            <a:r>
              <a:rPr lang="tr-TR" sz="2800" dirty="0" err="1" smtClean="0"/>
              <a:t>extension</a:t>
            </a:r>
            <a:r>
              <a:rPr lang="tr-TR" sz="2800" dirty="0" smtClean="0"/>
              <a:t> </a:t>
            </a:r>
            <a:r>
              <a:rPr lang="en-US" sz="2800" dirty="0" smtClean="0"/>
              <a:t>operations</a:t>
            </a:r>
            <a:endParaRPr lang="tr-TR" sz="2800" dirty="0" smtClean="0"/>
          </a:p>
          <a:p>
            <a:endParaRPr lang="en-US" sz="2800" dirty="0"/>
          </a:p>
          <a:p>
            <a:r>
              <a:rPr lang="en-US" sz="2800" dirty="0"/>
              <a:t>3.Extensive tissue injury or fracture with </a:t>
            </a:r>
            <a:r>
              <a:rPr lang="en-US" sz="2800" dirty="0" smtClean="0"/>
              <a:t>burns</a:t>
            </a:r>
            <a:endParaRPr lang="tr-TR" sz="2800" dirty="0" smtClean="0"/>
          </a:p>
          <a:p>
            <a:endParaRPr lang="en-US" sz="2800" dirty="0"/>
          </a:p>
          <a:p>
            <a:r>
              <a:rPr lang="en-US" sz="2800" dirty="0"/>
              <a:t>4.Immobilization of pelvic </a:t>
            </a:r>
            <a:r>
              <a:rPr lang="en-US" sz="2800" dirty="0" smtClean="0"/>
              <a:t>fractures</a:t>
            </a:r>
            <a:endParaRPr lang="tr-TR" sz="2800" dirty="0" smtClean="0"/>
          </a:p>
        </p:txBody>
      </p:sp>
    </p:spTree>
    <p:extLst>
      <p:ext uri="{BB962C8B-B14F-4D97-AF65-F5344CB8AC3E}">
        <p14:creationId xmlns:p14="http://schemas.microsoft.com/office/powerpoint/2010/main" val="152115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67544" y="980728"/>
            <a:ext cx="7704856" cy="4832092"/>
          </a:xfrm>
          <a:prstGeom prst="rect">
            <a:avLst/>
          </a:prstGeom>
        </p:spPr>
        <p:txBody>
          <a:bodyPr wrap="square">
            <a:spAutoFit/>
          </a:bodyPr>
          <a:lstStyle/>
          <a:p>
            <a:pPr algn="just"/>
            <a:r>
              <a:rPr lang="en-US" sz="2800" dirty="0"/>
              <a:t>5. To provide immobilization and compression in arthrodesis </a:t>
            </a:r>
            <a:r>
              <a:rPr lang="en-US" sz="2800" dirty="0" smtClean="0"/>
              <a:t>operations</a:t>
            </a:r>
            <a:endParaRPr lang="tr-TR" sz="2800" dirty="0" smtClean="0"/>
          </a:p>
          <a:p>
            <a:pPr algn="just"/>
            <a:endParaRPr lang="en-US" sz="2800" dirty="0"/>
          </a:p>
          <a:p>
            <a:pPr algn="just"/>
            <a:r>
              <a:rPr lang="en-US" sz="2800" dirty="0"/>
              <a:t>6.To prevent shortness of limb in fractures with bone </a:t>
            </a:r>
            <a:r>
              <a:rPr lang="en-US" sz="2800" dirty="0" smtClean="0"/>
              <a:t>loss</a:t>
            </a:r>
            <a:endParaRPr lang="tr-TR" sz="2800" dirty="0" smtClean="0"/>
          </a:p>
          <a:p>
            <a:pPr algn="just"/>
            <a:endParaRPr lang="en-US" sz="2800" dirty="0"/>
          </a:p>
          <a:p>
            <a:pPr algn="just"/>
            <a:r>
              <a:rPr lang="en-US" sz="2800" dirty="0"/>
              <a:t>7. Fracture immobilization in cases requiring nerve </a:t>
            </a:r>
            <a:r>
              <a:rPr lang="en-US" sz="2800" dirty="0" smtClean="0"/>
              <a:t>repair</a:t>
            </a:r>
            <a:endParaRPr lang="tr-TR" sz="2800" dirty="0" smtClean="0"/>
          </a:p>
          <a:p>
            <a:pPr algn="just"/>
            <a:endParaRPr lang="en-US" sz="2800" dirty="0"/>
          </a:p>
          <a:p>
            <a:pPr algn="just"/>
            <a:r>
              <a:rPr lang="en-US" sz="2800" dirty="0"/>
              <a:t>8. Immobilization of </a:t>
            </a:r>
            <a:r>
              <a:rPr lang="en-US" sz="2800" dirty="0" smtClean="0"/>
              <a:t>infected</a:t>
            </a:r>
            <a:r>
              <a:rPr lang="tr-TR" sz="2800" dirty="0" smtClean="0"/>
              <a:t> </a:t>
            </a:r>
            <a:r>
              <a:rPr lang="en-US" sz="2800" dirty="0" err="1" smtClean="0"/>
              <a:t>pseudoarthrosis</a:t>
            </a:r>
            <a:endParaRPr lang="en-US" sz="2800" dirty="0"/>
          </a:p>
        </p:txBody>
      </p:sp>
    </p:spTree>
    <p:extLst>
      <p:ext uri="{BB962C8B-B14F-4D97-AF65-F5344CB8AC3E}">
        <p14:creationId xmlns:p14="http://schemas.microsoft.com/office/powerpoint/2010/main" val="734662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55193" y="780679"/>
            <a:ext cx="8833613" cy="5296641"/>
          </a:xfrm>
          <a:prstGeom prst="rect">
            <a:avLst/>
          </a:prstGeom>
        </p:spPr>
      </p:pic>
    </p:spTree>
    <p:extLst>
      <p:ext uri="{BB962C8B-B14F-4D97-AF65-F5344CB8AC3E}">
        <p14:creationId xmlns:p14="http://schemas.microsoft.com/office/powerpoint/2010/main" val="16036510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894487" y="519644"/>
            <a:ext cx="7355026" cy="5818711"/>
          </a:xfrm>
          <a:prstGeom prst="rect">
            <a:avLst/>
          </a:prstGeom>
        </p:spPr>
      </p:pic>
    </p:spTree>
    <p:extLst>
      <p:ext uri="{BB962C8B-B14F-4D97-AF65-F5344CB8AC3E}">
        <p14:creationId xmlns:p14="http://schemas.microsoft.com/office/powerpoint/2010/main" val="28245469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07504" y="1647630"/>
            <a:ext cx="4852800" cy="3977227"/>
          </a:xfrm>
          <a:prstGeom prst="rect">
            <a:avLst/>
          </a:prstGeom>
        </p:spPr>
      </p:pic>
      <p:pic>
        <p:nvPicPr>
          <p:cNvPr id="3" name="Resim 2"/>
          <p:cNvPicPr>
            <a:picLocks noChangeAspect="1"/>
          </p:cNvPicPr>
          <p:nvPr/>
        </p:nvPicPr>
        <p:blipFill>
          <a:blip r:embed="rId3"/>
          <a:stretch>
            <a:fillRect/>
          </a:stretch>
        </p:blipFill>
        <p:spPr>
          <a:xfrm>
            <a:off x="5004048" y="1196752"/>
            <a:ext cx="3980813" cy="4878985"/>
          </a:xfrm>
          <a:prstGeom prst="rect">
            <a:avLst/>
          </a:prstGeom>
        </p:spPr>
      </p:pic>
    </p:spTree>
    <p:extLst>
      <p:ext uri="{BB962C8B-B14F-4D97-AF65-F5344CB8AC3E}">
        <p14:creationId xmlns:p14="http://schemas.microsoft.com/office/powerpoint/2010/main" val="314639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3568" y="404664"/>
            <a:ext cx="6554867" cy="1524000"/>
          </a:xfrm>
        </p:spPr>
        <p:txBody>
          <a:bodyPr/>
          <a:lstStyle/>
          <a:p>
            <a:r>
              <a:rPr lang="tr-TR" dirty="0"/>
              <a:t>METHODS OF INTERNAL FIXATION</a:t>
            </a:r>
          </a:p>
        </p:txBody>
      </p:sp>
      <p:sp>
        <p:nvSpPr>
          <p:cNvPr id="3" name="Dikdörtgen 2"/>
          <p:cNvSpPr/>
          <p:nvPr/>
        </p:nvSpPr>
        <p:spPr>
          <a:xfrm>
            <a:off x="847979" y="1700808"/>
            <a:ext cx="6390456" cy="3970318"/>
          </a:xfrm>
          <a:prstGeom prst="rect">
            <a:avLst/>
          </a:prstGeom>
        </p:spPr>
        <p:txBody>
          <a:bodyPr wrap="square">
            <a:spAutoFit/>
          </a:bodyPr>
          <a:lstStyle/>
          <a:p>
            <a:r>
              <a:rPr lang="tr-TR" dirty="0" err="1">
                <a:solidFill>
                  <a:srgbClr val="FF0000"/>
                </a:solidFill>
              </a:rPr>
              <a:t>Intramedullary</a:t>
            </a:r>
            <a:r>
              <a:rPr lang="tr-TR" dirty="0">
                <a:solidFill>
                  <a:srgbClr val="FF0000"/>
                </a:solidFill>
              </a:rPr>
              <a:t> </a:t>
            </a:r>
            <a:r>
              <a:rPr lang="tr-TR" dirty="0" err="1">
                <a:solidFill>
                  <a:srgbClr val="FF0000"/>
                </a:solidFill>
              </a:rPr>
              <a:t>Fixation</a:t>
            </a:r>
            <a:endParaRPr lang="tr-TR" dirty="0">
              <a:solidFill>
                <a:srgbClr val="FF0000"/>
              </a:solidFill>
            </a:endParaRPr>
          </a:p>
          <a:p>
            <a:r>
              <a:rPr lang="tr-TR" dirty="0" err="1"/>
              <a:t>Steinmann</a:t>
            </a:r>
            <a:r>
              <a:rPr lang="tr-TR" dirty="0"/>
              <a:t> </a:t>
            </a:r>
            <a:r>
              <a:rPr lang="tr-TR" dirty="0" err="1"/>
              <a:t>Pinning</a:t>
            </a:r>
            <a:endParaRPr lang="tr-TR" dirty="0"/>
          </a:p>
          <a:p>
            <a:r>
              <a:rPr lang="tr-TR" dirty="0" err="1"/>
              <a:t>Multiple</a:t>
            </a:r>
            <a:r>
              <a:rPr lang="tr-TR" dirty="0"/>
              <a:t> </a:t>
            </a:r>
            <a:r>
              <a:rPr lang="tr-TR" dirty="0" err="1"/>
              <a:t>Steinmann</a:t>
            </a:r>
            <a:r>
              <a:rPr lang="tr-TR" dirty="0"/>
              <a:t> </a:t>
            </a:r>
            <a:r>
              <a:rPr lang="tr-TR" dirty="0" err="1"/>
              <a:t>Pins</a:t>
            </a:r>
            <a:endParaRPr lang="tr-TR" dirty="0"/>
          </a:p>
          <a:p>
            <a:r>
              <a:rPr lang="tr-TR" dirty="0" err="1"/>
              <a:t>Rush</a:t>
            </a:r>
            <a:r>
              <a:rPr lang="tr-TR" dirty="0"/>
              <a:t> </a:t>
            </a:r>
            <a:r>
              <a:rPr lang="tr-TR" dirty="0" err="1"/>
              <a:t>Pins</a:t>
            </a:r>
            <a:endParaRPr lang="tr-TR" dirty="0"/>
          </a:p>
          <a:p>
            <a:r>
              <a:rPr lang="tr-TR" dirty="0" err="1"/>
              <a:t>Kuntscher</a:t>
            </a:r>
            <a:r>
              <a:rPr lang="tr-TR" dirty="0"/>
              <a:t> </a:t>
            </a:r>
            <a:r>
              <a:rPr lang="tr-TR" dirty="0" err="1" smtClean="0"/>
              <a:t>Nailing</a:t>
            </a:r>
            <a:endParaRPr lang="tr-TR" dirty="0" smtClean="0"/>
          </a:p>
          <a:p>
            <a:endParaRPr lang="tr-TR" dirty="0"/>
          </a:p>
          <a:p>
            <a:r>
              <a:rPr lang="tr-TR" dirty="0" err="1">
                <a:solidFill>
                  <a:srgbClr val="FF0000"/>
                </a:solidFill>
              </a:rPr>
              <a:t>Screws</a:t>
            </a:r>
            <a:r>
              <a:rPr lang="tr-TR" dirty="0">
                <a:solidFill>
                  <a:srgbClr val="FF0000"/>
                </a:solidFill>
              </a:rPr>
              <a:t> </a:t>
            </a:r>
            <a:r>
              <a:rPr lang="tr-TR" dirty="0" err="1">
                <a:solidFill>
                  <a:srgbClr val="FF0000"/>
                </a:solidFill>
              </a:rPr>
              <a:t>and</a:t>
            </a:r>
            <a:r>
              <a:rPr lang="tr-TR" dirty="0">
                <a:solidFill>
                  <a:srgbClr val="FF0000"/>
                </a:solidFill>
              </a:rPr>
              <a:t> </a:t>
            </a:r>
            <a:r>
              <a:rPr lang="tr-TR" dirty="0" err="1" smtClean="0">
                <a:solidFill>
                  <a:srgbClr val="FF0000"/>
                </a:solidFill>
              </a:rPr>
              <a:t>Plates</a:t>
            </a:r>
            <a:endParaRPr lang="tr-TR" dirty="0" smtClean="0">
              <a:solidFill>
                <a:srgbClr val="FF0000"/>
              </a:solidFill>
            </a:endParaRPr>
          </a:p>
          <a:p>
            <a:endParaRPr lang="tr-TR" dirty="0">
              <a:solidFill>
                <a:srgbClr val="FF0000"/>
              </a:solidFill>
            </a:endParaRPr>
          </a:p>
          <a:p>
            <a:r>
              <a:rPr lang="tr-TR" dirty="0" err="1" smtClean="0">
                <a:solidFill>
                  <a:srgbClr val="FF0000"/>
                </a:solidFill>
              </a:rPr>
              <a:t>Orthopaedic</a:t>
            </a:r>
            <a:r>
              <a:rPr lang="tr-TR" dirty="0" smtClean="0">
                <a:solidFill>
                  <a:srgbClr val="FF0000"/>
                </a:solidFill>
              </a:rPr>
              <a:t> </a:t>
            </a:r>
            <a:r>
              <a:rPr lang="tr-TR" dirty="0" err="1">
                <a:solidFill>
                  <a:srgbClr val="FF0000"/>
                </a:solidFill>
              </a:rPr>
              <a:t>Wire</a:t>
            </a:r>
            <a:r>
              <a:rPr lang="tr-TR" dirty="0">
                <a:solidFill>
                  <a:srgbClr val="FF0000"/>
                </a:solidFill>
              </a:rPr>
              <a:t> </a:t>
            </a:r>
            <a:r>
              <a:rPr lang="tr-TR" dirty="0" err="1">
                <a:solidFill>
                  <a:srgbClr val="FF0000"/>
                </a:solidFill>
              </a:rPr>
              <a:t>Techniques</a:t>
            </a:r>
            <a:endParaRPr lang="tr-TR" dirty="0">
              <a:solidFill>
                <a:srgbClr val="FF0000"/>
              </a:solidFill>
            </a:endParaRPr>
          </a:p>
          <a:p>
            <a:r>
              <a:rPr lang="tr-TR" dirty="0"/>
              <a:t>Full </a:t>
            </a:r>
            <a:r>
              <a:rPr lang="tr-TR" dirty="0" err="1"/>
              <a:t>Cerclage</a:t>
            </a:r>
            <a:r>
              <a:rPr lang="tr-TR" dirty="0"/>
              <a:t> </a:t>
            </a:r>
            <a:r>
              <a:rPr lang="tr-TR" dirty="0" err="1"/>
              <a:t>Wiring</a:t>
            </a:r>
            <a:endParaRPr lang="tr-TR" dirty="0"/>
          </a:p>
          <a:p>
            <a:r>
              <a:rPr lang="tr-TR" dirty="0" err="1"/>
              <a:t>Hemicerclage</a:t>
            </a:r>
            <a:r>
              <a:rPr lang="tr-TR" dirty="0"/>
              <a:t> </a:t>
            </a:r>
            <a:r>
              <a:rPr lang="tr-TR" dirty="0" err="1"/>
              <a:t>Wiring</a:t>
            </a:r>
            <a:endParaRPr lang="tr-TR" dirty="0"/>
          </a:p>
          <a:p>
            <a:r>
              <a:rPr lang="tr-TR" dirty="0" err="1"/>
              <a:t>Tension</a:t>
            </a:r>
            <a:r>
              <a:rPr lang="tr-TR" dirty="0"/>
              <a:t> </a:t>
            </a:r>
            <a:r>
              <a:rPr lang="tr-TR" dirty="0" err="1"/>
              <a:t>Band</a:t>
            </a:r>
            <a:r>
              <a:rPr lang="tr-TR" dirty="0"/>
              <a:t> </a:t>
            </a:r>
            <a:r>
              <a:rPr lang="tr-TR" dirty="0" err="1" smtClean="0"/>
              <a:t>Wiring</a:t>
            </a:r>
            <a:endParaRPr lang="tr-TR" dirty="0" smtClean="0"/>
          </a:p>
          <a:p>
            <a:endParaRPr lang="tr-TR" dirty="0"/>
          </a:p>
          <a:p>
            <a:r>
              <a:rPr lang="tr-TR" dirty="0" err="1">
                <a:solidFill>
                  <a:srgbClr val="FF0000"/>
                </a:solidFill>
              </a:rPr>
              <a:t>External</a:t>
            </a:r>
            <a:r>
              <a:rPr lang="tr-TR" dirty="0">
                <a:solidFill>
                  <a:srgbClr val="FF0000"/>
                </a:solidFill>
              </a:rPr>
              <a:t> </a:t>
            </a:r>
            <a:r>
              <a:rPr lang="tr-TR" dirty="0" err="1">
                <a:solidFill>
                  <a:srgbClr val="FF0000"/>
                </a:solidFill>
              </a:rPr>
              <a:t>Skeletal</a:t>
            </a:r>
            <a:r>
              <a:rPr lang="tr-TR" dirty="0">
                <a:solidFill>
                  <a:srgbClr val="FF0000"/>
                </a:solidFill>
              </a:rPr>
              <a:t> </a:t>
            </a:r>
            <a:r>
              <a:rPr lang="tr-TR" dirty="0" err="1" smtClean="0">
                <a:solidFill>
                  <a:srgbClr val="FF0000"/>
                </a:solidFill>
              </a:rPr>
              <a:t>Fixation</a:t>
            </a:r>
            <a:endParaRPr lang="tr-TR" dirty="0">
              <a:solidFill>
                <a:srgbClr val="FF0000"/>
              </a:solidFill>
            </a:endParaRPr>
          </a:p>
        </p:txBody>
      </p:sp>
    </p:spTree>
    <p:extLst>
      <p:ext uri="{BB962C8B-B14F-4D97-AF65-F5344CB8AC3E}">
        <p14:creationId xmlns:p14="http://schemas.microsoft.com/office/powerpoint/2010/main" val="4085446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0" y="152562"/>
            <a:ext cx="4549500" cy="3132422"/>
          </a:xfrm>
          <a:prstGeom prst="rect">
            <a:avLst/>
          </a:prstGeom>
        </p:spPr>
      </p:pic>
      <p:pic>
        <p:nvPicPr>
          <p:cNvPr id="3" name="Resim 2"/>
          <p:cNvPicPr>
            <a:picLocks noChangeAspect="1"/>
          </p:cNvPicPr>
          <p:nvPr/>
        </p:nvPicPr>
        <p:blipFill>
          <a:blip r:embed="rId3"/>
          <a:stretch>
            <a:fillRect/>
          </a:stretch>
        </p:blipFill>
        <p:spPr>
          <a:xfrm>
            <a:off x="4432043" y="3347389"/>
            <a:ext cx="4711957" cy="3510611"/>
          </a:xfrm>
          <a:prstGeom prst="rect">
            <a:avLst/>
          </a:prstGeom>
        </p:spPr>
      </p:pic>
    </p:spTree>
    <p:extLst>
      <p:ext uri="{BB962C8B-B14F-4D97-AF65-F5344CB8AC3E}">
        <p14:creationId xmlns:p14="http://schemas.microsoft.com/office/powerpoint/2010/main" val="4009385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95536" y="1124744"/>
            <a:ext cx="8016822" cy="5227714"/>
          </a:xfrm>
          <a:prstGeom prst="rect">
            <a:avLst/>
          </a:prstGeom>
        </p:spPr>
      </p:pic>
      <p:pic>
        <p:nvPicPr>
          <p:cNvPr id="3" name="Resim 2"/>
          <p:cNvPicPr>
            <a:picLocks noChangeAspect="1"/>
          </p:cNvPicPr>
          <p:nvPr/>
        </p:nvPicPr>
        <p:blipFill>
          <a:blip r:embed="rId3"/>
          <a:stretch>
            <a:fillRect/>
          </a:stretch>
        </p:blipFill>
        <p:spPr>
          <a:xfrm>
            <a:off x="6516216" y="260648"/>
            <a:ext cx="2048434" cy="676715"/>
          </a:xfrm>
          <a:prstGeom prst="rect">
            <a:avLst/>
          </a:prstGeom>
        </p:spPr>
      </p:pic>
    </p:spTree>
    <p:extLst>
      <p:ext uri="{BB962C8B-B14F-4D97-AF65-F5344CB8AC3E}">
        <p14:creationId xmlns:p14="http://schemas.microsoft.com/office/powerpoint/2010/main" val="1519042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0" y="116632"/>
            <a:ext cx="4392487" cy="1524000"/>
          </a:xfrm>
        </p:spPr>
        <p:txBody>
          <a:bodyPr/>
          <a:lstStyle/>
          <a:p>
            <a:r>
              <a:rPr lang="tr-TR" dirty="0"/>
              <a:t>Bone </a:t>
            </a:r>
            <a:r>
              <a:rPr lang="tr-TR" dirty="0" err="1"/>
              <a:t>Grafts</a:t>
            </a:r>
            <a:endParaRPr lang="tr-TR" dirty="0"/>
          </a:p>
        </p:txBody>
      </p:sp>
      <p:sp>
        <p:nvSpPr>
          <p:cNvPr id="5" name="Dikdörtgen 4"/>
          <p:cNvSpPr/>
          <p:nvPr/>
        </p:nvSpPr>
        <p:spPr>
          <a:xfrm>
            <a:off x="971600" y="1916832"/>
            <a:ext cx="6480720" cy="3539430"/>
          </a:xfrm>
          <a:prstGeom prst="rect">
            <a:avLst/>
          </a:prstGeom>
        </p:spPr>
        <p:txBody>
          <a:bodyPr wrap="square">
            <a:spAutoFit/>
          </a:bodyPr>
          <a:lstStyle/>
          <a:p>
            <a:pPr algn="just"/>
            <a:r>
              <a:rPr lang="en-US" sz="2800" dirty="0"/>
              <a:t>The use of bone grafts in veterinary medicine is widespread</a:t>
            </a:r>
            <a:r>
              <a:rPr lang="en-US" sz="2800" dirty="0" smtClean="0"/>
              <a:t>.</a:t>
            </a:r>
            <a:endParaRPr lang="tr-TR" sz="2800" dirty="0" smtClean="0"/>
          </a:p>
          <a:p>
            <a:pPr algn="just"/>
            <a:endParaRPr lang="tr-TR" sz="2800" dirty="0"/>
          </a:p>
          <a:p>
            <a:pPr algn="just"/>
            <a:r>
              <a:rPr lang="en-US" sz="2800" dirty="0" smtClean="0"/>
              <a:t> </a:t>
            </a:r>
            <a:r>
              <a:rPr lang="en-US" sz="2800" dirty="0"/>
              <a:t>It is a common procedure for treatment of various delayed unions and </a:t>
            </a:r>
            <a:r>
              <a:rPr lang="en-US" sz="2800" dirty="0" err="1"/>
              <a:t>nonunions</a:t>
            </a:r>
            <a:r>
              <a:rPr lang="en-US" sz="2800" dirty="0"/>
              <a:t>, as well as for the treatment of fresh fractures to help ensure union. </a:t>
            </a:r>
            <a:endParaRPr lang="tr-TR" sz="2800" dirty="0"/>
          </a:p>
        </p:txBody>
      </p:sp>
    </p:spTree>
    <p:extLst>
      <p:ext uri="{BB962C8B-B14F-4D97-AF65-F5344CB8AC3E}">
        <p14:creationId xmlns:p14="http://schemas.microsoft.com/office/powerpoint/2010/main" val="19227430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331640" y="1196752"/>
            <a:ext cx="4572000" cy="4431983"/>
          </a:xfrm>
          <a:prstGeom prst="rect">
            <a:avLst/>
          </a:prstGeom>
        </p:spPr>
        <p:txBody>
          <a:bodyPr>
            <a:spAutoFit/>
          </a:bodyPr>
          <a:lstStyle/>
          <a:p>
            <a:r>
              <a:rPr lang="tr-TR" sz="2400" dirty="0" smtClean="0"/>
              <a:t>1.Autograft</a:t>
            </a:r>
          </a:p>
          <a:p>
            <a:endParaRPr lang="tr-TR" sz="2400" dirty="0"/>
          </a:p>
          <a:p>
            <a:r>
              <a:rPr lang="tr-TR" sz="2400" dirty="0"/>
              <a:t>–</a:t>
            </a:r>
            <a:r>
              <a:rPr lang="tr-TR" sz="2400" dirty="0" err="1"/>
              <a:t>Autogenous</a:t>
            </a:r>
            <a:r>
              <a:rPr lang="tr-TR" sz="2400" dirty="0"/>
              <a:t> bone </a:t>
            </a:r>
            <a:r>
              <a:rPr lang="tr-TR" sz="2400" dirty="0" err="1"/>
              <a:t>flap</a:t>
            </a:r>
            <a:endParaRPr lang="tr-TR" sz="2400" dirty="0"/>
          </a:p>
          <a:p>
            <a:r>
              <a:rPr lang="tr-TR" sz="2400" dirty="0" smtClean="0"/>
              <a:t>-</a:t>
            </a:r>
            <a:r>
              <a:rPr lang="tr-TR" sz="2400" dirty="0" err="1" smtClean="0"/>
              <a:t>Cansellous</a:t>
            </a:r>
            <a:r>
              <a:rPr lang="tr-TR" sz="2400" dirty="0" smtClean="0"/>
              <a:t> </a:t>
            </a:r>
            <a:r>
              <a:rPr lang="tr-TR" sz="2400" dirty="0" err="1" smtClean="0"/>
              <a:t>otograft</a:t>
            </a:r>
            <a:endParaRPr lang="tr-TR" sz="2400" dirty="0" smtClean="0"/>
          </a:p>
          <a:p>
            <a:r>
              <a:rPr lang="tr-TR" sz="2400" dirty="0" smtClean="0"/>
              <a:t>-</a:t>
            </a:r>
            <a:r>
              <a:rPr lang="tr-TR" sz="2400" dirty="0" err="1" smtClean="0"/>
              <a:t>Cortical</a:t>
            </a:r>
            <a:r>
              <a:rPr lang="tr-TR" sz="2400" dirty="0" smtClean="0"/>
              <a:t> </a:t>
            </a:r>
            <a:r>
              <a:rPr lang="tr-TR" sz="2400" dirty="0" err="1" smtClean="0"/>
              <a:t>autogreft</a:t>
            </a:r>
            <a:endParaRPr lang="tr-TR" sz="2400" dirty="0" smtClean="0"/>
          </a:p>
          <a:p>
            <a:endParaRPr lang="tr-TR" sz="2400" dirty="0"/>
          </a:p>
          <a:p>
            <a:endParaRPr lang="tr-TR" sz="2400" dirty="0" smtClean="0"/>
          </a:p>
          <a:p>
            <a:r>
              <a:rPr lang="tr-TR" sz="2400" dirty="0" smtClean="0"/>
              <a:t>2.Allogreft</a:t>
            </a:r>
          </a:p>
          <a:p>
            <a:endParaRPr lang="tr-TR" sz="2400" dirty="0" smtClean="0"/>
          </a:p>
          <a:p>
            <a:r>
              <a:rPr lang="tr-TR" sz="2400" dirty="0" smtClean="0"/>
              <a:t>3.Ksenogreft</a:t>
            </a:r>
            <a:endParaRPr lang="tr-TR" sz="2400" dirty="0"/>
          </a:p>
          <a:p>
            <a:endParaRPr lang="tr-TR" sz="2400" dirty="0" smtClean="0"/>
          </a:p>
          <a:p>
            <a:endParaRPr lang="tr-TR" dirty="0"/>
          </a:p>
        </p:txBody>
      </p:sp>
    </p:spTree>
    <p:extLst>
      <p:ext uri="{BB962C8B-B14F-4D97-AF65-F5344CB8AC3E}">
        <p14:creationId xmlns:p14="http://schemas.microsoft.com/office/powerpoint/2010/main" val="2333805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836712"/>
            <a:ext cx="7920880" cy="1200329"/>
          </a:xfrm>
          <a:prstGeom prst="rect">
            <a:avLst/>
          </a:prstGeom>
        </p:spPr>
        <p:txBody>
          <a:bodyPr wrap="square">
            <a:spAutoFit/>
          </a:bodyPr>
          <a:lstStyle/>
          <a:p>
            <a:r>
              <a:rPr lang="en-US" dirty="0"/>
              <a:t>4 A comminuted fracture in a large breed </a:t>
            </a:r>
            <a:r>
              <a:rPr lang="en-US" dirty="0" smtClean="0"/>
              <a:t>dog </a:t>
            </a:r>
            <a:r>
              <a:rPr lang="en-US" dirty="0"/>
              <a:t>was treated using a cancellous </a:t>
            </a:r>
            <a:r>
              <a:rPr lang="en-US" dirty="0" err="1"/>
              <a:t>autograft</a:t>
            </a:r>
            <a:r>
              <a:rPr lang="en-US" dirty="0"/>
              <a:t> to fill the large gap after internal fixation with a plate and </a:t>
            </a:r>
            <a:r>
              <a:rPr lang="en-US" dirty="0" smtClean="0"/>
              <a:t>screws. </a:t>
            </a:r>
            <a:endParaRPr lang="tr-TR" dirty="0" smtClean="0"/>
          </a:p>
          <a:p>
            <a:r>
              <a:rPr lang="en-US" dirty="0" smtClean="0"/>
              <a:t>Radiographic </a:t>
            </a:r>
            <a:r>
              <a:rPr lang="en-US" dirty="0"/>
              <a:t>consolidator of the fracture occurred in 8 weeks </a:t>
            </a:r>
            <a:endParaRPr lang="tr-TR" dirty="0"/>
          </a:p>
        </p:txBody>
      </p:sp>
      <p:pic>
        <p:nvPicPr>
          <p:cNvPr id="4" name="Resim 3"/>
          <p:cNvPicPr>
            <a:picLocks noChangeAspect="1"/>
          </p:cNvPicPr>
          <p:nvPr/>
        </p:nvPicPr>
        <p:blipFill>
          <a:blip r:embed="rId2"/>
          <a:stretch>
            <a:fillRect/>
          </a:stretch>
        </p:blipFill>
        <p:spPr>
          <a:xfrm>
            <a:off x="827584" y="2420888"/>
            <a:ext cx="7128792" cy="4053319"/>
          </a:xfrm>
          <a:prstGeom prst="rect">
            <a:avLst/>
          </a:prstGeom>
        </p:spPr>
      </p:pic>
    </p:spTree>
    <p:extLst>
      <p:ext uri="{BB962C8B-B14F-4D97-AF65-F5344CB8AC3E}">
        <p14:creationId xmlns:p14="http://schemas.microsoft.com/office/powerpoint/2010/main" val="3675918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195736" y="764704"/>
            <a:ext cx="6554867" cy="1524000"/>
          </a:xfrm>
        </p:spPr>
        <p:txBody>
          <a:bodyPr/>
          <a:lstStyle/>
          <a:p>
            <a:r>
              <a:rPr lang="tr-TR" dirty="0" err="1" smtClean="0"/>
              <a:t>Mandibula</a:t>
            </a:r>
            <a:r>
              <a:rPr lang="tr-TR" dirty="0" smtClean="0"/>
              <a:t> </a:t>
            </a:r>
            <a:r>
              <a:rPr lang="tr-TR" dirty="0" err="1" smtClean="0"/>
              <a:t>fractures</a:t>
            </a:r>
            <a:r>
              <a:rPr lang="tr-TR" dirty="0" smtClean="0"/>
              <a:t> </a:t>
            </a:r>
            <a:br>
              <a:rPr lang="tr-TR" dirty="0" smtClean="0"/>
            </a:br>
            <a:endParaRPr lang="tr-TR" dirty="0"/>
          </a:p>
        </p:txBody>
      </p:sp>
      <p:pic>
        <p:nvPicPr>
          <p:cNvPr id="3" name="Resim 2"/>
          <p:cNvPicPr>
            <a:picLocks noChangeAspect="1"/>
          </p:cNvPicPr>
          <p:nvPr/>
        </p:nvPicPr>
        <p:blipFill>
          <a:blip r:embed="rId2"/>
          <a:stretch>
            <a:fillRect/>
          </a:stretch>
        </p:blipFill>
        <p:spPr>
          <a:xfrm>
            <a:off x="137424" y="1700808"/>
            <a:ext cx="8644051" cy="4812539"/>
          </a:xfrm>
          <a:prstGeom prst="rect">
            <a:avLst/>
          </a:prstGeom>
        </p:spPr>
      </p:pic>
    </p:spTree>
    <p:extLst>
      <p:ext uri="{BB962C8B-B14F-4D97-AF65-F5344CB8AC3E}">
        <p14:creationId xmlns:p14="http://schemas.microsoft.com/office/powerpoint/2010/main" val="38702775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07504" y="188640"/>
            <a:ext cx="5296453" cy="2966818"/>
          </a:xfrm>
          <a:prstGeom prst="rect">
            <a:avLst/>
          </a:prstGeom>
        </p:spPr>
      </p:pic>
      <p:pic>
        <p:nvPicPr>
          <p:cNvPr id="3" name="Resim 2"/>
          <p:cNvPicPr>
            <a:picLocks noChangeAspect="1"/>
          </p:cNvPicPr>
          <p:nvPr/>
        </p:nvPicPr>
        <p:blipFill>
          <a:blip r:embed="rId3"/>
          <a:stretch>
            <a:fillRect/>
          </a:stretch>
        </p:blipFill>
        <p:spPr>
          <a:xfrm>
            <a:off x="2411761" y="3645024"/>
            <a:ext cx="6403376" cy="2965492"/>
          </a:xfrm>
          <a:prstGeom prst="rect">
            <a:avLst/>
          </a:prstGeom>
        </p:spPr>
      </p:pic>
    </p:spTree>
    <p:extLst>
      <p:ext uri="{BB962C8B-B14F-4D97-AF65-F5344CB8AC3E}">
        <p14:creationId xmlns:p14="http://schemas.microsoft.com/office/powerpoint/2010/main" val="1554991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11560" y="908720"/>
            <a:ext cx="7544921" cy="5189317"/>
          </a:xfrm>
          <a:prstGeom prst="rect">
            <a:avLst/>
          </a:prstGeom>
        </p:spPr>
      </p:pic>
    </p:spTree>
    <p:extLst>
      <p:ext uri="{BB962C8B-B14F-4D97-AF65-F5344CB8AC3E}">
        <p14:creationId xmlns:p14="http://schemas.microsoft.com/office/powerpoint/2010/main" val="251003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04924" y="595582"/>
            <a:ext cx="7734151" cy="5666836"/>
          </a:xfrm>
          <a:prstGeom prst="rect">
            <a:avLst/>
          </a:prstGeom>
        </p:spPr>
      </p:pic>
    </p:spTree>
    <p:extLst>
      <p:ext uri="{BB962C8B-B14F-4D97-AF65-F5344CB8AC3E}">
        <p14:creationId xmlns:p14="http://schemas.microsoft.com/office/powerpoint/2010/main" val="862094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755576" y="404664"/>
            <a:ext cx="7488832" cy="5887529"/>
          </a:xfrm>
          <a:prstGeom prst="rect">
            <a:avLst/>
          </a:prstGeom>
        </p:spPr>
      </p:pic>
    </p:spTree>
    <p:extLst>
      <p:ext uri="{BB962C8B-B14F-4D97-AF65-F5344CB8AC3E}">
        <p14:creationId xmlns:p14="http://schemas.microsoft.com/office/powerpoint/2010/main" val="13857093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5652120" y="764704"/>
            <a:ext cx="2608406" cy="369332"/>
          </a:xfrm>
          <a:prstGeom prst="rect">
            <a:avLst/>
          </a:prstGeom>
          <a:noFill/>
        </p:spPr>
        <p:txBody>
          <a:bodyPr wrap="none" rtlCol="0">
            <a:spAutoFit/>
          </a:bodyPr>
          <a:lstStyle/>
          <a:p>
            <a:r>
              <a:rPr lang="tr-TR" dirty="0" err="1" smtClean="0"/>
              <a:t>İntramedullary</a:t>
            </a:r>
            <a:r>
              <a:rPr lang="tr-TR" dirty="0" smtClean="0"/>
              <a:t> </a:t>
            </a:r>
            <a:r>
              <a:rPr lang="tr-TR" dirty="0" err="1" smtClean="0"/>
              <a:t>pinnig</a:t>
            </a:r>
            <a:r>
              <a:rPr lang="tr-TR" dirty="0" smtClean="0"/>
              <a:t> </a:t>
            </a:r>
            <a:endParaRPr lang="tr-TR" dirty="0"/>
          </a:p>
        </p:txBody>
      </p:sp>
      <p:pic>
        <p:nvPicPr>
          <p:cNvPr id="3" name="Resim 2"/>
          <p:cNvPicPr>
            <a:picLocks noChangeAspect="1"/>
          </p:cNvPicPr>
          <p:nvPr/>
        </p:nvPicPr>
        <p:blipFill>
          <a:blip r:embed="rId2"/>
          <a:stretch>
            <a:fillRect/>
          </a:stretch>
        </p:blipFill>
        <p:spPr>
          <a:xfrm>
            <a:off x="2873224" y="2924944"/>
            <a:ext cx="4083099" cy="3562978"/>
          </a:xfrm>
          <a:prstGeom prst="rect">
            <a:avLst/>
          </a:prstGeom>
        </p:spPr>
      </p:pic>
      <p:sp>
        <p:nvSpPr>
          <p:cNvPr id="5" name="Metin kutusu 4"/>
          <p:cNvSpPr txBox="1"/>
          <p:nvPr/>
        </p:nvSpPr>
        <p:spPr>
          <a:xfrm>
            <a:off x="827584" y="1772816"/>
            <a:ext cx="7952818" cy="369332"/>
          </a:xfrm>
          <a:prstGeom prst="rect">
            <a:avLst/>
          </a:prstGeom>
          <a:noFill/>
        </p:spPr>
        <p:txBody>
          <a:bodyPr wrap="none" rtlCol="0">
            <a:spAutoFit/>
          </a:bodyPr>
          <a:lstStyle/>
          <a:p>
            <a:r>
              <a:rPr lang="tr-TR" dirty="0" err="1" smtClean="0"/>
              <a:t>Are</a:t>
            </a:r>
            <a:r>
              <a:rPr lang="tr-TR" dirty="0" smtClean="0"/>
              <a:t> </a:t>
            </a:r>
            <a:r>
              <a:rPr lang="tr-TR" dirty="0" err="1" smtClean="0"/>
              <a:t>most</a:t>
            </a:r>
            <a:r>
              <a:rPr lang="tr-TR" dirty="0" smtClean="0"/>
              <a:t> </a:t>
            </a:r>
            <a:r>
              <a:rPr lang="tr-TR" dirty="0" err="1" smtClean="0"/>
              <a:t>commonly</a:t>
            </a:r>
            <a:r>
              <a:rPr lang="tr-TR" dirty="0" smtClean="0"/>
              <a:t> </a:t>
            </a:r>
            <a:r>
              <a:rPr lang="tr-TR" dirty="0" err="1" smtClean="0"/>
              <a:t>used</a:t>
            </a:r>
            <a:r>
              <a:rPr lang="tr-TR" dirty="0" smtClean="0"/>
              <a:t> </a:t>
            </a:r>
            <a:r>
              <a:rPr lang="tr-TR" dirty="0" err="1" smtClean="0"/>
              <a:t>for</a:t>
            </a:r>
            <a:r>
              <a:rPr lang="tr-TR" dirty="0" smtClean="0"/>
              <a:t> </a:t>
            </a:r>
            <a:r>
              <a:rPr lang="tr-TR" dirty="0" err="1" smtClean="0"/>
              <a:t>fractures</a:t>
            </a:r>
            <a:r>
              <a:rPr lang="tr-TR" dirty="0" smtClean="0"/>
              <a:t> of </a:t>
            </a:r>
            <a:r>
              <a:rPr lang="tr-TR" dirty="0" err="1" smtClean="0"/>
              <a:t>the</a:t>
            </a:r>
            <a:r>
              <a:rPr lang="tr-TR" dirty="0" smtClean="0"/>
              <a:t> </a:t>
            </a:r>
            <a:r>
              <a:rPr lang="tr-TR" dirty="0" err="1" smtClean="0"/>
              <a:t>humerus</a:t>
            </a:r>
            <a:r>
              <a:rPr lang="tr-TR" dirty="0" smtClean="0"/>
              <a:t> </a:t>
            </a:r>
            <a:r>
              <a:rPr lang="tr-TR" dirty="0" err="1" smtClean="0"/>
              <a:t>femur</a:t>
            </a:r>
            <a:r>
              <a:rPr lang="tr-TR" dirty="0" smtClean="0"/>
              <a:t> </a:t>
            </a:r>
            <a:r>
              <a:rPr lang="tr-TR" dirty="0" err="1" smtClean="0"/>
              <a:t>and</a:t>
            </a:r>
            <a:r>
              <a:rPr lang="tr-TR" dirty="0" smtClean="0"/>
              <a:t> </a:t>
            </a:r>
            <a:r>
              <a:rPr lang="tr-TR" dirty="0" err="1" smtClean="0"/>
              <a:t>tibia</a:t>
            </a:r>
            <a:endParaRPr lang="tr-TR" dirty="0"/>
          </a:p>
        </p:txBody>
      </p:sp>
    </p:spTree>
    <p:extLst>
      <p:ext uri="{BB962C8B-B14F-4D97-AF65-F5344CB8AC3E}">
        <p14:creationId xmlns:p14="http://schemas.microsoft.com/office/powerpoint/2010/main" val="5567271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5496" y="1916832"/>
            <a:ext cx="8964488" cy="3756496"/>
          </a:xfrm>
          <a:prstGeom prst="rect">
            <a:avLst/>
          </a:prstGeom>
        </p:spPr>
      </p:pic>
    </p:spTree>
    <p:extLst>
      <p:ext uri="{BB962C8B-B14F-4D97-AF65-F5344CB8AC3E}">
        <p14:creationId xmlns:p14="http://schemas.microsoft.com/office/powerpoint/2010/main" val="2407756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267744" y="404664"/>
            <a:ext cx="6554867" cy="1524000"/>
          </a:xfrm>
        </p:spPr>
        <p:txBody>
          <a:bodyPr/>
          <a:lstStyle/>
          <a:p>
            <a:r>
              <a:rPr lang="tr-TR" dirty="0" err="1" smtClean="0"/>
              <a:t>Scapular</a:t>
            </a:r>
            <a:r>
              <a:rPr lang="tr-TR" dirty="0" smtClean="0"/>
              <a:t> </a:t>
            </a:r>
            <a:r>
              <a:rPr lang="tr-TR" dirty="0" err="1" smtClean="0"/>
              <a:t>fractures</a:t>
            </a:r>
            <a:r>
              <a:rPr lang="tr-TR" dirty="0" smtClean="0"/>
              <a:t/>
            </a:r>
            <a:br>
              <a:rPr lang="tr-TR" dirty="0" smtClean="0"/>
            </a:br>
            <a:endParaRPr lang="tr-TR" dirty="0"/>
          </a:p>
        </p:txBody>
      </p:sp>
      <p:sp>
        <p:nvSpPr>
          <p:cNvPr id="4" name="Dikdörtgen 3"/>
          <p:cNvSpPr/>
          <p:nvPr/>
        </p:nvSpPr>
        <p:spPr>
          <a:xfrm>
            <a:off x="251520" y="2413338"/>
            <a:ext cx="8424936" cy="2677656"/>
          </a:xfrm>
          <a:prstGeom prst="rect">
            <a:avLst/>
          </a:prstGeom>
        </p:spPr>
        <p:txBody>
          <a:bodyPr wrap="square">
            <a:spAutoFit/>
          </a:bodyPr>
          <a:lstStyle/>
          <a:p>
            <a:pPr algn="just"/>
            <a:r>
              <a:rPr lang="en-US" sz="2800" dirty="0"/>
              <a:t>Scapular fractures are uncommon. When they do </a:t>
            </a:r>
            <a:r>
              <a:rPr lang="en-US" sz="2800" dirty="0" err="1" smtClean="0"/>
              <a:t>ocur</a:t>
            </a:r>
            <a:r>
              <a:rPr lang="tr-TR" sz="2800" dirty="0" smtClean="0"/>
              <a:t> </a:t>
            </a:r>
            <a:r>
              <a:rPr lang="en-US" sz="2800" dirty="0" smtClean="0"/>
              <a:t>they </a:t>
            </a:r>
            <a:r>
              <a:rPr lang="en-US" sz="2800" dirty="0"/>
              <a:t>are mainly confined to fractures </a:t>
            </a:r>
            <a:r>
              <a:rPr lang="en-US" sz="2800" dirty="0" smtClean="0"/>
              <a:t>of</a:t>
            </a:r>
            <a:r>
              <a:rPr lang="tr-TR" sz="2800" dirty="0" smtClean="0"/>
              <a:t> </a:t>
            </a:r>
            <a:r>
              <a:rPr lang="en-US" sz="2800" dirty="0" smtClean="0"/>
              <a:t>the </a:t>
            </a:r>
            <a:r>
              <a:rPr lang="en-US" sz="2800" dirty="0"/>
              <a:t>neck or </a:t>
            </a:r>
            <a:r>
              <a:rPr lang="en-US" sz="2800" dirty="0" smtClean="0"/>
              <a:t>the</a:t>
            </a:r>
            <a:r>
              <a:rPr lang="tr-TR" sz="2800" dirty="0" smtClean="0"/>
              <a:t> </a:t>
            </a:r>
            <a:r>
              <a:rPr lang="en-US" sz="2800" dirty="0" smtClean="0"/>
              <a:t>acromial </a:t>
            </a:r>
            <a:r>
              <a:rPr lang="en-US" sz="2800" dirty="0"/>
              <a:t>process, or involve the articular surface.</a:t>
            </a:r>
          </a:p>
          <a:p>
            <a:pPr algn="just"/>
            <a:r>
              <a:rPr lang="en-US" sz="2800" dirty="0"/>
              <a:t>Fractures of the body </a:t>
            </a:r>
            <a:r>
              <a:rPr lang="tr-TR" sz="2800" dirty="0" smtClean="0"/>
              <a:t>of </a:t>
            </a:r>
            <a:r>
              <a:rPr lang="tr-TR" sz="2800" dirty="0" err="1" smtClean="0"/>
              <a:t>scapula</a:t>
            </a:r>
            <a:r>
              <a:rPr lang="tr-TR" sz="2800" dirty="0" smtClean="0"/>
              <a:t> </a:t>
            </a:r>
            <a:r>
              <a:rPr lang="en-US" sz="2800" dirty="0" smtClean="0"/>
              <a:t>are </a:t>
            </a:r>
            <a:r>
              <a:rPr lang="en-US" sz="2800" dirty="0"/>
              <a:t>less common.</a:t>
            </a:r>
            <a:endParaRPr lang="tr-TR" sz="2800" dirty="0"/>
          </a:p>
        </p:txBody>
      </p:sp>
    </p:spTree>
    <p:extLst>
      <p:ext uri="{BB962C8B-B14F-4D97-AF65-F5344CB8AC3E}">
        <p14:creationId xmlns:p14="http://schemas.microsoft.com/office/powerpoint/2010/main" val="14212189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23528" y="858972"/>
            <a:ext cx="8568952" cy="5418754"/>
          </a:xfrm>
          <a:prstGeom prst="rect">
            <a:avLst/>
          </a:prstGeom>
        </p:spPr>
      </p:pic>
    </p:spTree>
    <p:extLst>
      <p:ext uri="{BB962C8B-B14F-4D97-AF65-F5344CB8AC3E}">
        <p14:creationId xmlns:p14="http://schemas.microsoft.com/office/powerpoint/2010/main" val="322737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529521" y="92496"/>
            <a:ext cx="6084957" cy="6673008"/>
          </a:xfrm>
          <a:prstGeom prst="rect">
            <a:avLst/>
          </a:prstGeom>
        </p:spPr>
      </p:pic>
    </p:spTree>
    <p:extLst>
      <p:ext uri="{BB962C8B-B14F-4D97-AF65-F5344CB8AC3E}">
        <p14:creationId xmlns:p14="http://schemas.microsoft.com/office/powerpoint/2010/main" val="2671858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79512" y="620688"/>
            <a:ext cx="8496944" cy="4154984"/>
          </a:xfrm>
          <a:prstGeom prst="rect">
            <a:avLst/>
          </a:prstGeom>
        </p:spPr>
        <p:txBody>
          <a:bodyPr wrap="square">
            <a:spAutoFit/>
          </a:bodyPr>
          <a:lstStyle/>
          <a:p>
            <a:r>
              <a:rPr lang="en-US" sz="2400" dirty="0"/>
              <a:t>FRACTURES INVOLVING THE</a:t>
            </a:r>
          </a:p>
          <a:p>
            <a:r>
              <a:rPr lang="en-US" sz="2400" dirty="0"/>
              <a:t>GLENOID </a:t>
            </a:r>
            <a:r>
              <a:rPr lang="en-US" sz="2400" dirty="0" smtClean="0"/>
              <a:t>CAVITY</a:t>
            </a:r>
            <a:endParaRPr lang="tr-TR" sz="2400" dirty="0" smtClean="0"/>
          </a:p>
          <a:p>
            <a:endParaRPr lang="en-US" sz="2400" dirty="0"/>
          </a:p>
          <a:p>
            <a:r>
              <a:rPr lang="en-US" sz="2400" dirty="0"/>
              <a:t>These are us </a:t>
            </a:r>
            <a:r>
              <a:rPr lang="en-US" sz="2400" dirty="0" err="1"/>
              <a:t>ually</a:t>
            </a:r>
            <a:r>
              <a:rPr lang="en-US" sz="2400" dirty="0"/>
              <a:t> </a:t>
            </a:r>
            <a:r>
              <a:rPr lang="en-US" sz="2400" dirty="0" smtClean="0"/>
              <a:t>T-fractures</a:t>
            </a:r>
            <a:r>
              <a:rPr lang="tr-TR" sz="2400" dirty="0" smtClean="0"/>
              <a:t>. </a:t>
            </a:r>
            <a:r>
              <a:rPr lang="en-US" sz="2400" dirty="0" smtClean="0"/>
              <a:t>They are</a:t>
            </a:r>
            <a:r>
              <a:rPr lang="tr-TR" sz="2400" dirty="0" smtClean="0"/>
              <a:t> </a:t>
            </a:r>
            <a:r>
              <a:rPr lang="en-US" sz="2400" dirty="0" smtClean="0"/>
              <a:t>articular </a:t>
            </a:r>
            <a:r>
              <a:rPr lang="en-US" sz="2400" dirty="0"/>
              <a:t>fractures and should be managed by </a:t>
            </a:r>
            <a:r>
              <a:rPr lang="en-US" sz="2400" dirty="0" smtClean="0"/>
              <a:t>open</a:t>
            </a:r>
            <a:r>
              <a:rPr lang="tr-TR" sz="2400" dirty="0" smtClean="0"/>
              <a:t> </a:t>
            </a:r>
            <a:r>
              <a:rPr lang="en-US" sz="2400" dirty="0" smtClean="0"/>
              <a:t>reduction </a:t>
            </a:r>
            <a:r>
              <a:rPr lang="en-US" sz="2400" dirty="0"/>
              <a:t>and rigid </a:t>
            </a:r>
            <a:r>
              <a:rPr lang="en-US" sz="2400" dirty="0" err="1"/>
              <a:t>intemal</a:t>
            </a:r>
            <a:r>
              <a:rPr lang="en-US" sz="2400" dirty="0"/>
              <a:t> </a:t>
            </a:r>
            <a:r>
              <a:rPr lang="en-US" sz="2400" dirty="0" smtClean="0"/>
              <a:t>fixation</a:t>
            </a:r>
            <a:endParaRPr lang="tr-TR" sz="2400" dirty="0" smtClean="0"/>
          </a:p>
          <a:p>
            <a:endParaRPr lang="tr-TR" sz="2400" dirty="0"/>
          </a:p>
          <a:p>
            <a:endParaRPr lang="tr-TR" sz="2400" dirty="0" smtClean="0"/>
          </a:p>
          <a:p>
            <a:r>
              <a:rPr lang="en-US" sz="2400" dirty="0" smtClean="0"/>
              <a:t>WARNING</a:t>
            </a:r>
            <a:endParaRPr lang="en-US" sz="2400" dirty="0"/>
          </a:p>
          <a:p>
            <a:r>
              <a:rPr lang="en-US" sz="2400" dirty="0"/>
              <a:t>Successful surgical treatment of T </a:t>
            </a:r>
            <a:r>
              <a:rPr lang="en-US" sz="2400" dirty="0" smtClean="0"/>
              <a:t>–fractures</a:t>
            </a:r>
            <a:r>
              <a:rPr lang="tr-TR" sz="2400" dirty="0" smtClean="0"/>
              <a:t>-</a:t>
            </a:r>
            <a:r>
              <a:rPr lang="en-US" sz="2400" dirty="0" smtClean="0"/>
              <a:t>requires </a:t>
            </a:r>
            <a:r>
              <a:rPr lang="en-US" sz="2400" dirty="0"/>
              <a:t>a substantial degree of </a:t>
            </a:r>
            <a:r>
              <a:rPr lang="en-US" sz="2400" dirty="0" err="1" smtClean="0"/>
              <a:t>orthopaedic</a:t>
            </a:r>
            <a:r>
              <a:rPr lang="tr-TR" sz="2400" dirty="0"/>
              <a:t> </a:t>
            </a:r>
            <a:r>
              <a:rPr lang="en-US" sz="2400" dirty="0" smtClean="0"/>
              <a:t>experience</a:t>
            </a:r>
            <a:r>
              <a:rPr lang="en-US" sz="2400" dirty="0"/>
              <a:t>.</a:t>
            </a:r>
            <a:endParaRPr lang="tr-TR" sz="2400" dirty="0"/>
          </a:p>
        </p:txBody>
      </p:sp>
    </p:spTree>
    <p:extLst>
      <p:ext uri="{BB962C8B-B14F-4D97-AF65-F5344CB8AC3E}">
        <p14:creationId xmlns:p14="http://schemas.microsoft.com/office/powerpoint/2010/main" val="393443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323528" y="332656"/>
            <a:ext cx="8676456" cy="6309346"/>
          </a:xfrm>
          <a:prstGeom prst="rect">
            <a:avLst/>
          </a:prstGeom>
        </p:spPr>
      </p:pic>
    </p:spTree>
    <p:extLst>
      <p:ext uri="{BB962C8B-B14F-4D97-AF65-F5344CB8AC3E}">
        <p14:creationId xmlns:p14="http://schemas.microsoft.com/office/powerpoint/2010/main" val="2792920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611560" y="1196752"/>
            <a:ext cx="8020265" cy="4603048"/>
          </a:xfrm>
          <a:prstGeom prst="rect">
            <a:avLst/>
          </a:prstGeom>
        </p:spPr>
      </p:pic>
    </p:spTree>
    <p:extLst>
      <p:ext uri="{BB962C8B-B14F-4D97-AF65-F5344CB8AC3E}">
        <p14:creationId xmlns:p14="http://schemas.microsoft.com/office/powerpoint/2010/main" val="17521168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490859" y="4092734"/>
            <a:ext cx="2023395" cy="2629386"/>
          </a:xfrm>
          <a:prstGeom prst="rect">
            <a:avLst/>
          </a:prstGeom>
        </p:spPr>
      </p:pic>
      <p:sp>
        <p:nvSpPr>
          <p:cNvPr id="3" name="Metin kutusu 2"/>
          <p:cNvSpPr txBox="1"/>
          <p:nvPr/>
        </p:nvSpPr>
        <p:spPr>
          <a:xfrm>
            <a:off x="611560" y="692696"/>
            <a:ext cx="138531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white"/>
                </a:solidFill>
                <a:effectLst/>
                <a:uLnTx/>
                <a:uFillTx/>
                <a:latin typeface="Century Gothic" panose="020B0502020202020204"/>
                <a:ea typeface="+mn-ea"/>
                <a:cs typeface="+mn-cs"/>
              </a:rPr>
              <a:t>Kaynakça </a:t>
            </a:r>
            <a:endParaRPr kumimoji="0" lang="tr-T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5" name="Resim 4"/>
          <p:cNvPicPr>
            <a:picLocks noChangeAspect="1"/>
          </p:cNvPicPr>
          <p:nvPr/>
        </p:nvPicPr>
        <p:blipFill>
          <a:blip r:embed="rId3"/>
          <a:stretch>
            <a:fillRect/>
          </a:stretch>
        </p:blipFill>
        <p:spPr>
          <a:xfrm>
            <a:off x="3779912" y="3901985"/>
            <a:ext cx="1850833" cy="2619187"/>
          </a:xfrm>
          <a:prstGeom prst="rect">
            <a:avLst/>
          </a:prstGeom>
        </p:spPr>
      </p:pic>
      <p:sp>
        <p:nvSpPr>
          <p:cNvPr id="6" name="Dikdörtgen 5"/>
          <p:cNvSpPr/>
          <p:nvPr/>
        </p:nvSpPr>
        <p:spPr>
          <a:xfrm>
            <a:off x="251520" y="1189816"/>
            <a:ext cx="8640960" cy="246221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smtClean="0">
              <a:ln>
                <a:noFill/>
              </a:ln>
              <a:solidFill>
                <a:prstClr val="white"/>
              </a:solidFill>
              <a:effectLst/>
              <a:uLnTx/>
              <a:uFillTx/>
              <a:latin typeface="Century Gothic" panose="020B0502020202020204"/>
            </a:endParaRPr>
          </a:p>
          <a:p>
            <a:pPr lvl="0">
              <a:defRPr/>
            </a:pPr>
            <a:r>
              <a:rPr lang="tr-TR" sz="1400" dirty="0" smtClean="0">
                <a:solidFill>
                  <a:prstClr val="white"/>
                </a:solidFill>
              </a:rPr>
              <a:t>Ankara üniversitesi veteriner fakültesi acık ders materyalleri ortopedi ve travmatoloji ders notu-Prof. Dr. Hasan Bilgili</a:t>
            </a:r>
          </a:p>
          <a:p>
            <a:pPr lvl="0">
              <a:defRPr/>
            </a:pPr>
            <a:endParaRPr lang="tr-TR" sz="1400" dirty="0" smtClean="0">
              <a:solidFill>
                <a:prstClr val="white"/>
              </a:solidFill>
            </a:endParaRPr>
          </a:p>
          <a:p>
            <a:pPr lvl="0">
              <a:defRPr/>
            </a:pPr>
            <a:r>
              <a:rPr lang="tr-TR" sz="1400" dirty="0">
                <a:solidFill>
                  <a:prstClr val="white"/>
                </a:solidFill>
              </a:rPr>
              <a:t>http://cal.vet.upenn.edu/projects/saortho/chapter_16/16mast.htm</a:t>
            </a:r>
            <a:endParaRPr lang="tr-TR" sz="1400" dirty="0" smtClean="0">
              <a:solidFill>
                <a:prstClr val="white"/>
              </a:solidFill>
            </a:endParaRPr>
          </a:p>
          <a:p>
            <a:pPr lvl="0">
              <a:defRPr/>
            </a:pPr>
            <a:endParaRPr lang="tr-TR" sz="1400" dirty="0" smtClean="0">
              <a:solidFill>
                <a:prstClr val="white"/>
              </a:solidFill>
            </a:endParaRPr>
          </a:p>
          <a:p>
            <a:pPr lvl="0">
              <a:defRPr/>
            </a:pPr>
            <a:r>
              <a:rPr lang="tr-TR" sz="1400" dirty="0" smtClean="0">
                <a:solidFill>
                  <a:prstClr val="white"/>
                </a:solidFill>
              </a:rPr>
              <a:t>http</a:t>
            </a:r>
            <a:r>
              <a:rPr lang="tr-TR" sz="1400" dirty="0">
                <a:solidFill>
                  <a:prstClr val="white"/>
                </a:solidFill>
              </a:rPr>
              <a:t>://cal.vet.upenn.edu/projects/saortho/chapter_39/39mast.htm</a:t>
            </a:r>
            <a:endParaRPr lang="tr-TR" sz="1400" dirty="0">
              <a:solidFill>
                <a:prstClr val="white"/>
              </a:solidFill>
              <a:latin typeface="Century Gothic" panose="020B0502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tr-TR" sz="1400" b="0" i="0" u="none" strike="noStrike" kern="1200" cap="none" spc="0" normalizeH="0" baseline="0" noProof="0" dirty="0" smtClean="0">
              <a:ln>
                <a:noFill/>
              </a:ln>
              <a:solidFill>
                <a:prstClr val="white"/>
              </a:solidFill>
              <a:effectLst/>
              <a:uLnTx/>
              <a:uFillTx/>
              <a:latin typeface="Century Gothic" panose="020B0502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white"/>
                </a:solidFill>
                <a:effectLst/>
                <a:uLnTx/>
                <a:uFillTx/>
                <a:latin typeface="Century Gothic" panose="020B0502020202020204"/>
                <a:hlinkClick r:id="rId4"/>
              </a:rPr>
              <a:t>http</a:t>
            </a:r>
            <a:r>
              <a:rPr kumimoji="0" lang="tr-TR" sz="1400" b="0" i="0" u="none" strike="noStrike" kern="1200" cap="none" spc="0" normalizeH="0" baseline="0" noProof="0" dirty="0">
                <a:ln>
                  <a:noFill/>
                </a:ln>
                <a:solidFill>
                  <a:prstClr val="white"/>
                </a:solidFill>
                <a:effectLst/>
                <a:uLnTx/>
                <a:uFillTx/>
                <a:latin typeface="Century Gothic" panose="020B0502020202020204"/>
                <a:hlinkClick r:id="rId4"/>
              </a:rPr>
              <a:t>://</a:t>
            </a:r>
            <a:r>
              <a:rPr kumimoji="0" lang="tr-TR" sz="1400" b="0" i="0" u="none" strike="noStrike" kern="1200" cap="none" spc="0" normalizeH="0" baseline="0" noProof="0" dirty="0" smtClean="0">
                <a:ln>
                  <a:noFill/>
                </a:ln>
                <a:solidFill>
                  <a:prstClr val="white"/>
                </a:solidFill>
                <a:effectLst/>
                <a:uLnTx/>
                <a:uFillTx/>
                <a:latin typeface="Century Gothic" panose="020B0502020202020204"/>
                <a:hlinkClick r:id="rId4"/>
              </a:rPr>
              <a:t>cal.vet.upenn.edu/projects/saortho/chapter_11/11mast.htm</a:t>
            </a:r>
            <a:endParaRPr kumimoji="0" lang="tr-TR" sz="1400" b="0" i="0" u="none" strike="noStrike" kern="1200" cap="none" spc="0" normalizeH="0" baseline="0" noProof="0" dirty="0" smtClean="0">
              <a:ln>
                <a:noFill/>
              </a:ln>
              <a:solidFill>
                <a:prstClr val="white"/>
              </a:solidFill>
              <a:effectLst/>
              <a:uLnTx/>
              <a:uFillTx/>
              <a:latin typeface="Century Gothic" panose="020B050202020202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tr-TR" sz="1400" dirty="0">
              <a:solidFill>
                <a:prstClr val="white"/>
              </a:solidFill>
              <a:latin typeface="Century Gothic" panose="020B0502020202020204"/>
            </a:endParaRPr>
          </a:p>
          <a:p>
            <a:pPr lvl="0">
              <a:defRPr/>
            </a:pPr>
            <a:r>
              <a:rPr lang="tr-TR" sz="1400" dirty="0">
                <a:solidFill>
                  <a:prstClr val="white"/>
                </a:solidFill>
              </a:rPr>
              <a:t>https://www2.med.wayne.edu/diagRadiology/RSNA2003/Cortical_and_cancellous_screws.htm</a:t>
            </a:r>
            <a:endParaRPr kumimoji="0" lang="tr-TR" sz="1400" b="0" i="0" u="none" strike="noStrike" kern="1200" cap="none" spc="0" normalizeH="0" baseline="0" noProof="0" dirty="0">
              <a:ln>
                <a:noFill/>
              </a:ln>
              <a:solidFill>
                <a:prstClr val="white"/>
              </a:solidFill>
              <a:effectLst/>
              <a:uLnTx/>
              <a:uFillTx/>
              <a:latin typeface="Century Gothic" panose="020B0502020202020204"/>
            </a:endParaRPr>
          </a:p>
        </p:txBody>
      </p:sp>
    </p:spTree>
    <p:extLst>
      <p:ext uri="{BB962C8B-B14F-4D97-AF65-F5344CB8AC3E}">
        <p14:creationId xmlns:p14="http://schemas.microsoft.com/office/powerpoint/2010/main" val="9436559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1187624" y="1165407"/>
            <a:ext cx="2691788" cy="4670156"/>
          </a:xfrm>
          <a:prstGeom prst="rect">
            <a:avLst/>
          </a:prstGeom>
        </p:spPr>
      </p:pic>
      <p:pic>
        <p:nvPicPr>
          <p:cNvPr id="3" name="Resim 2"/>
          <p:cNvPicPr>
            <a:picLocks noChangeAspect="1"/>
          </p:cNvPicPr>
          <p:nvPr/>
        </p:nvPicPr>
        <p:blipFill>
          <a:blip r:embed="rId3"/>
          <a:stretch>
            <a:fillRect/>
          </a:stretch>
        </p:blipFill>
        <p:spPr>
          <a:xfrm>
            <a:off x="4499991" y="1165408"/>
            <a:ext cx="2671107" cy="4641566"/>
          </a:xfrm>
          <a:prstGeom prst="rect">
            <a:avLst/>
          </a:prstGeom>
        </p:spPr>
      </p:pic>
    </p:spTree>
    <p:extLst>
      <p:ext uri="{BB962C8B-B14F-4D97-AF65-F5344CB8AC3E}">
        <p14:creationId xmlns:p14="http://schemas.microsoft.com/office/powerpoint/2010/main" val="5384683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a:off x="971600" y="620688"/>
            <a:ext cx="6845961" cy="6042950"/>
          </a:xfrm>
          <a:prstGeom prst="rect">
            <a:avLst/>
          </a:prstGeom>
        </p:spPr>
      </p:pic>
    </p:spTree>
    <p:extLst>
      <p:ext uri="{BB962C8B-B14F-4D97-AF65-F5344CB8AC3E}">
        <p14:creationId xmlns:p14="http://schemas.microsoft.com/office/powerpoint/2010/main" val="3438666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499992" y="116632"/>
            <a:ext cx="4536504" cy="1524000"/>
          </a:xfrm>
        </p:spPr>
        <p:txBody>
          <a:bodyPr/>
          <a:lstStyle/>
          <a:p>
            <a:r>
              <a:rPr lang="tr-TR" dirty="0"/>
              <a:t>SCREWS AND PLATES</a:t>
            </a:r>
          </a:p>
        </p:txBody>
      </p:sp>
      <p:sp>
        <p:nvSpPr>
          <p:cNvPr id="3" name="Dikdörtgen 2"/>
          <p:cNvSpPr/>
          <p:nvPr/>
        </p:nvSpPr>
        <p:spPr>
          <a:xfrm>
            <a:off x="467544" y="1988840"/>
            <a:ext cx="8208912" cy="3046988"/>
          </a:xfrm>
          <a:prstGeom prst="rect">
            <a:avLst/>
          </a:prstGeom>
        </p:spPr>
        <p:txBody>
          <a:bodyPr wrap="square">
            <a:spAutoFit/>
          </a:bodyPr>
          <a:lstStyle/>
          <a:p>
            <a:r>
              <a:rPr lang="en-US" sz="2400" dirty="0" smtClean="0"/>
              <a:t>INDICATIONS</a:t>
            </a:r>
            <a:endParaRPr lang="tr-TR" sz="2400" dirty="0" smtClean="0"/>
          </a:p>
          <a:p>
            <a:endParaRPr lang="en-US" sz="2400" dirty="0"/>
          </a:p>
          <a:p>
            <a:r>
              <a:rPr lang="en-US" sz="2400" dirty="0"/>
              <a:t>Screws can be used by themselves for fractures of the femoral neck and for intercondylar fractures of the distal </a:t>
            </a:r>
            <a:r>
              <a:rPr lang="en-US" sz="2400" dirty="0" err="1"/>
              <a:t>humerus</a:t>
            </a:r>
            <a:r>
              <a:rPr lang="en-US" sz="2400" dirty="0"/>
              <a:t> and femur. </a:t>
            </a:r>
            <a:endParaRPr lang="tr-TR" sz="2400" dirty="0" smtClean="0"/>
          </a:p>
          <a:p>
            <a:endParaRPr lang="tr-TR" sz="2400" dirty="0"/>
          </a:p>
          <a:p>
            <a:r>
              <a:rPr lang="en-US" sz="2400" dirty="0" smtClean="0"/>
              <a:t>In </a:t>
            </a:r>
            <a:r>
              <a:rPr lang="en-US" sz="2400" dirty="0"/>
              <a:t>these situations one screw is often used together with a </a:t>
            </a:r>
            <a:r>
              <a:rPr lang="en-US" sz="2400" dirty="0" err="1"/>
              <a:t>Kirschner</a:t>
            </a:r>
            <a:r>
              <a:rPr lang="en-US" sz="2400" dirty="0"/>
              <a:t> wire to prevent rotation.</a:t>
            </a:r>
            <a:endParaRPr lang="tr-TR" sz="2400" dirty="0"/>
          </a:p>
        </p:txBody>
      </p:sp>
    </p:spTree>
    <p:extLst>
      <p:ext uri="{BB962C8B-B14F-4D97-AF65-F5344CB8AC3E}">
        <p14:creationId xmlns:p14="http://schemas.microsoft.com/office/powerpoint/2010/main" val="2591494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11560" y="1124744"/>
            <a:ext cx="7704856" cy="3970318"/>
          </a:xfrm>
          <a:prstGeom prst="rect">
            <a:avLst/>
          </a:prstGeom>
        </p:spPr>
        <p:txBody>
          <a:bodyPr wrap="square">
            <a:spAutoFit/>
          </a:bodyPr>
          <a:lstStyle/>
          <a:p>
            <a:r>
              <a:rPr lang="en-US" sz="2800" dirty="0"/>
              <a:t>Screws should never be used alone for </a:t>
            </a:r>
            <a:r>
              <a:rPr lang="en-US" sz="2800" dirty="0" err="1"/>
              <a:t>diaphyseal</a:t>
            </a:r>
            <a:r>
              <a:rPr lang="en-US" sz="2800" dirty="0"/>
              <a:t> fractures, since weight bearing will cause loosening and collapse of the fracture site. </a:t>
            </a:r>
            <a:endParaRPr lang="tr-TR" sz="2800" dirty="0" smtClean="0"/>
          </a:p>
          <a:p>
            <a:endParaRPr lang="tr-TR" sz="2800" dirty="0"/>
          </a:p>
          <a:p>
            <a:r>
              <a:rPr lang="en-US" sz="2800" dirty="0" smtClean="0"/>
              <a:t>Screws </a:t>
            </a:r>
            <a:r>
              <a:rPr lang="en-US" sz="2800" dirty="0"/>
              <a:t>are used together with plates for </a:t>
            </a:r>
            <a:r>
              <a:rPr lang="en-US" sz="2800" dirty="0" err="1"/>
              <a:t>diaphyseal</a:t>
            </a:r>
            <a:r>
              <a:rPr lang="en-US" sz="2800" dirty="0"/>
              <a:t> fractures and all comminuted fractures of long bones, including fractures into joints</a:t>
            </a:r>
            <a:endParaRPr lang="tr-TR" sz="2800" dirty="0"/>
          </a:p>
        </p:txBody>
      </p:sp>
    </p:spTree>
    <p:extLst>
      <p:ext uri="{BB962C8B-B14F-4D97-AF65-F5344CB8AC3E}">
        <p14:creationId xmlns:p14="http://schemas.microsoft.com/office/powerpoint/2010/main" val="3552272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548680"/>
            <a:ext cx="7306808" cy="646331"/>
          </a:xfrm>
          <a:prstGeom prst="rect">
            <a:avLst/>
          </a:prstGeom>
        </p:spPr>
        <p:txBody>
          <a:bodyPr wrap="none">
            <a:spAutoFit/>
          </a:bodyPr>
          <a:lstStyle/>
          <a:p>
            <a:r>
              <a:rPr lang="tr-TR" sz="3600" dirty="0" err="1"/>
              <a:t>Cortical</a:t>
            </a:r>
            <a:r>
              <a:rPr lang="tr-TR" sz="3600" dirty="0"/>
              <a:t> </a:t>
            </a:r>
            <a:r>
              <a:rPr lang="tr-TR" sz="3600" dirty="0" err="1"/>
              <a:t>and</a:t>
            </a:r>
            <a:r>
              <a:rPr lang="tr-TR" sz="3600" dirty="0"/>
              <a:t> </a:t>
            </a:r>
            <a:r>
              <a:rPr lang="tr-TR" sz="3600" dirty="0" err="1"/>
              <a:t>Cancellous</a:t>
            </a:r>
            <a:r>
              <a:rPr lang="tr-TR" sz="3600" dirty="0"/>
              <a:t> </a:t>
            </a:r>
            <a:r>
              <a:rPr lang="tr-TR" sz="3600" dirty="0" err="1"/>
              <a:t>Screws</a:t>
            </a:r>
            <a:endParaRPr lang="tr-TR" sz="3600" dirty="0"/>
          </a:p>
        </p:txBody>
      </p:sp>
      <p:sp>
        <p:nvSpPr>
          <p:cNvPr id="3" name="Dikdörtgen 2"/>
          <p:cNvSpPr/>
          <p:nvPr/>
        </p:nvSpPr>
        <p:spPr>
          <a:xfrm>
            <a:off x="179512" y="1412776"/>
            <a:ext cx="8820472" cy="4893647"/>
          </a:xfrm>
          <a:prstGeom prst="rect">
            <a:avLst/>
          </a:prstGeom>
        </p:spPr>
        <p:txBody>
          <a:bodyPr wrap="square">
            <a:spAutoFit/>
          </a:bodyPr>
          <a:lstStyle/>
          <a:p>
            <a:r>
              <a:rPr lang="en-US" sz="2400" dirty="0">
                <a:solidFill>
                  <a:srgbClr val="FF0000"/>
                </a:solidFill>
              </a:rPr>
              <a:t>Cortical screws </a:t>
            </a:r>
            <a:endParaRPr lang="tr-TR" sz="2400" dirty="0" smtClean="0">
              <a:solidFill>
                <a:srgbClr val="FF0000"/>
              </a:solidFill>
            </a:endParaRPr>
          </a:p>
          <a:p>
            <a:endParaRPr lang="tr-TR" sz="2400" dirty="0" smtClean="0"/>
          </a:p>
          <a:p>
            <a:r>
              <a:rPr lang="en-US" sz="2400" dirty="0" smtClean="0"/>
              <a:t>have </a:t>
            </a:r>
            <a:r>
              <a:rPr lang="en-US" sz="2400" dirty="0"/>
              <a:t>closely-spaced, shallow threads and larger core-to-outer diameter ratios than cancellous screws. </a:t>
            </a:r>
            <a:endParaRPr lang="tr-TR" sz="2400" dirty="0" smtClean="0"/>
          </a:p>
          <a:p>
            <a:endParaRPr lang="tr-TR" sz="2400" dirty="0" smtClean="0"/>
          </a:p>
          <a:p>
            <a:r>
              <a:rPr lang="en-US" sz="2400" dirty="0" smtClean="0"/>
              <a:t>Cortical </a:t>
            </a:r>
            <a:r>
              <a:rPr lang="en-US" sz="2400" dirty="0"/>
              <a:t>screws are stronger than cancellous screws of the same outer diameter. </a:t>
            </a:r>
            <a:endParaRPr lang="tr-TR" sz="2400" dirty="0" smtClean="0"/>
          </a:p>
          <a:p>
            <a:endParaRPr lang="tr-TR" sz="2400" dirty="0" smtClean="0"/>
          </a:p>
          <a:p>
            <a:r>
              <a:rPr lang="en-US" sz="2400" dirty="0" smtClean="0"/>
              <a:t>They </a:t>
            </a:r>
            <a:r>
              <a:rPr lang="en-US" sz="2400" dirty="0"/>
              <a:t>are usually blunt ended. </a:t>
            </a:r>
            <a:endParaRPr lang="tr-TR" sz="2400" dirty="0" smtClean="0"/>
          </a:p>
          <a:p>
            <a:endParaRPr lang="tr-TR" sz="2400" dirty="0" smtClean="0"/>
          </a:p>
          <a:p>
            <a:r>
              <a:rPr lang="en-US" sz="2400" dirty="0" smtClean="0"/>
              <a:t>The </a:t>
            </a:r>
            <a:r>
              <a:rPr lang="en-US" sz="2400" dirty="0"/>
              <a:t>blunt end should extend only a few millimeters into the soft tissues beyond the far cortex to minimize damage to the soft tissue. </a:t>
            </a:r>
            <a:endParaRPr lang="tr-TR" sz="2400" dirty="0"/>
          </a:p>
        </p:txBody>
      </p:sp>
    </p:spTree>
    <p:extLst>
      <p:ext uri="{BB962C8B-B14F-4D97-AF65-F5344CB8AC3E}">
        <p14:creationId xmlns:p14="http://schemas.microsoft.com/office/powerpoint/2010/main" val="39586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305342"/>
            <a:ext cx="8064896" cy="3416320"/>
          </a:xfrm>
          <a:prstGeom prst="rect">
            <a:avLst/>
          </a:prstGeom>
        </p:spPr>
        <p:txBody>
          <a:bodyPr wrap="square">
            <a:spAutoFit/>
          </a:bodyPr>
          <a:lstStyle/>
          <a:p>
            <a:r>
              <a:rPr lang="en-US" sz="2400" dirty="0">
                <a:solidFill>
                  <a:srgbClr val="FF0000"/>
                </a:solidFill>
              </a:rPr>
              <a:t>Cancellous </a:t>
            </a:r>
            <a:r>
              <a:rPr lang="en-US" sz="2400" dirty="0" smtClean="0">
                <a:solidFill>
                  <a:srgbClr val="FF0000"/>
                </a:solidFill>
              </a:rPr>
              <a:t>screws</a:t>
            </a:r>
            <a:endParaRPr lang="tr-TR" sz="2400" dirty="0" smtClean="0">
              <a:solidFill>
                <a:srgbClr val="FF0000"/>
              </a:solidFill>
            </a:endParaRPr>
          </a:p>
          <a:p>
            <a:endParaRPr lang="tr-TR" sz="2400" dirty="0">
              <a:solidFill>
                <a:srgbClr val="FF0000"/>
              </a:solidFill>
            </a:endParaRPr>
          </a:p>
          <a:p>
            <a:r>
              <a:rPr lang="en-US" sz="2400" dirty="0" smtClean="0">
                <a:solidFill>
                  <a:srgbClr val="FF0000"/>
                </a:solidFill>
              </a:rPr>
              <a:t> </a:t>
            </a:r>
            <a:r>
              <a:rPr lang="en-US" sz="2400" dirty="0"/>
              <a:t>are designed for fixation of cancellous bone. </a:t>
            </a:r>
            <a:endParaRPr lang="tr-TR" sz="2400" dirty="0" smtClean="0"/>
          </a:p>
          <a:p>
            <a:endParaRPr lang="tr-TR" sz="2400" dirty="0" smtClean="0"/>
          </a:p>
          <a:p>
            <a:r>
              <a:rPr lang="en-US" sz="2400" dirty="0" smtClean="0"/>
              <a:t>They </a:t>
            </a:r>
            <a:r>
              <a:rPr lang="en-US" sz="2400" dirty="0"/>
              <a:t>are most commonly used in the </a:t>
            </a:r>
            <a:r>
              <a:rPr lang="en-US" sz="2400" dirty="0" err="1"/>
              <a:t>metaphyses</a:t>
            </a:r>
            <a:r>
              <a:rPr lang="en-US" sz="2400" dirty="0"/>
              <a:t> of long bones where cancellous bone is abundant. </a:t>
            </a:r>
            <a:endParaRPr lang="tr-TR" sz="2400" dirty="0" smtClean="0"/>
          </a:p>
          <a:p>
            <a:endParaRPr lang="tr-TR" sz="2400" dirty="0" smtClean="0"/>
          </a:p>
          <a:p>
            <a:r>
              <a:rPr lang="en-US" sz="2400" dirty="0" smtClean="0"/>
              <a:t>They </a:t>
            </a:r>
            <a:r>
              <a:rPr lang="en-US" sz="2400" dirty="0"/>
              <a:t>have more deeply cut and more widely spaced threads compared to cortical screw. </a:t>
            </a:r>
            <a:endParaRPr lang="tr-TR" sz="2400" dirty="0" smtClean="0"/>
          </a:p>
        </p:txBody>
      </p:sp>
    </p:spTree>
    <p:extLst>
      <p:ext uri="{BB962C8B-B14F-4D97-AF65-F5344CB8AC3E}">
        <p14:creationId xmlns:p14="http://schemas.microsoft.com/office/powerpoint/2010/main" val="943010463"/>
      </p:ext>
    </p:extLst>
  </p:cSld>
  <p:clrMapOvr>
    <a:masterClrMapping/>
  </p:clrMapOvr>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415</TotalTime>
  <Words>718</Words>
  <Application>Microsoft Office PowerPoint</Application>
  <PresentationFormat>Ekran Gösterisi (4:3)</PresentationFormat>
  <Paragraphs>117</Paragraphs>
  <Slides>37</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37</vt:i4>
      </vt:variant>
    </vt:vector>
  </HeadingPairs>
  <TitlesOfParts>
    <vt:vector size="41" baseType="lpstr">
      <vt:lpstr>Calibri</vt:lpstr>
      <vt:lpstr>Century Gothic</vt:lpstr>
      <vt:lpstr>Wingdings 3</vt:lpstr>
      <vt:lpstr>Dilim</vt:lpstr>
      <vt:lpstr>Plate and External Fixator, Bone Grafts, Mandibula and Scapula Fractures</vt:lpstr>
      <vt:lpstr>METHODS OF INTERNAL FIXATION</vt:lpstr>
      <vt:lpstr>PowerPoint Sunusu</vt:lpstr>
      <vt:lpstr>PowerPoint Sunusu</vt:lpstr>
      <vt:lpstr>PowerPoint Sunusu</vt:lpstr>
      <vt:lpstr>SCREWS AND PLATES</vt:lpstr>
      <vt:lpstr>PowerPoint Sunusu</vt:lpstr>
      <vt:lpstr>PowerPoint Sunusu</vt:lpstr>
      <vt:lpstr>PowerPoint Sunusu</vt:lpstr>
      <vt:lpstr>PowerPoint Sunusu</vt:lpstr>
      <vt:lpstr>PowerPoint Sunusu</vt:lpstr>
      <vt:lpstr>PowerPoint Sunusu</vt:lpstr>
      <vt:lpstr>PowerPoint Sunusu</vt:lpstr>
      <vt:lpstr>External Fixator</vt:lpstr>
      <vt:lpstr>PowerPoint Sunusu</vt:lpstr>
      <vt:lpstr>PowerPoint Sunusu</vt:lpstr>
      <vt:lpstr>PowerPoint Sunusu</vt:lpstr>
      <vt:lpstr>PowerPoint Sunusu</vt:lpstr>
      <vt:lpstr>PowerPoint Sunusu</vt:lpstr>
      <vt:lpstr>PowerPoint Sunusu</vt:lpstr>
      <vt:lpstr>PowerPoint Sunusu</vt:lpstr>
      <vt:lpstr>Bone Grafts</vt:lpstr>
      <vt:lpstr>PowerPoint Sunusu</vt:lpstr>
      <vt:lpstr>PowerPoint Sunusu</vt:lpstr>
      <vt:lpstr>Mandibula fractures  </vt:lpstr>
      <vt:lpstr>PowerPoint Sunusu</vt:lpstr>
      <vt:lpstr>PowerPoint Sunusu</vt:lpstr>
      <vt:lpstr>PowerPoint Sunusu</vt:lpstr>
      <vt:lpstr>PowerPoint Sunusu</vt:lpstr>
      <vt:lpstr>PowerPoint Sunusu</vt:lpstr>
      <vt:lpstr>Scapular fractures </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Anatomy, Basic</dc:title>
  <dc:creator>çalışkan</dc:creator>
  <cp:lastModifiedBy>murat calıskan</cp:lastModifiedBy>
  <cp:revision>110</cp:revision>
  <dcterms:created xsi:type="dcterms:W3CDTF">2019-03-05T21:12:00Z</dcterms:created>
  <dcterms:modified xsi:type="dcterms:W3CDTF">2019-03-13T09:35:20Z</dcterms:modified>
</cp:coreProperties>
</file>