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istoryguide.org/ancient/lecture1b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46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4"/>
          </a:solidFill>
        </p:spPr>
        <p:txBody>
          <a:bodyPr/>
          <a:lstStyle/>
          <a:p>
            <a:r>
              <a:rPr lang="tr-TR" b="1" dirty="0" smtClean="0"/>
              <a:t>Ortaçağ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Uygarlık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sözcüğü Batıda 18.yy’da sözlüklere girmiştir. Anlamı: Belli bir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yapının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(üretim araçları ve üretimin örgütlenmesi yani üretim biçimi) biçimlendirdiği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değerler sistemi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(düşünüş, yaşayış, çalışma, duygu, sanatsal, hukuksal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değerleri)(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Tanilli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2002)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Uygarlık sözcüğü Latince </a:t>
            </a:r>
            <a:r>
              <a:rPr lang="tr-TR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sıfatından gelir,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vatandaşa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gönderme yapar. Vatandaşlar kendi arzularıyla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biraraya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gelerek politik, toplumsal, ekonomik ve dini örgütlenmeler oluştururlar. Zaman içinde uygarlık sözcüğü örgütlenmenin ötesinde bir anlam kazanmıştır .(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historyguide.org/ancient/lecture1b.html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95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Uygarlık</a:t>
            </a:r>
            <a:r>
              <a:rPr lang="tr-TR" dirty="0" smtClean="0"/>
              <a:t>, temelinde </a:t>
            </a:r>
            <a:r>
              <a:rPr lang="tr-TR" b="1" dirty="0">
                <a:solidFill>
                  <a:srgbClr val="7030A0"/>
                </a:solidFill>
              </a:rPr>
              <a:t>yazma ve kayıt tutma </a:t>
            </a:r>
            <a:r>
              <a:rPr lang="tr-TR" dirty="0"/>
              <a:t>olan, yüksek kültür </a:t>
            </a:r>
            <a:r>
              <a:rPr lang="tr-TR" dirty="0" smtClean="0"/>
              <a:t>düzeyini vurgular. </a:t>
            </a:r>
            <a:r>
              <a:rPr lang="tr-TR" b="1" dirty="0">
                <a:solidFill>
                  <a:srgbClr val="7030A0"/>
                </a:solidFill>
              </a:rPr>
              <a:t>Kültür</a:t>
            </a:r>
            <a:r>
              <a:rPr lang="tr-TR" dirty="0"/>
              <a:t> klasik tanımıyla insanın yaptığı her şeydir; insan üreticidir, yaratıcıdır; toplum, </a:t>
            </a:r>
            <a:r>
              <a:rPr lang="tr-TR" dirty="0" err="1"/>
              <a:t>sosyo</a:t>
            </a:r>
            <a:r>
              <a:rPr lang="tr-TR" dirty="0"/>
              <a:t>-kültürel sistem insanın ürünüdür. </a:t>
            </a:r>
            <a:r>
              <a:rPr lang="tr-TR" b="1" dirty="0">
                <a:solidFill>
                  <a:srgbClr val="7030A0"/>
                </a:solidFill>
              </a:rPr>
              <a:t>Kültür insanın tüm </a:t>
            </a:r>
            <a:r>
              <a:rPr lang="tr-TR" b="1" dirty="0" smtClean="0">
                <a:solidFill>
                  <a:srgbClr val="7030A0"/>
                </a:solidFill>
              </a:rPr>
              <a:t>yaratılarını içerir</a:t>
            </a:r>
          </a:p>
          <a:p>
            <a:r>
              <a:rPr lang="tr-TR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/Modernleşme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uygarlaşma serüvenidir;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neleri değiştirdiğini anlayabilmek için “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geleneksel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olana bakmak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</a:t>
            </a:r>
          </a:p>
          <a:p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Ortaçağ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(kavimler göçüyle Avrupa’ya saldıran Germen kavimlerinin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Batı Roma İmparatorluğunun yıkılışı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olan 476’dan Doğu Roma İmparatorluğu’nun yıkılışı,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İstanbul’un </a:t>
            </a: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1453’te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Osmanlılar tarafından alınışına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kadar olan dönem)</a:t>
            </a:r>
          </a:p>
        </p:txBody>
      </p:sp>
    </p:spTree>
    <p:extLst>
      <p:ext uri="{BB962C8B-B14F-4D97-AF65-F5344CB8AC3E}">
        <p14:creationId xmlns:p14="http://schemas.microsoft.com/office/powerpoint/2010/main" val="200571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faaliyet: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Tarım; pazarı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olmayan köy ekonomisi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Toplumsal </a:t>
            </a: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sınıflar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Senyörler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vassallar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(senyörlerin himayesinde olan ve hizmetlerini gören tebaa), köylüler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serfler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Dinde mezhepleşme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Haçlı seferleri ve kentlerin doğuşu</a:t>
            </a:r>
          </a:p>
          <a:p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ticaretin ve zanaatın gelişmesinin,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piyasa için üretimin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uzmanlık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mesleklerin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burjuva sınıfının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ortaya çıkışının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sembolü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65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endParaRPr lang="tr-TR" dirty="0" smtClean="0"/>
          </a:p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Meslek loncaları, sınırlı kazanç kuralı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Kent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olgusu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ticaret güvenliğini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gündeme getirir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Güven olmadan ticaret olmaz. Bu nedenle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malların güvenli biçimde dolaşımı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için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oluşturulur</a:t>
            </a:r>
          </a:p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Ticari örgütlenme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Hansa Birlikleri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Kredi ve para ticareti; </a:t>
            </a: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bankalar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sermaye birikimi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Dine dayalı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sistemi; </a:t>
            </a: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 kaynağı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Kutsal kitap ve kutsal metinler</a:t>
            </a:r>
          </a:p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Dünya hakkında tüm bilinenlerin sembolü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6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/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1453’te İstanbul’un fethi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Batı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Avrupa’nın ilk deniz aşırı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imparatorluğunun yıkılışı 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Ortaçağ’dan kopuş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Pusula, gemicilik, coğrafi yer belirleme yeteneği</a:t>
            </a:r>
          </a:p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Coğrafi keşifler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Dünyanın sınırları genişliyor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Sınırlı kazanç kuralı kalkar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Sigortacılık, poliçe, çek kullanımı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Avrupa’ya değerli maden akışı, zenginliğin artması,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Burjuva sınıfının güçlenmesi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590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faaliyetler:</a:t>
            </a: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Üretim:Tarım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(köy ekonomisinden   pazara)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İmalat: (Zanaatkarlıktan, uzmanlığa, mesleklere)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Ticaret: Malların dolaşımı(okyanuslara)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Örgütlenme:</a:t>
            </a:r>
          </a:p>
          <a:p>
            <a:pPr marL="457200" lvl="1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Meslek loncası, </a:t>
            </a:r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tüccar koncası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Banka</a:t>
            </a:r>
          </a:p>
          <a:p>
            <a:pPr marL="457200" lvl="1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Şirket</a:t>
            </a:r>
          </a:p>
          <a:p>
            <a:pPr marL="457200" lvl="1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Ticaret Güvenliği</a:t>
            </a:r>
          </a:p>
          <a:p>
            <a:pPr marL="457200" lvl="1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Sigortacılık, kredi, çek, poliçe, yasalar</a:t>
            </a:r>
          </a:p>
        </p:txBody>
      </p:sp>
    </p:spTree>
    <p:extLst>
      <p:ext uri="{BB962C8B-B14F-4D97-AF65-F5344CB8AC3E}">
        <p14:creationId xmlns:p14="http://schemas.microsoft.com/office/powerpoint/2010/main" val="41927935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354</Words>
  <Application>Microsoft Office PowerPoint</Application>
  <PresentationFormat>Ekran Gösterisi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Ortaçağ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Tulay Fenerci</cp:lastModifiedBy>
  <cp:revision>12</cp:revision>
  <dcterms:created xsi:type="dcterms:W3CDTF">2018-03-01T18:40:53Z</dcterms:created>
  <dcterms:modified xsi:type="dcterms:W3CDTF">2018-03-14T09:55:16Z</dcterms:modified>
</cp:coreProperties>
</file>