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0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18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0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361" y="239934"/>
            <a:ext cx="10058400" cy="1073712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6360" y="1606252"/>
            <a:ext cx="11010535" cy="452409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6360" y="6272784"/>
            <a:ext cx="6719424" cy="365125"/>
          </a:xfrm>
        </p:spPr>
        <p:txBody>
          <a:bodyPr/>
          <a:lstStyle/>
          <a:p>
            <a:r>
              <a:rPr lang="tr-TR" dirty="0" smtClean="0"/>
              <a:t>AÜHF İktisat – F. Kemal Kızılca 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34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4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1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1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92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2CE7D43-FBDF-4DAF-8F6B-3BB75AB57288}" type="datetimeFigureOut">
              <a:rPr lang="en-US" smtClean="0"/>
              <a:t>2/4/2018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8D7D7F2-8CDD-4595-B5A1-D3677CC2FA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Enflasyon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7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232" y="256821"/>
            <a:ext cx="8618232" cy="6267805"/>
          </a:xfrm>
        </p:spPr>
      </p:pic>
      <p:sp>
        <p:nvSpPr>
          <p:cNvPr id="2" name="TextBox 1"/>
          <p:cNvSpPr txBox="1"/>
          <p:nvPr/>
        </p:nvSpPr>
        <p:spPr>
          <a:xfrm>
            <a:off x="4728754" y="4885509"/>
            <a:ext cx="199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F. 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35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274639"/>
            <a:ext cx="8645236" cy="6287445"/>
          </a:xfrm>
        </p:spPr>
      </p:pic>
      <p:sp>
        <p:nvSpPr>
          <p:cNvPr id="5" name="TextBox 4"/>
          <p:cNvSpPr txBox="1"/>
          <p:nvPr/>
        </p:nvSpPr>
        <p:spPr>
          <a:xfrm>
            <a:off x="5368834" y="4637315"/>
            <a:ext cx="199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F. 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2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Tanım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Fiyatlar genel düzeyindeki sürekli artıştır. </a:t>
            </a:r>
          </a:p>
          <a:p>
            <a:r>
              <a:rPr lang="tr-TR" dirty="0"/>
              <a:t>Fiyatlardaki geçici ve sürekli artışların nedenleri farklıdır. </a:t>
            </a:r>
          </a:p>
          <a:p>
            <a:r>
              <a:rPr lang="tr-TR" smtClean="0"/>
              <a:t>Enflasyon, </a:t>
            </a:r>
            <a:r>
              <a:rPr lang="tr-TR" dirty="0"/>
              <a:t>asıl olarak üç farklı yöntemle ölçülebilir</a:t>
            </a:r>
            <a:r>
              <a:rPr lang="tr-TR"/>
              <a:t>: </a:t>
            </a:r>
            <a:r>
              <a:rPr lang="tr-TR" smtClean="0"/>
              <a:t>TÜFE, </a:t>
            </a:r>
            <a:r>
              <a:rPr lang="tr-TR" dirty="0"/>
              <a:t>ÜFE ve GSMH deflatöründeki yüzde değişme.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8453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Yöntem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Tüketici Fiyatları Endeksi (TÜFE)</a:t>
            </a:r>
          </a:p>
          <a:p>
            <a:pPr lvl="1"/>
            <a:r>
              <a:rPr lang="tr-TR" sz="3200" dirty="0"/>
              <a:t>Tüketici tarafından satın alınan mal ve hizmetlerin fiyatlarındaki değişiklikleri ölçer</a:t>
            </a:r>
          </a:p>
          <a:p>
            <a:pPr lvl="1"/>
            <a:endParaRPr lang="tr-TR" sz="3200" dirty="0"/>
          </a:p>
          <a:p>
            <a:r>
              <a:rPr lang="tr-TR" sz="3600" dirty="0"/>
              <a:t>Üretici Fiyatları Endeksi </a:t>
            </a:r>
            <a:r>
              <a:rPr lang="tr-TR" sz="3600"/>
              <a:t>(</a:t>
            </a:r>
            <a:r>
              <a:rPr lang="tr-TR" sz="3600"/>
              <a:t>ÜFE, </a:t>
            </a:r>
            <a:r>
              <a:rPr lang="tr-TR" sz="3600" dirty="0"/>
              <a:t>eski TEFE)</a:t>
            </a:r>
          </a:p>
          <a:p>
            <a:pPr lvl="1"/>
            <a:r>
              <a:rPr lang="tr-TR" sz="3200" dirty="0"/>
              <a:t>Ekonomide </a:t>
            </a:r>
            <a:r>
              <a:rPr lang="tr-TR" sz="3200" i="1" dirty="0"/>
              <a:t>üretim faaliyetlerinde</a:t>
            </a:r>
            <a:r>
              <a:rPr lang="tr-TR" sz="3200" dirty="0"/>
              <a:t> yer alan maddelerin fiyatlarındaki değişikleri toptancı aşamasında ölçer</a:t>
            </a:r>
          </a:p>
        </p:txBody>
      </p:sp>
    </p:spTree>
    <p:extLst>
      <p:ext uri="{BB962C8B-B14F-4D97-AF65-F5344CB8AC3E}">
        <p14:creationId xmlns:p14="http://schemas.microsoft.com/office/powerpoint/2010/main" val="1427456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Endeks hesabı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>
          <a:xfrm>
            <a:off x="1524000" y="1124744"/>
            <a:ext cx="9144000" cy="5544616"/>
          </a:xfrm>
        </p:spPr>
        <p:txBody>
          <a:bodyPr>
            <a:noAutofit/>
          </a:bodyPr>
          <a:lstStyle/>
          <a:p>
            <a:r>
              <a:rPr lang="tr-TR" smtClean="0"/>
              <a:t>Enflasyon hesaplanırken, </a:t>
            </a:r>
            <a:r>
              <a:rPr lang="tr-TR" dirty="0" smtClean="0"/>
              <a:t>bir “baz” (temel) yıl seçilir ve o yılın genel fiyat seviyesi 100 kabul edilir. </a:t>
            </a:r>
          </a:p>
          <a:p>
            <a:r>
              <a:rPr lang="tr-TR" dirty="0" smtClean="0"/>
              <a:t>Sonraki her bir dönem </a:t>
            </a:r>
            <a:r>
              <a:rPr lang="tr-TR" smtClean="0"/>
              <a:t>(ay, </a:t>
            </a:r>
            <a:r>
              <a:rPr lang="tr-TR" dirty="0" smtClean="0"/>
              <a:t>yıl …) için baz yıla göre değişme hesaplanır. Türkiye’de en son kabul edilen </a:t>
            </a:r>
            <a:r>
              <a:rPr lang="tr-TR" smtClean="0"/>
              <a:t>baz yıl, </a:t>
            </a:r>
            <a:r>
              <a:rPr lang="tr-TR" dirty="0" smtClean="0"/>
              <a:t>2003’tür. </a:t>
            </a:r>
          </a:p>
          <a:p>
            <a:r>
              <a:rPr lang="tr-TR" smtClean="0"/>
              <a:t>Bölgelere, </a:t>
            </a:r>
            <a:r>
              <a:rPr lang="tr-TR" dirty="0" smtClean="0"/>
              <a:t>mal gruplarına göre farklı tanımlar mevcuttur. </a:t>
            </a:r>
          </a:p>
          <a:p>
            <a:r>
              <a:rPr lang="tr-TR" dirty="0" smtClean="0">
                <a:solidFill>
                  <a:srgbClr val="C00000"/>
                </a:solidFill>
              </a:rPr>
              <a:t>Bir önceki yılın aynı ayına göre </a:t>
            </a:r>
            <a:r>
              <a:rPr lang="tr-TR" smtClean="0">
                <a:solidFill>
                  <a:srgbClr val="C00000"/>
                </a:solidFill>
              </a:rPr>
              <a:t>hesaplanabileceği gibi, </a:t>
            </a:r>
            <a:r>
              <a:rPr lang="tr-TR" dirty="0" smtClean="0">
                <a:solidFill>
                  <a:srgbClr val="C00000"/>
                </a:solidFill>
              </a:rPr>
              <a:t>12 aylık ortalamalara da bakılabilir. </a:t>
            </a:r>
          </a:p>
        </p:txBody>
      </p:sp>
    </p:spTree>
    <p:extLst>
      <p:ext uri="{BB962C8B-B14F-4D97-AF65-F5344CB8AC3E}">
        <p14:creationId xmlns:p14="http://schemas.microsoft.com/office/powerpoint/2010/main" val="39254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991544" y="188641"/>
          <a:ext cx="4654906" cy="6463665"/>
        </p:xfrm>
        <a:graphic>
          <a:graphicData uri="http://schemas.openxmlformats.org/drawingml/2006/table">
            <a:tbl>
              <a:tblPr/>
              <a:tblGrid>
                <a:gridCol w="1745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280">
                <a:tc>
                  <a:txBody>
                    <a:bodyPr/>
                    <a:lstStyle/>
                    <a:p>
                      <a:pPr algn="r" fontAlgn="b"/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3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2011</a:t>
                      </a:r>
                      <a:endParaRPr lang="tr-TR" sz="3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3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2010</a:t>
                      </a:r>
                      <a:endParaRPr lang="tr-TR" sz="3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Ocak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182.60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174.07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Şubat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183.93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176.59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Mart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184.70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177.62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Nisan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186.30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178.68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Mayıs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190.81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178.04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Haziran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188.08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177.04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Temmuz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187.31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176.19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Ağustos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188.67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176.90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Eylül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190.09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179.07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Ekim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196.31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182.35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Kasım 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199.70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182.40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280">
                <a:tc>
                  <a:txBody>
                    <a:bodyPr/>
                    <a:lstStyle/>
                    <a:p>
                      <a:pPr algn="l" fontAlgn="b"/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Aralık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tr-TR" sz="3200" b="0" i="0" u="none" strike="noStrike" kern="1200" dirty="0" smtClean="0">
                          <a:solidFill>
                            <a:srgbClr val="000000"/>
                          </a:solidFill>
                          <a:latin typeface="Calibri"/>
                          <a:ea typeface="+mn-ea"/>
                          <a:cs typeface="+mn-cs"/>
                        </a:rPr>
                        <a:t>200.85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tr-TR" sz="3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181.85</a:t>
                      </a:r>
                      <a:endParaRPr lang="tr-TR" sz="3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7059090" y="1196752"/>
            <a:ext cx="3573414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400" dirty="0">
                <a:latin typeface="Times" pitchFamily="18" charset="0"/>
              </a:rPr>
              <a:t>2011 ortalaması: 189.95</a:t>
            </a:r>
          </a:p>
          <a:p>
            <a:r>
              <a:rPr lang="tr-TR" sz="3400" dirty="0">
                <a:latin typeface="Times" pitchFamily="18" charset="0"/>
              </a:rPr>
              <a:t>2010 ortalaması: 178.4</a:t>
            </a:r>
          </a:p>
          <a:p>
            <a:r>
              <a:rPr lang="tr-TR" sz="3400" dirty="0">
                <a:latin typeface="Times" pitchFamily="18" charset="0"/>
              </a:rPr>
              <a:t>Fark: % 6.47</a:t>
            </a:r>
            <a:endParaRPr lang="tr-TR" sz="3400" dirty="0">
              <a:latin typeface="Times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032104" y="4503312"/>
            <a:ext cx="374441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400" dirty="0">
                <a:latin typeface="Times" pitchFamily="18" charset="0"/>
              </a:rPr>
              <a:t>2011 Aralık: 200.85</a:t>
            </a:r>
          </a:p>
          <a:p>
            <a:r>
              <a:rPr lang="tr-TR" sz="3400" dirty="0">
                <a:latin typeface="Times" pitchFamily="18" charset="0"/>
              </a:rPr>
              <a:t>2010 Aralık: 181.85</a:t>
            </a:r>
          </a:p>
          <a:p>
            <a:r>
              <a:rPr lang="tr-TR" sz="3400" dirty="0">
                <a:latin typeface="Times" pitchFamily="18" charset="0"/>
              </a:rPr>
              <a:t>Fark: % 10.45</a:t>
            </a:r>
            <a:endParaRPr lang="tr-TR" sz="3400" dirty="0">
              <a:latin typeface="Times" pitchFamily="18" charset="0"/>
            </a:endParaRPr>
          </a:p>
        </p:txBody>
      </p:sp>
      <p:sp>
        <p:nvSpPr>
          <p:cNvPr id="8" name="4 Başlık"/>
          <p:cNvSpPr>
            <a:spLocks noGrp="1"/>
          </p:cNvSpPr>
          <p:nvPr>
            <p:ph type="title"/>
          </p:nvPr>
        </p:nvSpPr>
        <p:spPr>
          <a:xfrm>
            <a:off x="1703512" y="-85402"/>
            <a:ext cx="2304256" cy="922114"/>
          </a:xfrm>
        </p:spPr>
        <p:txBody>
          <a:bodyPr/>
          <a:lstStyle/>
          <a:p>
            <a:r>
              <a:rPr lang="tr-TR" dirty="0" smtClean="0"/>
              <a:t>Endeks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273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3" name="Rectangle 343"/>
          <p:cNvSpPr>
            <a:spLocks noGrp="1" noChangeArrowheads="1"/>
          </p:cNvSpPr>
          <p:nvPr>
            <p:ph type="title"/>
          </p:nvPr>
        </p:nvSpPr>
        <p:spPr>
          <a:xfrm>
            <a:off x="1847528" y="44624"/>
            <a:ext cx="8363272" cy="92211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TÜFE Ağırlıkları (2015, Yüzde</a:t>
            </a:r>
            <a:r>
              <a:rPr lang="tr-TR" dirty="0"/>
              <a:t>)</a:t>
            </a:r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991544" y="1124744"/>
          <a:ext cx="8136904" cy="537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8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endParaRPr lang="tr-TR" sz="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Gıda ve Alkolsüz İçecekler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24.25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Alkollü İçecekler ve Tütün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4.82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Giyim ve Ayakkabı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7.38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Konut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15.79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Ev Eşyası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7.78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Sağlık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2.57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Ulaştırma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15.38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Haberleşme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4.38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Eğlence ve Kültür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3.54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>
                          <a:latin typeface="Times" pitchFamily="18" charset="0"/>
                        </a:rPr>
                        <a:t>Eğitim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2.53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Lokanta ve Oteller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6.98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Çeşitli Mal ve Hizmetler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800" b="0" i="0" u="none" strike="noStrike" dirty="0">
                          <a:latin typeface="Times" pitchFamily="18" charset="0"/>
                        </a:rPr>
                        <a:t>4.60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081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Enflasyon </a:t>
            </a:r>
            <a:r>
              <a:rPr lang="tr-TR" dirty="0"/>
              <a:t>ve </a:t>
            </a:r>
            <a:r>
              <a:rPr lang="tr-TR" dirty="0" smtClean="0"/>
              <a:t>pahalılık</a:t>
            </a:r>
            <a:endParaRPr lang="tr-TR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91544" y="1196752"/>
            <a:ext cx="8229600" cy="5256584"/>
          </a:xfrm>
        </p:spPr>
        <p:txBody>
          <a:bodyPr/>
          <a:lstStyle/>
          <a:p>
            <a:pPr marL="514350" indent="-514350">
              <a:buNone/>
            </a:pPr>
            <a:r>
              <a:rPr lang="tr-TR" dirty="0" smtClean="0"/>
              <a:t>	Enflasyonun düşmesi, </a:t>
            </a:r>
            <a:r>
              <a:rPr lang="tr-TR" dirty="0"/>
              <a:t>fiyat artışlarının yavaşlayarak devam etmesi anlamına gelir (</a:t>
            </a:r>
            <a:r>
              <a:rPr lang="tr-TR" dirty="0" err="1"/>
              <a:t>dezenflasyon</a:t>
            </a:r>
            <a:r>
              <a:rPr lang="tr-TR" dirty="0"/>
              <a:t> – </a:t>
            </a:r>
            <a:r>
              <a:rPr lang="tr-TR" i="1" dirty="0" err="1"/>
              <a:t>disinflation</a:t>
            </a:r>
            <a:r>
              <a:rPr lang="tr-TR" dirty="0"/>
              <a:t>). </a:t>
            </a:r>
          </a:p>
          <a:p>
            <a:pPr lvl="1"/>
            <a:r>
              <a:rPr lang="tr-TR" dirty="0"/>
              <a:t>Fiyatlarda bir düşüş </a:t>
            </a:r>
            <a:r>
              <a:rPr lang="tr-TR" dirty="0" smtClean="0"/>
              <a:t>varsa, </a:t>
            </a:r>
            <a:r>
              <a:rPr lang="tr-TR" dirty="0"/>
              <a:t>enflasyon oranı negatiftir (deflasyon - </a:t>
            </a:r>
            <a:r>
              <a:rPr lang="tr-TR" i="1" dirty="0" err="1"/>
              <a:t>deflation</a:t>
            </a:r>
            <a:r>
              <a:rPr lang="tr-TR" dirty="0"/>
              <a:t>). </a:t>
            </a:r>
          </a:p>
          <a:p>
            <a:pPr lvl="1"/>
            <a:r>
              <a:rPr lang="tr-TR" dirty="0"/>
              <a:t>Stagflasyon = </a:t>
            </a:r>
            <a:r>
              <a:rPr lang="tr-TR" dirty="0" err="1"/>
              <a:t>Stagnasyon</a:t>
            </a:r>
            <a:r>
              <a:rPr lang="tr-TR" dirty="0"/>
              <a:t> (durgunluk)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		+ Enflasyon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11555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122</TotalTime>
  <Words>254</Words>
  <Application>Microsoft Office PowerPoint</Application>
  <PresentationFormat>Widescreen</PresentationFormat>
  <Paragraphs>92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Century Gothic</vt:lpstr>
      <vt:lpstr>Times</vt:lpstr>
      <vt:lpstr>Wingdings</vt:lpstr>
      <vt:lpstr>Wood Type</vt:lpstr>
      <vt:lpstr>Enflasyon</vt:lpstr>
      <vt:lpstr>PowerPoint Presentation</vt:lpstr>
      <vt:lpstr>PowerPoint Presentation</vt:lpstr>
      <vt:lpstr>Tanım</vt:lpstr>
      <vt:lpstr>Yöntem</vt:lpstr>
      <vt:lpstr>Endeks hesabı</vt:lpstr>
      <vt:lpstr>Endeks</vt:lpstr>
      <vt:lpstr>TÜFE Ağırlıkları (2015, Yüzde)</vt:lpstr>
      <vt:lpstr>Enflasyon ve pahalılık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Talebi ve Faiz Oranı</dc:title>
  <dc:creator>Kemal Kızılca</dc:creator>
  <cp:lastModifiedBy>Kemal Kızılca</cp:lastModifiedBy>
  <cp:revision>15</cp:revision>
  <dcterms:created xsi:type="dcterms:W3CDTF">2018-02-04T07:55:43Z</dcterms:created>
  <dcterms:modified xsi:type="dcterms:W3CDTF">2018-02-04T09:58:12Z</dcterms:modified>
</cp:coreProperties>
</file>