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4" r:id="rId4"/>
    <p:sldId id="282" r:id="rId5"/>
    <p:sldId id="285" r:id="rId6"/>
    <p:sldId id="283" r:id="rId7"/>
    <p:sldId id="28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40327" y="1122363"/>
            <a:ext cx="10889673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sz="4400" dirty="0" smtClean="0">
                <a:solidFill>
                  <a:srgbClr val="FF0000"/>
                </a:solidFill>
              </a:rPr>
              <a:t>GENLİK MODÜLASYONU</a:t>
            </a:r>
          </a:p>
          <a:p>
            <a:pPr>
              <a:buNone/>
            </a:pPr>
            <a:r>
              <a:rPr lang="tr-TR" dirty="0" smtClean="0"/>
              <a:t>Daha önceden belirtildiği üzere </a:t>
            </a:r>
            <a:r>
              <a:rPr lang="tr-TR" dirty="0" err="1" smtClean="0"/>
              <a:t>analog</a:t>
            </a:r>
            <a:r>
              <a:rPr lang="tr-TR" dirty="0" smtClean="0"/>
              <a:t> haberleşme sistemlerinde modülasyon ihtiyacı 3 temel nedenden kaynaklanmaktadır:</a:t>
            </a:r>
          </a:p>
          <a:p>
            <a:pPr marL="342900" indent="-342900">
              <a:buAutoNum type="arabicParenR"/>
            </a:pPr>
            <a:r>
              <a:rPr lang="tr-TR" dirty="0" smtClean="0">
                <a:solidFill>
                  <a:srgbClr val="FF0000"/>
                </a:solidFill>
              </a:rPr>
              <a:t>Anten uzunluğu: </a:t>
            </a:r>
            <a:r>
              <a:rPr lang="tr-TR" dirty="0" smtClean="0"/>
              <a:t>Bir sinyalin iletimi için antenin minimum </a:t>
            </a:r>
            <a:r>
              <a:rPr lang="tr-TR" dirty="0" smtClean="0"/>
              <a:t>uzunluğu</a:t>
            </a:r>
          </a:p>
          <a:p>
            <a:pPr marL="0" indent="0">
              <a:buNone/>
            </a:pPr>
            <a:r>
              <a:rPr lang="tr-TR" dirty="0" smtClean="0"/>
              <a:t>sinyalin </a:t>
            </a:r>
            <a:r>
              <a:rPr lang="tr-TR" dirty="0" smtClean="0"/>
              <a:t>dalga boyunun dörtte biri olmalıdır. Eğer </a:t>
            </a:r>
            <a:r>
              <a:rPr lang="tr-TR" dirty="0" smtClean="0"/>
              <a:t>3 </a:t>
            </a:r>
            <a:r>
              <a:rPr lang="tr-TR" dirty="0" err="1" smtClean="0"/>
              <a:t>kHz’lik</a:t>
            </a:r>
            <a:r>
              <a:rPr lang="tr-TR" dirty="0" smtClean="0"/>
              <a:t> </a:t>
            </a:r>
            <a:r>
              <a:rPr lang="tr-TR" dirty="0" smtClean="0"/>
              <a:t>bir konuşma sinyalini iletmek istiyorsak, dalga uzunluğu</a:t>
            </a: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/>
          </a:p>
          <a:p>
            <a:pPr marL="342900" indent="-342900">
              <a:buNone/>
            </a:pPr>
            <a:r>
              <a:rPr lang="tr-TR" dirty="0" smtClean="0"/>
              <a:t>bulunur</a:t>
            </a:r>
            <a:r>
              <a:rPr lang="tr-TR" dirty="0" smtClean="0"/>
              <a:t>. Burada, antenin minimum uzunluğu </a:t>
            </a:r>
            <a:r>
              <a:rPr lang="tr-TR" dirty="0" err="1" smtClean="0"/>
              <a:t>I</a:t>
            </a:r>
            <a:r>
              <a:rPr lang="tr-TR" baseline="-25000" dirty="0" err="1" smtClean="0"/>
              <a:t>min</a:t>
            </a:r>
            <a:r>
              <a:rPr lang="tr-TR" dirty="0" smtClean="0"/>
              <a:t> </a:t>
            </a:r>
            <a:r>
              <a:rPr lang="tr-TR" dirty="0" smtClean="0"/>
              <a:t>= λ / 4 = 25000 </a:t>
            </a:r>
            <a:r>
              <a:rPr lang="tr-TR" dirty="0" smtClean="0"/>
              <a:t>metre</a:t>
            </a:r>
          </a:p>
          <a:p>
            <a:pPr marL="342900" indent="-342900">
              <a:buNone/>
            </a:pPr>
            <a:r>
              <a:rPr lang="tr-TR" dirty="0" smtClean="0"/>
              <a:t>bulunur</a:t>
            </a:r>
            <a:r>
              <a:rPr lang="tr-TR" dirty="0" smtClean="0"/>
              <a:t>. O halde, anten uzunluğunun </a:t>
            </a:r>
            <a:r>
              <a:rPr lang="tr-TR" dirty="0" smtClean="0"/>
              <a:t>pratikte gerçekleştirilebilecek </a:t>
            </a:r>
            <a:r>
              <a:rPr lang="tr-TR" dirty="0" smtClean="0"/>
              <a:t>bir </a:t>
            </a:r>
            <a:r>
              <a:rPr lang="tr-TR" dirty="0" smtClean="0"/>
              <a:t>boyda</a:t>
            </a:r>
          </a:p>
          <a:p>
            <a:pPr marL="342900" indent="-342900">
              <a:buNone/>
            </a:pPr>
            <a:r>
              <a:rPr lang="tr-TR" dirty="0" smtClean="0"/>
              <a:t>olması </a:t>
            </a:r>
            <a:r>
              <a:rPr lang="tr-TR" dirty="0" smtClean="0"/>
              <a:t>için, </a:t>
            </a:r>
            <a:r>
              <a:rPr lang="tr-TR" dirty="0" smtClean="0"/>
              <a:t>sinyalin frekans </a:t>
            </a:r>
            <a:r>
              <a:rPr lang="tr-TR" dirty="0" smtClean="0"/>
              <a:t>spektrumu değiştirilmelidir. </a:t>
            </a: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22742" y="3601071"/>
            <a:ext cx="4089513" cy="59436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15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 marL="342900" indent="-342900">
              <a:buAutoNum type="arabicParenR" startAt="2"/>
            </a:pPr>
            <a:r>
              <a:rPr lang="tr-TR" dirty="0" smtClean="0">
                <a:solidFill>
                  <a:srgbClr val="FF0000"/>
                </a:solidFill>
              </a:rPr>
              <a:t>Birden </a:t>
            </a:r>
            <a:r>
              <a:rPr lang="tr-TR" dirty="0" smtClean="0">
                <a:solidFill>
                  <a:srgbClr val="FF0000"/>
                </a:solidFill>
              </a:rPr>
              <a:t>fazla sinyalin transmisyonu:  </a:t>
            </a:r>
            <a:r>
              <a:rPr lang="tr-TR" dirty="0" smtClean="0"/>
              <a:t>Aynı anda birden çok </a:t>
            </a:r>
            <a:r>
              <a:rPr lang="tr-TR" dirty="0" smtClean="0"/>
              <a:t>sinyalin</a:t>
            </a:r>
          </a:p>
          <a:p>
            <a:pPr marL="0" indent="0">
              <a:buNone/>
            </a:pPr>
            <a:r>
              <a:rPr lang="tr-TR" dirty="0" smtClean="0"/>
              <a:t>sinyaller </a:t>
            </a:r>
            <a:r>
              <a:rPr lang="tr-TR" dirty="0" smtClean="0"/>
              <a:t>birbirine karışmadan uzaktan bir </a:t>
            </a:r>
            <a:r>
              <a:rPr lang="tr-TR" dirty="0" smtClean="0"/>
              <a:t>noktaya iletilmesi </a:t>
            </a:r>
            <a:r>
              <a:rPr lang="tr-TR" dirty="0" smtClean="0"/>
              <a:t>modülasyonsuz gerçekleştirilemez.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342900" indent="-342900">
              <a:buAutoNum type="arabicParenR" startAt="3"/>
            </a:pPr>
            <a:r>
              <a:rPr lang="tr-TR" dirty="0" smtClean="0">
                <a:solidFill>
                  <a:srgbClr val="FF0000"/>
                </a:solidFill>
              </a:rPr>
              <a:t>Kanal gürültüsünü azaltmak: </a:t>
            </a:r>
            <a:r>
              <a:rPr lang="tr-TR" dirty="0" smtClean="0"/>
              <a:t>Sinyal iletim ortamının özelliklerine </a:t>
            </a:r>
            <a:r>
              <a:rPr lang="tr-TR" dirty="0" smtClean="0"/>
              <a:t>bağlı</a:t>
            </a:r>
          </a:p>
          <a:p>
            <a:pPr marL="0" indent="0">
              <a:buNone/>
            </a:pPr>
            <a:r>
              <a:rPr lang="tr-TR" dirty="0" smtClean="0"/>
              <a:t>olarak </a:t>
            </a:r>
            <a:r>
              <a:rPr lang="tr-TR" dirty="0" smtClean="0"/>
              <a:t>zayıflamakta ve gürültü adı </a:t>
            </a:r>
            <a:r>
              <a:rPr lang="tr-TR" dirty="0" smtClean="0"/>
              <a:t>verilen istenmeyen </a:t>
            </a:r>
            <a:r>
              <a:rPr lang="tr-TR" dirty="0" smtClean="0"/>
              <a:t>bozucu etkilerin tesirinde kalmaktadır. Bu sorunu çözmek için en uygun yol, sinyal iletileceği ortamın </a:t>
            </a:r>
            <a:r>
              <a:rPr lang="tr-TR" dirty="0" smtClean="0"/>
              <a:t>özelliklerine uyan </a:t>
            </a:r>
            <a:r>
              <a:rPr lang="tr-TR" dirty="0" smtClean="0"/>
              <a:t>bir frekans spektrumuna taşımaktadır.</a:t>
            </a:r>
            <a:endParaRPr lang="tr-TR" dirty="0" smtClean="0">
              <a:solidFill>
                <a:srgbClr val="FF0000"/>
              </a:solidFill>
            </a:endParaRP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159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65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Bu sayılan nedenlerden dolayı sinyalin spektrumu daha uygun bir </a:t>
            </a:r>
            <a:r>
              <a:rPr lang="tr-TR" dirty="0" smtClean="0"/>
              <a:t>yere</a:t>
            </a:r>
          </a:p>
          <a:p>
            <a:pPr>
              <a:buNone/>
            </a:pPr>
            <a:r>
              <a:rPr lang="tr-TR" dirty="0" smtClean="0"/>
              <a:t>kaydırılır</a:t>
            </a:r>
            <a:r>
              <a:rPr lang="tr-TR" dirty="0" smtClean="0"/>
              <a:t>. Bu kaydırma işleminde </a:t>
            </a:r>
            <a:r>
              <a:rPr lang="tr-TR" dirty="0" smtClean="0">
                <a:solidFill>
                  <a:srgbClr val="FF0000"/>
                </a:solidFill>
              </a:rPr>
              <a:t>taşıyıcı sinyal </a:t>
            </a:r>
            <a:r>
              <a:rPr lang="tr-TR" dirty="0" smtClean="0"/>
              <a:t>adında, yüksek frekanslı</a:t>
            </a:r>
          </a:p>
          <a:p>
            <a:pPr>
              <a:buNone/>
            </a:pPr>
            <a:r>
              <a:rPr lang="tr-TR" dirty="0" smtClean="0"/>
              <a:t>sinüzoidal </a:t>
            </a:r>
            <a:r>
              <a:rPr lang="tr-TR" dirty="0" smtClean="0"/>
              <a:t>bir sinyalden yararlanılır. Kısaca, iletilecek sinyalin bir </a:t>
            </a:r>
            <a:r>
              <a:rPr lang="tr-TR" dirty="0" smtClean="0"/>
              <a:t>taşıyıcı</a:t>
            </a:r>
          </a:p>
          <a:p>
            <a:pPr>
              <a:buNone/>
            </a:pPr>
            <a:r>
              <a:rPr lang="tr-TR" dirty="0" smtClean="0"/>
              <a:t>sinyalle </a:t>
            </a:r>
            <a:r>
              <a:rPr lang="tr-TR" dirty="0" smtClean="0"/>
              <a:t>daha yüksek bir </a:t>
            </a:r>
            <a:r>
              <a:rPr lang="tr-TR" dirty="0" smtClean="0"/>
              <a:t>frekans spektrumuna </a:t>
            </a:r>
            <a:r>
              <a:rPr lang="tr-TR" dirty="0" smtClean="0"/>
              <a:t>kaydırılarak </a:t>
            </a:r>
            <a:r>
              <a:rPr lang="tr-TR" dirty="0" smtClean="0"/>
              <a:t>taşınması</a:t>
            </a:r>
          </a:p>
          <a:p>
            <a:pPr>
              <a:buNone/>
            </a:pPr>
            <a:r>
              <a:rPr lang="tr-TR" dirty="0" smtClean="0"/>
              <a:t>işlemine </a:t>
            </a:r>
            <a:r>
              <a:rPr lang="tr-TR" dirty="0" smtClean="0">
                <a:solidFill>
                  <a:srgbClr val="FF0000"/>
                </a:solidFill>
              </a:rPr>
              <a:t>modülasyon</a:t>
            </a:r>
            <a:r>
              <a:rPr lang="tr-TR" dirty="0" smtClean="0"/>
              <a:t> denir.</a:t>
            </a:r>
            <a:br>
              <a:rPr lang="tr-TR" dirty="0" smtClean="0"/>
            </a:br>
            <a:endParaRPr lang="tr-TR" dirty="0" smtClean="0"/>
          </a:p>
          <a:p>
            <a:pPr>
              <a:buNone/>
            </a:pPr>
            <a:r>
              <a:rPr lang="tr-TR" dirty="0" err="1" smtClean="0"/>
              <a:t>x</a:t>
            </a:r>
            <a:r>
              <a:rPr lang="tr-TR" baseline="-25000" dirty="0" err="1" smtClean="0"/>
              <a:t>c</a:t>
            </a:r>
            <a:r>
              <a:rPr lang="tr-TR" dirty="0" smtClean="0"/>
              <a:t>(t) = A.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(t)+Ѳ)</a:t>
            </a:r>
            <a:br>
              <a:rPr lang="tr-TR" dirty="0" smtClean="0"/>
            </a:br>
            <a:endParaRPr lang="tr-TR" dirty="0" smtClean="0"/>
          </a:p>
          <a:p>
            <a:pPr>
              <a:buNone/>
            </a:pPr>
            <a:r>
              <a:rPr lang="tr-TR" dirty="0" smtClean="0"/>
              <a:t>Gönderilmek istenen mesaj sinyali x(t), taşıyıcı sinyal olan x</a:t>
            </a:r>
            <a:r>
              <a:rPr lang="tr-TR" baseline="-25000" dirty="0" smtClean="0"/>
              <a:t>c</a:t>
            </a:r>
            <a:r>
              <a:rPr lang="tr-TR" dirty="0" smtClean="0"/>
              <a:t>(t)’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smtClean="0"/>
              <a:t>bir</a:t>
            </a:r>
          </a:p>
          <a:p>
            <a:pPr>
              <a:buNone/>
            </a:pPr>
            <a:r>
              <a:rPr lang="tr-TR" dirty="0" smtClean="0"/>
              <a:t>parametresini </a:t>
            </a:r>
            <a:r>
              <a:rPr lang="tr-TR" dirty="0" smtClean="0"/>
              <a:t>değiştirmek suretiyle modülasyon </a:t>
            </a:r>
            <a:r>
              <a:rPr lang="tr-TR" dirty="0" smtClean="0"/>
              <a:t>işlemi</a:t>
            </a:r>
          </a:p>
          <a:p>
            <a:pPr>
              <a:buNone/>
            </a:pPr>
            <a:r>
              <a:rPr lang="tr-TR" dirty="0" smtClean="0"/>
              <a:t>gerçekleştirilir</a:t>
            </a:r>
            <a:r>
              <a:rPr lang="tr-TR" dirty="0" smtClean="0"/>
              <a:t>. Değiştirilebilecek 3 parametre vardır</a:t>
            </a:r>
            <a:r>
              <a:rPr lang="tr-TR" dirty="0" smtClean="0"/>
              <a:t>: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solidFill>
                  <a:srgbClr val="FF0000"/>
                </a:solidFill>
              </a:rPr>
              <a:t>Genlik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A katsayısı, genliği x(t) mesaj sinyalinin lineer bir </a:t>
            </a:r>
            <a:r>
              <a:rPr lang="tr-TR" dirty="0" smtClean="0"/>
              <a:t>fonksiyonu</a:t>
            </a:r>
          </a:p>
          <a:p>
            <a:pPr marL="0" indent="0">
              <a:buNone/>
            </a:pPr>
            <a:r>
              <a:rPr lang="tr-TR" dirty="0" smtClean="0"/>
              <a:t>olarak </a:t>
            </a:r>
            <a:r>
              <a:rPr lang="tr-TR" dirty="0" smtClean="0"/>
              <a:t>değiştirebilir. Bu tip modülasyona </a:t>
            </a:r>
            <a:r>
              <a:rPr lang="tr-TR" dirty="0" smtClean="0">
                <a:solidFill>
                  <a:srgbClr val="FF0000"/>
                </a:solidFill>
              </a:rPr>
              <a:t>genlik modülasyonu </a:t>
            </a:r>
            <a:r>
              <a:rPr lang="tr-TR" dirty="0" smtClean="0"/>
              <a:t>(GM) adı verilir. </a:t>
            </a:r>
            <a:endParaRPr lang="tr-TR" dirty="0" smtClean="0"/>
          </a:p>
          <a:p>
            <a:pPr marL="342900" indent="-342900">
              <a:buNone/>
            </a:pPr>
            <a:endParaRPr lang="tr-TR" dirty="0" smtClean="0"/>
          </a:p>
          <a:p>
            <a:pPr marL="514350" indent="-514350">
              <a:buAutoNum type="arabicParenR" startAt="2"/>
            </a:pPr>
            <a:r>
              <a:rPr lang="tr-TR" dirty="0" smtClean="0">
                <a:solidFill>
                  <a:srgbClr val="FF0000"/>
                </a:solidFill>
              </a:rPr>
              <a:t>Frekans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Taşıyıcı sinyalin “ani frekansı” 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), x(t) mesaj </a:t>
            </a:r>
            <a:r>
              <a:rPr lang="tr-TR" dirty="0" smtClean="0"/>
              <a:t>sinyalinin</a:t>
            </a:r>
          </a:p>
          <a:p>
            <a:pPr marL="0" indent="0">
              <a:buNone/>
            </a:pPr>
            <a:r>
              <a:rPr lang="tr-TR" dirty="0" smtClean="0"/>
              <a:t>lineer </a:t>
            </a:r>
            <a:r>
              <a:rPr lang="tr-TR" dirty="0" smtClean="0"/>
              <a:t>bir fonksiyonu olarak değişebilir. Bu </a:t>
            </a:r>
            <a:r>
              <a:rPr lang="tr-TR" dirty="0" smtClean="0"/>
              <a:t>modülasyona </a:t>
            </a:r>
            <a:r>
              <a:rPr lang="tr-TR" dirty="0" smtClean="0">
                <a:solidFill>
                  <a:srgbClr val="FF0000"/>
                </a:solidFill>
              </a:rPr>
              <a:t>frekans </a:t>
            </a:r>
            <a:r>
              <a:rPr lang="tr-TR" dirty="0" smtClean="0">
                <a:solidFill>
                  <a:srgbClr val="FF0000"/>
                </a:solidFill>
              </a:rPr>
              <a:t>modülasyonu </a:t>
            </a:r>
            <a:r>
              <a:rPr lang="tr-TR" dirty="0" smtClean="0"/>
              <a:t>(FM) adı verilir. </a:t>
            </a:r>
            <a:endParaRPr lang="tr-TR" dirty="0" smtClean="0"/>
          </a:p>
          <a:p>
            <a:pPr marL="342900" indent="-342900">
              <a:buNone/>
            </a:pPr>
            <a:endParaRPr lang="tr-TR" dirty="0" smtClean="0"/>
          </a:p>
          <a:p>
            <a:pPr marL="514350" indent="-514350">
              <a:buAutoNum type="arabicParenR" startAt="3"/>
            </a:pPr>
            <a:r>
              <a:rPr lang="tr-TR" dirty="0" smtClean="0">
                <a:solidFill>
                  <a:srgbClr val="FF0000"/>
                </a:solidFill>
              </a:rPr>
              <a:t>Faz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Ѳ, taşıyıcı sinyalin fazı olup, x(t) sinyalinin lineer </a:t>
            </a:r>
            <a:r>
              <a:rPr lang="tr-TR" dirty="0" smtClean="0"/>
              <a:t>fonksiyonu</a:t>
            </a:r>
          </a:p>
          <a:p>
            <a:pPr marL="0" indent="0">
              <a:buNone/>
            </a:pPr>
            <a:r>
              <a:rPr lang="tr-TR" dirty="0" smtClean="0"/>
              <a:t>olarak </a:t>
            </a:r>
            <a:r>
              <a:rPr lang="tr-TR" dirty="0" smtClean="0"/>
              <a:t>değiştirilerek </a:t>
            </a:r>
            <a:r>
              <a:rPr lang="tr-TR" dirty="0" smtClean="0">
                <a:solidFill>
                  <a:srgbClr val="FF0000"/>
                </a:solidFill>
              </a:rPr>
              <a:t>faz modülasyonu </a:t>
            </a:r>
            <a:r>
              <a:rPr lang="tr-TR" dirty="0" smtClean="0"/>
              <a:t>(PM) elde edilir. </a:t>
            </a:r>
          </a:p>
        </p:txBody>
      </p:sp>
    </p:spTree>
    <p:extLst>
      <p:ext uri="{BB962C8B-B14F-4D97-AF65-F5344CB8AC3E}">
        <p14:creationId xmlns:p14="http://schemas.microsoft.com/office/powerpoint/2010/main" val="1434910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/>
              <a:t>Genlik modülasyonunda sinyalin zaman boyutunda ifadesi </a:t>
            </a:r>
            <a:r>
              <a:rPr lang="tr-TR" sz="2400" dirty="0" err="1" smtClean="0"/>
              <a:t>x</a:t>
            </a:r>
            <a:r>
              <a:rPr lang="tr-TR" sz="2400" baseline="-25000" dirty="0" err="1" smtClean="0"/>
              <a:t>M</a:t>
            </a:r>
            <a:r>
              <a:rPr lang="tr-TR" sz="2400" dirty="0" smtClean="0"/>
              <a:t> = x(t).</a:t>
            </a:r>
            <a:r>
              <a:rPr lang="tr-TR" sz="2400" dirty="0" smtClean="0"/>
              <a:t>cos(w</a:t>
            </a:r>
            <a:r>
              <a:rPr lang="tr-TR" sz="2400" baseline="-25000" dirty="0" smtClean="0"/>
              <a:t>c</a:t>
            </a:r>
            <a:r>
              <a:rPr lang="tr-TR" sz="2400" dirty="0" smtClean="0"/>
              <a:t>.t)</a:t>
            </a:r>
          </a:p>
          <a:p>
            <a:pPr>
              <a:buNone/>
            </a:pPr>
            <a:r>
              <a:rPr lang="tr-TR" sz="2400" dirty="0" smtClean="0"/>
              <a:t>şeklindedir</a:t>
            </a:r>
            <a:r>
              <a:rPr lang="tr-TR" sz="2400" dirty="0" smtClean="0"/>
              <a:t>. Bu ifadeye göre, taşıyıcı </a:t>
            </a:r>
            <a:r>
              <a:rPr lang="tr-TR" sz="2400" dirty="0" smtClean="0"/>
              <a:t>sinyalin sadece </a:t>
            </a:r>
            <a:r>
              <a:rPr lang="tr-TR" sz="2400" dirty="0" smtClean="0"/>
              <a:t>genliği x(t) mesaj sinyali </a:t>
            </a:r>
            <a:r>
              <a:rPr lang="tr-TR" sz="2400" dirty="0" smtClean="0"/>
              <a:t>ile</a:t>
            </a:r>
          </a:p>
          <a:p>
            <a:pPr>
              <a:buNone/>
            </a:pPr>
            <a:r>
              <a:rPr lang="tr-TR" sz="2400" dirty="0" smtClean="0"/>
              <a:t>orantılı </a:t>
            </a:r>
            <a:r>
              <a:rPr lang="tr-TR" sz="2400" dirty="0" smtClean="0"/>
              <a:t>olarak değiştirilmiştir. Yani A = x(t), </a:t>
            </a:r>
            <a:r>
              <a:rPr lang="tr-TR" sz="2400" dirty="0" err="1" smtClean="0"/>
              <a:t>w</a:t>
            </a:r>
            <a:r>
              <a:rPr lang="tr-TR" sz="2400" baseline="-25000" dirty="0" err="1" smtClean="0"/>
              <a:t>c</a:t>
            </a:r>
            <a:r>
              <a:rPr lang="tr-TR" sz="2400" dirty="0" smtClean="0"/>
              <a:t> = sabit, Ѳ = 0 olmaktadır. </a:t>
            </a:r>
            <a:r>
              <a:rPr lang="tr-TR" sz="2400" dirty="0" smtClean="0"/>
              <a:t>Burada</a:t>
            </a:r>
          </a:p>
          <a:p>
            <a:pPr>
              <a:buNone/>
            </a:pPr>
            <a:r>
              <a:rPr lang="tr-TR" sz="2400" dirty="0" smtClean="0"/>
              <a:t>x(t</a:t>
            </a:r>
            <a:r>
              <a:rPr lang="tr-TR" sz="2400" dirty="0" smtClean="0"/>
              <a:t>)’ye </a:t>
            </a:r>
            <a:r>
              <a:rPr lang="tr-TR" sz="2400" dirty="0" smtClean="0">
                <a:solidFill>
                  <a:srgbClr val="FF0000"/>
                </a:solidFill>
              </a:rPr>
              <a:t>modüle </a:t>
            </a:r>
            <a:r>
              <a:rPr lang="tr-TR" sz="2400" dirty="0" smtClean="0">
                <a:solidFill>
                  <a:srgbClr val="FF0000"/>
                </a:solidFill>
              </a:rPr>
              <a:t>edilen sinyal </a:t>
            </a:r>
            <a:r>
              <a:rPr lang="tr-TR" sz="2400" dirty="0" smtClean="0"/>
              <a:t>denilmektedir.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Modüle </a:t>
            </a:r>
            <a:r>
              <a:rPr lang="tr-TR" dirty="0" smtClean="0"/>
              <a:t>edilmiş sinyalin frekans spektrumu, </a:t>
            </a:r>
            <a:r>
              <a:rPr lang="tr-TR" dirty="0" err="1" smtClean="0"/>
              <a:t>x</a:t>
            </a:r>
            <a:r>
              <a:rPr lang="tr-TR" baseline="-25000" dirty="0" err="1" smtClean="0"/>
              <a:t>M</a:t>
            </a:r>
            <a:r>
              <a:rPr lang="tr-TR" baseline="-25000" dirty="0" smtClean="0"/>
              <a:t> </a:t>
            </a:r>
            <a:r>
              <a:rPr lang="tr-TR" dirty="0" smtClean="0"/>
              <a:t>‘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err="1" smtClean="0"/>
              <a:t>Forier</a:t>
            </a:r>
            <a:r>
              <a:rPr lang="tr-TR" dirty="0" smtClean="0"/>
              <a:t> </a:t>
            </a:r>
            <a:r>
              <a:rPr lang="tr-TR" dirty="0" smtClean="0"/>
              <a:t>Dönüşümü</a:t>
            </a:r>
          </a:p>
          <a:p>
            <a:pPr>
              <a:buNone/>
            </a:pPr>
            <a:r>
              <a:rPr lang="tr-TR" dirty="0" smtClean="0"/>
              <a:t>alınarak </a:t>
            </a:r>
            <a:r>
              <a:rPr lang="tr-TR" dirty="0" smtClean="0"/>
              <a:t>elde edilir.</a:t>
            </a:r>
          </a:p>
          <a:p>
            <a:pPr>
              <a:buNone/>
            </a:pPr>
            <a:r>
              <a:rPr lang="tr-TR" dirty="0" smtClean="0"/>
              <a:t>X</a:t>
            </a:r>
            <a:r>
              <a:rPr lang="tr-TR" baseline="-25000" dirty="0" smtClean="0"/>
              <a:t>M</a:t>
            </a:r>
            <a:r>
              <a:rPr lang="tr-TR" dirty="0" smtClean="0"/>
              <a:t>(w)=½X(w + 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) + ½X(w - 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)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</p:txBody>
      </p:sp>
      <p:pic>
        <p:nvPicPr>
          <p:cNvPr id="4" name="3 Resim" descr="g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4564" y="2510985"/>
            <a:ext cx="3830781" cy="16155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Modüle </a:t>
            </a:r>
            <a:r>
              <a:rPr lang="tr-TR" dirty="0" smtClean="0"/>
              <a:t>edilmiş sinyalin zaman ve frekans boyutundaki </a:t>
            </a:r>
            <a:r>
              <a:rPr lang="tr-TR" dirty="0" smtClean="0"/>
              <a:t>ifadeleri</a:t>
            </a:r>
          </a:p>
          <a:p>
            <a:pPr>
              <a:buNone/>
            </a:pPr>
            <a:r>
              <a:rPr lang="tr-TR" dirty="0" smtClean="0"/>
              <a:t>aşağıdaki </a:t>
            </a:r>
            <a:r>
              <a:rPr lang="tr-TR" dirty="0" smtClean="0"/>
              <a:t>şekillerde verilmiştir: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</p:txBody>
      </p:sp>
      <p:pic>
        <p:nvPicPr>
          <p:cNvPr id="5" name="4 Resim" descr="sp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5057" y="2438400"/>
            <a:ext cx="4726613" cy="2517648"/>
          </a:xfrm>
          <a:prstGeom prst="rect">
            <a:avLst/>
          </a:prstGeom>
        </p:spPr>
      </p:pic>
      <p:pic>
        <p:nvPicPr>
          <p:cNvPr id="6" name="5 Resim" descr="sinyal za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5999" y="2660073"/>
            <a:ext cx="5038944" cy="170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6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</TotalTime>
  <Words>384</Words>
  <Application>Microsoft Office PowerPoint</Application>
  <PresentationFormat>Geniş ekran</PresentationFormat>
  <Paragraphs>55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Analog Haberleşme Dersi 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221</cp:revision>
  <dcterms:created xsi:type="dcterms:W3CDTF">2017-09-06T09:51:07Z</dcterms:created>
  <dcterms:modified xsi:type="dcterms:W3CDTF">2018-02-12T08:58:56Z</dcterms:modified>
</cp:coreProperties>
</file>