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Franklin Gothic Book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EBCC"/>
          </a:solidFill>
        </a:fill>
      </a:tcStyle>
    </a:wholeTbl>
    <a:band2H>
      <a:tcTxStyle b="def" i="def"/>
      <a:tcStyle>
        <a:tcBdr/>
        <a:fill>
          <a:solidFill>
            <a:srgbClr val="FDF5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E1CF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3D1CE"/>
          </a:solidFill>
        </a:fill>
      </a:tcStyle>
    </a:wholeTbl>
    <a:band2H>
      <a:tcTxStyle b="def" i="def"/>
      <a:tcStyle>
        <a:tcBdr/>
        <a:fill>
          <a:solidFill>
            <a:srgbClr val="F9E9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9" name="Shape 11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Franklin Gothic Book"/>
      </a:defRPr>
    </a:lvl1pPr>
    <a:lvl2pPr indent="228600" defTabSz="457200" latinLnBrk="0">
      <a:defRPr sz="1200">
        <a:latin typeface="+mn-lt"/>
        <a:ea typeface="+mn-ea"/>
        <a:cs typeface="+mn-cs"/>
        <a:sym typeface="Franklin Gothic Book"/>
      </a:defRPr>
    </a:lvl2pPr>
    <a:lvl3pPr indent="457200" defTabSz="457200" latinLnBrk="0">
      <a:defRPr sz="1200">
        <a:latin typeface="+mn-lt"/>
        <a:ea typeface="+mn-ea"/>
        <a:cs typeface="+mn-cs"/>
        <a:sym typeface="Franklin Gothic Book"/>
      </a:defRPr>
    </a:lvl3pPr>
    <a:lvl4pPr indent="685800" defTabSz="457200" latinLnBrk="0">
      <a:defRPr sz="1200">
        <a:latin typeface="+mn-lt"/>
        <a:ea typeface="+mn-ea"/>
        <a:cs typeface="+mn-cs"/>
        <a:sym typeface="Franklin Gothic Book"/>
      </a:defRPr>
    </a:lvl4pPr>
    <a:lvl5pPr indent="914400" defTabSz="457200" latinLnBrk="0">
      <a:defRPr sz="1200">
        <a:latin typeface="+mn-lt"/>
        <a:ea typeface="+mn-ea"/>
        <a:cs typeface="+mn-cs"/>
        <a:sym typeface="Franklin Gothic Book"/>
      </a:defRPr>
    </a:lvl5pPr>
    <a:lvl6pPr indent="1143000" defTabSz="457200" latinLnBrk="0">
      <a:defRPr sz="1200">
        <a:latin typeface="+mn-lt"/>
        <a:ea typeface="+mn-ea"/>
        <a:cs typeface="+mn-cs"/>
        <a:sym typeface="Franklin Gothic Book"/>
      </a:defRPr>
    </a:lvl6pPr>
    <a:lvl7pPr indent="1371600" defTabSz="457200" latinLnBrk="0">
      <a:defRPr sz="1200">
        <a:latin typeface="+mn-lt"/>
        <a:ea typeface="+mn-ea"/>
        <a:cs typeface="+mn-cs"/>
        <a:sym typeface="Franklin Gothic Book"/>
      </a:defRPr>
    </a:lvl7pPr>
    <a:lvl8pPr indent="1600200" defTabSz="457200" latinLnBrk="0">
      <a:defRPr sz="1200">
        <a:latin typeface="+mn-lt"/>
        <a:ea typeface="+mn-ea"/>
        <a:cs typeface="+mn-cs"/>
        <a:sym typeface="Franklin Gothic Book"/>
      </a:defRPr>
    </a:lvl8pPr>
    <a:lvl9pPr indent="1828800" defTabSz="457200" latinLnBrk="0">
      <a:defRPr sz="1200">
        <a:latin typeface="+mn-lt"/>
        <a:ea typeface="+mn-ea"/>
        <a:cs typeface="+mn-cs"/>
        <a:sym typeface="Franklin Gothic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0" showMasterPhAnim="1">
  <p:cSld name="Başlık Slaydı">
    <p:bg>
      <p:bgPr>
        <a:solidFill>
          <a:schemeClr val="accen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/>
          <p:nvPr>
            <p:ph type="title"/>
          </p:nvPr>
        </p:nvSpPr>
        <p:spPr>
          <a:xfrm>
            <a:off x="1915128" y="1788454"/>
            <a:ext cx="8361230" cy="2098227"/>
          </a:xfrm>
          <a:prstGeom prst="rect">
            <a:avLst/>
          </a:prstGeom>
        </p:spPr>
        <p:txBody>
          <a:bodyPr anchor="b"/>
          <a:lstStyle>
            <a:lvl1pPr algn="ctr">
              <a:defRPr cap="all" sz="7200"/>
            </a:lvl1pPr>
          </a:lstStyle>
          <a:p>
            <a:pPr/>
            <a:r>
              <a:t>Başlık Metni</a:t>
            </a:r>
          </a:p>
        </p:txBody>
      </p:sp>
      <p:sp>
        <p:nvSpPr>
          <p:cNvPr id="13" name="Shape 13"/>
          <p:cNvSpPr/>
          <p:nvPr>
            <p:ph type="body" sz="quarter" idx="1"/>
          </p:nvPr>
        </p:nvSpPr>
        <p:spPr>
          <a:xfrm>
            <a:off x="2679905" y="3956279"/>
            <a:ext cx="6831674" cy="1086238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EDECEB"/>
                </a:solidFill>
              </a:defRPr>
            </a:lvl1pPr>
            <a:lvl2pPr marL="0" indent="457200" algn="ct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EDECEB"/>
                </a:solidFill>
              </a:defRPr>
            </a:lvl2pPr>
            <a:lvl3pPr marL="0" indent="914400" algn="ct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EDECEB"/>
                </a:solidFill>
              </a:defRPr>
            </a:lvl3pPr>
            <a:lvl4pPr marL="0" indent="1371600" algn="ct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EDECEB"/>
                </a:solidFill>
              </a:defRPr>
            </a:lvl4pPr>
            <a:lvl5pPr marL="0" indent="1828800" algn="ct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300">
                <a:solidFill>
                  <a:srgbClr val="EDECEB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752857" y="744468"/>
            <a:ext cx="10674118" cy="5349673"/>
            <a:chOff x="0" y="0"/>
            <a:chExt cx="10674116" cy="5349671"/>
          </a:xfrm>
        </p:grpSpPr>
        <p:sp>
          <p:nvSpPr>
            <p:cNvPr id="14" name="Shape 14"/>
            <p:cNvSpPr/>
            <p:nvPr/>
          </p:nvSpPr>
          <p:spPr>
            <a:xfrm>
              <a:off x="7399104" y="941183"/>
              <a:ext cx="3275013" cy="4408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8924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lnTo>
                    <a:pt x="0" y="19712"/>
                  </a:lnTo>
                  <a:lnTo>
                    <a:pt x="18924" y="19714"/>
                  </a:lnTo>
                  <a:lnTo>
                    <a:pt x="18924" y="0"/>
                  </a:lnTo>
                  <a:close/>
                </a:path>
              </a:pathLst>
            </a:custGeom>
            <a:solidFill>
              <a:srgbClr val="4A231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5" name="Shape 15"/>
            <p:cNvSpPr/>
            <p:nvPr/>
          </p:nvSpPr>
          <p:spPr>
            <a:xfrm rot="10800000">
              <a:off x="0" y="0"/>
              <a:ext cx="3275668" cy="44084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96" h="21600" fill="norm" stroke="1" extrusionOk="0">
                  <a:moveTo>
                    <a:pt x="18921" y="0"/>
                  </a:moveTo>
                  <a:lnTo>
                    <a:pt x="21596" y="0"/>
                  </a:lnTo>
                  <a:lnTo>
                    <a:pt x="21596" y="21600"/>
                  </a:lnTo>
                  <a:lnTo>
                    <a:pt x="5" y="21600"/>
                  </a:lnTo>
                  <a:cubicBezTo>
                    <a:pt x="-4" y="20948"/>
                    <a:pt x="9" y="20362"/>
                    <a:pt x="0" y="19710"/>
                  </a:cubicBezTo>
                  <a:lnTo>
                    <a:pt x="18921" y="19716"/>
                  </a:lnTo>
                  <a:lnTo>
                    <a:pt x="18921" y="0"/>
                  </a:lnTo>
                  <a:close/>
                </a:path>
              </a:pathLst>
            </a:custGeom>
            <a:solidFill>
              <a:srgbClr val="4A2318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7" name="Shape 17"/>
          <p:cNvSpPr/>
          <p:nvPr>
            <p:ph type="sldNum" sz="quarter" idx="2"/>
          </p:nvPr>
        </p:nvSpPr>
        <p:spPr>
          <a:xfrm>
            <a:off x="11153365" y="6523206"/>
            <a:ext cx="273610" cy="26497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02" name="Shape 102"/>
          <p:cNvSpPr/>
          <p:nvPr>
            <p:ph type="body" idx="1"/>
          </p:nvPr>
        </p:nvSpPr>
        <p:spPr>
          <a:xfrm>
            <a:off x="1371600" y="2295525"/>
            <a:ext cx="9601200" cy="3571875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3" name="Shape 10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/>
          <p:nvPr>
            <p:ph type="title"/>
          </p:nvPr>
        </p:nvSpPr>
        <p:spPr>
          <a:xfrm>
            <a:off x="9596560" y="624155"/>
            <a:ext cx="1565767" cy="5243245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111" name="Shape 111"/>
          <p:cNvSpPr/>
          <p:nvPr>
            <p:ph type="body" idx="1"/>
          </p:nvPr>
        </p:nvSpPr>
        <p:spPr>
          <a:xfrm>
            <a:off x="1371600" y="624155"/>
            <a:ext cx="8179642" cy="5243245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12" name="Shape 112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25" name="Shape 25"/>
          <p:cNvSpPr/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26" name="Shape 26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ölüm Üstbilgisi">
    <p:bg>
      <p:bgPr>
        <a:solidFill>
          <a:srgbClr val="4A231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765025" y="1301360"/>
            <a:ext cx="9612972" cy="2852737"/>
          </a:xfrm>
          <a:prstGeom prst="rect">
            <a:avLst/>
          </a:prstGeom>
        </p:spPr>
        <p:txBody>
          <a:bodyPr anchor="b"/>
          <a:lstStyle>
            <a:lvl1pPr algn="r">
              <a:defRPr cap="all" sz="7200">
                <a:solidFill>
                  <a:schemeClr val="accent1"/>
                </a:solidFill>
              </a:defRPr>
            </a:lvl1pPr>
          </a:lstStyle>
          <a:p>
            <a:pPr/>
            <a:r>
              <a:t>Başlık Metni</a:t>
            </a:r>
          </a:p>
        </p:txBody>
      </p:sp>
      <p:sp>
        <p:nvSpPr>
          <p:cNvPr id="34" name="Shape 34"/>
          <p:cNvSpPr/>
          <p:nvPr>
            <p:ph type="body" sz="quarter" idx="1"/>
          </p:nvPr>
        </p:nvSpPr>
        <p:spPr>
          <a:xfrm>
            <a:off x="765025" y="4216327"/>
            <a:ext cx="9612972" cy="1143325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400">
                <a:solidFill>
                  <a:srgbClr val="EDECEB"/>
                </a:solidFill>
              </a:defRPr>
            </a:lvl1pPr>
            <a:lvl2pPr marL="0" indent="457200" algn="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400">
                <a:solidFill>
                  <a:srgbClr val="EDECEB"/>
                </a:solidFill>
              </a:defRPr>
            </a:lvl2pPr>
            <a:lvl3pPr marL="0" indent="914400" algn="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400">
                <a:solidFill>
                  <a:srgbClr val="EDECEB"/>
                </a:solidFill>
              </a:defRPr>
            </a:lvl3pPr>
            <a:lvl4pPr marL="0" indent="1371600" algn="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400">
                <a:solidFill>
                  <a:srgbClr val="EDECEB"/>
                </a:solidFill>
              </a:defRPr>
            </a:lvl4pPr>
            <a:lvl5pPr marL="0" indent="1828800" algn="r">
              <a:lnSpc>
                <a:spcPct val="112000"/>
              </a:lnSpc>
              <a:spcBef>
                <a:spcPts val="0"/>
              </a:spcBef>
              <a:buSzTx/>
              <a:buFontTx/>
              <a:buNone/>
              <a:defRPr sz="2400">
                <a:solidFill>
                  <a:srgbClr val="EDECEB"/>
                </a:solidFill>
              </a:defRPr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5" name="Shape 35" descr="Crop Mark"/>
          <p:cNvSpPr/>
          <p:nvPr/>
        </p:nvSpPr>
        <p:spPr>
          <a:xfrm>
            <a:off x="8151962" y="1685651"/>
            <a:ext cx="3275013" cy="44084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8924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19733"/>
                </a:lnTo>
                <a:lnTo>
                  <a:pt x="18924" y="19733"/>
                </a:lnTo>
                <a:lnTo>
                  <a:pt x="18924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6" name="Shape 36"/>
          <p:cNvSpPr/>
          <p:nvPr>
            <p:ph type="sldNum" sz="quarter" idx="2"/>
          </p:nvPr>
        </p:nvSpPr>
        <p:spPr>
          <a:xfrm>
            <a:off x="11153365" y="6523206"/>
            <a:ext cx="273610" cy="264974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EDECEB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44" name="Shape 44"/>
          <p:cNvSpPr/>
          <p:nvPr>
            <p:ph type="body" sz="quarter" idx="1"/>
          </p:nvPr>
        </p:nvSpPr>
        <p:spPr>
          <a:xfrm>
            <a:off x="1371600" y="2285999"/>
            <a:ext cx="4447786" cy="3581402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5" name="Shape 4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53" name="Shape 53"/>
          <p:cNvSpPr/>
          <p:nvPr>
            <p:ph type="body" sz="quarter" idx="1"/>
          </p:nvPr>
        </p:nvSpPr>
        <p:spPr>
          <a:xfrm>
            <a:off x="1371600" y="2340864"/>
            <a:ext cx="4443985" cy="823913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lvl1pPr>
            <a:lvl2pPr marL="0" indent="45720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lvl2pPr>
            <a:lvl3pPr marL="0" indent="91440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lvl3pPr>
            <a:lvl4pPr marL="0" indent="137160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lvl4pPr>
            <a:lvl5pPr marL="0" indent="182880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4" name="Shape 54"/>
          <p:cNvSpPr/>
          <p:nvPr>
            <p:ph type="body" sz="quarter" idx="13"/>
          </p:nvPr>
        </p:nvSpPr>
        <p:spPr>
          <a:xfrm>
            <a:off x="6525014" y="2340864"/>
            <a:ext cx="4443985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lnSpc>
                <a:spcPct val="84000"/>
              </a:lnSpc>
              <a:spcBef>
                <a:spcPts val="0"/>
              </a:spcBef>
              <a:buSzTx/>
              <a:buFontTx/>
              <a:buNone/>
              <a:defRPr sz="3000"/>
            </a:pPr>
          </a:p>
        </p:txBody>
      </p:sp>
      <p:sp>
        <p:nvSpPr>
          <p:cNvPr id="55" name="Shape 55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pPr/>
            <a:r>
              <a:t>Başlık Metni</a:t>
            </a:r>
          </a:p>
        </p:txBody>
      </p:sp>
      <p:sp>
        <p:nvSpPr>
          <p:cNvPr id="63" name="Shape 63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 descr="Background Shape"/>
          <p:cNvSpPr/>
          <p:nvPr/>
        </p:nvSpPr>
        <p:spPr>
          <a:xfrm>
            <a:off x="-1" y="375"/>
            <a:ext cx="5303522" cy="685762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8" name="Shape 78"/>
          <p:cNvSpPr/>
          <p:nvPr>
            <p:ph type="title"/>
          </p:nvPr>
        </p:nvSpPr>
        <p:spPr>
          <a:xfrm>
            <a:off x="723900" y="685800"/>
            <a:ext cx="3855721" cy="2157884"/>
          </a:xfrm>
          <a:prstGeom prst="rect">
            <a:avLst/>
          </a:prstGeom>
        </p:spPr>
        <p:txBody>
          <a:bodyPr/>
          <a:lstStyle>
            <a:lvl1pPr>
              <a:lnSpc>
                <a:spcPct val="84000"/>
              </a:lnSpc>
              <a:defRPr sz="4800"/>
            </a:lvl1pPr>
          </a:lstStyle>
          <a:p>
            <a:pPr/>
            <a:r>
              <a:t>Başlık Metni</a:t>
            </a:r>
          </a:p>
        </p:txBody>
      </p:sp>
      <p:sp>
        <p:nvSpPr>
          <p:cNvPr id="79" name="Shape 79"/>
          <p:cNvSpPr/>
          <p:nvPr>
            <p:ph type="body" sz="half" idx="1"/>
          </p:nvPr>
        </p:nvSpPr>
        <p:spPr>
          <a:xfrm>
            <a:off x="6256020" y="685801"/>
            <a:ext cx="5212080" cy="5175251"/>
          </a:xfrm>
          <a:prstGeom prst="rect">
            <a:avLst/>
          </a:prstGeom>
        </p:spPr>
        <p:txBody>
          <a:bodyPr/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0" name="Shape 80"/>
          <p:cNvSpPr/>
          <p:nvPr>
            <p:ph type="body" sz="quarter" idx="13"/>
          </p:nvPr>
        </p:nvSpPr>
        <p:spPr>
          <a:xfrm>
            <a:off x="723899" y="2856344"/>
            <a:ext cx="3855722" cy="3011057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pPr>
          </a:p>
        </p:txBody>
      </p:sp>
      <p:sp>
        <p:nvSpPr>
          <p:cNvPr id="81" name="Shape 81" descr="Divider Bar"/>
          <p:cNvSpPr/>
          <p:nvPr/>
        </p:nvSpPr>
        <p:spPr>
          <a:xfrm>
            <a:off x="5303520" y="376"/>
            <a:ext cx="228601" cy="6858001"/>
          </a:xfrm>
          <a:prstGeom prst="rect">
            <a:avLst/>
          </a:prstGeom>
          <a:solidFill>
            <a:srgbClr val="4A23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2" name="Shape 82"/>
          <p:cNvSpPr/>
          <p:nvPr>
            <p:ph type="sldNum" sz="quarter" idx="2"/>
          </p:nvPr>
        </p:nvSpPr>
        <p:spPr>
          <a:xfrm>
            <a:off x="11205823" y="6523206"/>
            <a:ext cx="273609" cy="26497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 descr="Background Shape"/>
          <p:cNvSpPr/>
          <p:nvPr/>
        </p:nvSpPr>
        <p:spPr>
          <a:xfrm>
            <a:off x="-1" y="375"/>
            <a:ext cx="5303522" cy="6857626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0" name="Shape 90"/>
          <p:cNvSpPr/>
          <p:nvPr>
            <p:ph type="title"/>
          </p:nvPr>
        </p:nvSpPr>
        <p:spPr>
          <a:xfrm>
            <a:off x="723900" y="685800"/>
            <a:ext cx="3855721" cy="2157884"/>
          </a:xfrm>
          <a:prstGeom prst="rect">
            <a:avLst/>
          </a:prstGeom>
        </p:spPr>
        <p:txBody>
          <a:bodyPr/>
          <a:lstStyle>
            <a:lvl1pPr>
              <a:lnSpc>
                <a:spcPct val="84000"/>
              </a:lnSpc>
              <a:defRPr sz="4800"/>
            </a:lvl1pPr>
          </a:lstStyle>
          <a:p>
            <a:pPr/>
            <a:r>
              <a:t>Başlık Metni</a:t>
            </a:r>
          </a:p>
        </p:txBody>
      </p:sp>
      <p:sp>
        <p:nvSpPr>
          <p:cNvPr id="91" name="Shape 91"/>
          <p:cNvSpPr/>
          <p:nvPr>
            <p:ph type="pic" idx="13"/>
          </p:nvPr>
        </p:nvSpPr>
        <p:spPr>
          <a:xfrm>
            <a:off x="5532120" y="0"/>
            <a:ext cx="6659881" cy="685800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723900" y="2855967"/>
            <a:ext cx="3855721" cy="3011433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lvl1pPr>
            <a:lvl2pPr marL="0" indent="45720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lvl2pPr>
            <a:lvl3pPr marL="0" indent="91440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lvl3pPr>
            <a:lvl4pPr marL="0" indent="137160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lvl4pPr>
            <a:lvl5pPr marL="0" indent="1828800">
              <a:lnSpc>
                <a:spcPct val="113000"/>
              </a:lnSpc>
              <a:spcBef>
                <a:spcPts val="1500"/>
              </a:spcBef>
              <a:buSzTx/>
              <a:buFontTx/>
              <a:buNone/>
              <a:defRPr sz="1600"/>
            </a:lvl5pPr>
          </a:lstStyle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3" name="Shape 93" descr="Divider Bar"/>
          <p:cNvSpPr/>
          <p:nvPr/>
        </p:nvSpPr>
        <p:spPr>
          <a:xfrm>
            <a:off x="5303520" y="376"/>
            <a:ext cx="228601" cy="6858001"/>
          </a:xfrm>
          <a:prstGeom prst="rect">
            <a:avLst/>
          </a:prstGeom>
          <a:solidFill>
            <a:srgbClr val="4A23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4" name="Shape 94"/>
          <p:cNvSpPr/>
          <p:nvPr>
            <p:ph type="sldNum" sz="quarter" idx="2"/>
          </p:nvPr>
        </p:nvSpPr>
        <p:spPr>
          <a:xfrm>
            <a:off x="11205823" y="6523206"/>
            <a:ext cx="273609" cy="264974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CE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 descr="Side bar"/>
          <p:cNvSpPr/>
          <p:nvPr/>
        </p:nvSpPr>
        <p:spPr>
          <a:xfrm>
            <a:off x="478094" y="376"/>
            <a:ext cx="228601" cy="6858001"/>
          </a:xfrm>
          <a:prstGeom prst="rect">
            <a:avLst/>
          </a:prstGeom>
          <a:solidFill>
            <a:srgbClr val="4A2318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" name="Shape 3"/>
          <p:cNvSpPr/>
          <p:nvPr>
            <p:ph type="title"/>
          </p:nvPr>
        </p:nvSpPr>
        <p:spPr>
          <a:xfrm>
            <a:off x="609600" y="274637"/>
            <a:ext cx="109728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Başlık Metni</a:t>
            </a:r>
          </a:p>
        </p:txBody>
      </p:sp>
      <p:sp>
        <p:nvSpPr>
          <p:cNvPr id="4" name="Shape 4"/>
          <p:cNvSpPr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hape 5"/>
          <p:cNvSpPr/>
          <p:nvPr>
            <p:ph type="sldNum" sz="quarter" idx="2"/>
          </p:nvPr>
        </p:nvSpPr>
        <p:spPr>
          <a:xfrm>
            <a:off x="10795418" y="6523206"/>
            <a:ext cx="273610" cy="26497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4A231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1pPr>
      <a:lvl2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2pPr>
      <a:lvl3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3pPr>
      <a:lvl4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4pPr>
      <a:lvl5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5pPr>
      <a:lvl6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6pPr>
      <a:lvl7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7pPr>
      <a:lvl8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8pPr>
      <a:lvl9pPr marL="0" marR="0" indent="0" algn="l" defTabSz="914400" rtl="0" latinLnBrk="0">
        <a:lnSpc>
          <a:spcPct val="89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9pPr>
    </p:titleStyle>
    <p:bodyStyle>
      <a:lvl1pPr marL="384047" marR="0" indent="-384047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■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1pPr>
      <a:lvl2pPr marL="914400" marR="0" indent="-384047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–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2pPr>
      <a:lvl3pPr marL="1414272" marR="0" indent="-426719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■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3pPr>
      <a:lvl4pPr marL="1871472" marR="0" indent="-426719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–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4pPr>
      <a:lvl5pPr marL="2382011" marR="0" indent="-480060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■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5pPr>
      <a:lvl6pPr marL="2839211" marR="0" indent="-480060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–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6pPr>
      <a:lvl7pPr marL="3364991" marR="0" indent="-548639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■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7pPr>
      <a:lvl8pPr marL="3822191" marR="0" indent="-548639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–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8pPr>
      <a:lvl9pPr marL="4279391" marR="0" indent="-548639" algn="l" defTabSz="914400" rtl="0" latinLnBrk="0">
        <a:lnSpc>
          <a:spcPct val="94000"/>
        </a:lnSpc>
        <a:spcBef>
          <a:spcPts val="1000"/>
        </a:spcBef>
        <a:spcAft>
          <a:spcPts val="0"/>
        </a:spcAft>
        <a:buClrTx/>
        <a:buSzPct val="100000"/>
        <a:buFont typeface="Helvetica Neue"/>
        <a:buChar char="■"/>
        <a:tabLst/>
        <a:defRPr b="0" baseline="0" cap="none" i="0" spc="0" strike="noStrike" sz="2000" u="none">
          <a:ln>
            <a:noFill/>
          </a:ln>
          <a:solidFill>
            <a:srgbClr val="4A2318"/>
          </a:solidFill>
          <a:uFillTx/>
          <a:latin typeface="+mn-lt"/>
          <a:ea typeface="+mn-ea"/>
          <a:cs typeface="+mn-cs"/>
          <a:sym typeface="Franklin Gothic Book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Franklin Gothic Book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/>
          <p:nvPr>
            <p:ph type="ctrTitle"/>
          </p:nvPr>
        </p:nvSpPr>
        <p:spPr>
          <a:xfrm>
            <a:off x="1800827" y="1701800"/>
            <a:ext cx="8361230" cy="3263900"/>
          </a:xfrm>
          <a:prstGeom prst="rect">
            <a:avLst/>
          </a:prstGeom>
        </p:spPr>
        <p:txBody>
          <a:bodyPr/>
          <a:lstStyle/>
          <a:p>
            <a:pPr/>
            <a:r>
              <a:t>Araştırmacı gazetecilik ve sonuçları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Watergate Dosyası</a:t>
            </a:r>
          </a:p>
        </p:txBody>
      </p:sp>
      <p:sp>
        <p:nvSpPr>
          <p:cNvPr id="148" name="Shape 14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64845" indent="-364845" defTabSz="868680">
              <a:spcBef>
                <a:spcPts val="900"/>
              </a:spcBef>
              <a:defRPr sz="2660"/>
            </a:pPr>
            <a:r>
              <a:t>Muhabirler Woodward ve Bernstein’ın hayatları değişti. Pulitzer Ödülü alan gazeteciler, dünyanın en çok konuşulan, en ünlü gazetecileri arasına girmekle kalmadılar aynı zamanda kariyerlerinde sıçrama yaşadılar.</a:t>
            </a:r>
          </a:p>
          <a:p>
            <a:pPr marL="364845" indent="-364845" defTabSz="868680">
              <a:spcBef>
                <a:spcPts val="900"/>
              </a:spcBef>
              <a:defRPr sz="2660"/>
            </a:pPr>
            <a:r>
              <a:t>Bu olay basın üzerine çalışmalar yapan akademik çevrelerde sıklıkla konu edildi ve bu konuda çok sayıda çalışma yapıldı.</a:t>
            </a:r>
          </a:p>
          <a:p>
            <a:pPr marL="364845" indent="-364845" defTabSz="868680">
              <a:spcBef>
                <a:spcPts val="900"/>
              </a:spcBef>
              <a:defRPr sz="2660"/>
            </a:pPr>
            <a:r>
              <a:t>Bu olaydan sonra araştırmacı gazeteciliğe atfedilen önem arttı.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Araştırmacı Gazetecilik ve Sonuçları</a:t>
            </a:r>
          </a:p>
        </p:txBody>
      </p:sp>
      <p:sp>
        <p:nvSpPr>
          <p:cNvPr id="124" name="Shape 124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Araştırmacı gazetecilik faaliyetleri sonuçları bakımından pek çok kişi ve kurumu etkilemektedir.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Araştırmacı Gazeteciliğin Sonuçlardan Kimler Etkilenebilir?</a:t>
            </a:r>
          </a:p>
        </p:txBody>
      </p:sp>
      <p:sp>
        <p:nvSpPr>
          <p:cNvPr id="127" name="Shape 127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Failler</a:t>
            </a:r>
          </a:p>
          <a:p>
            <a:pPr>
              <a:defRPr sz="2400"/>
            </a:pPr>
            <a:r>
              <a:t>Gazeteciler</a:t>
            </a:r>
          </a:p>
          <a:p>
            <a:pPr>
              <a:defRPr sz="2400"/>
            </a:pPr>
            <a:r>
              <a:t>Gazeteler</a:t>
            </a:r>
          </a:p>
          <a:p>
            <a:pPr>
              <a:defRPr sz="2400"/>
            </a:pPr>
            <a:r>
              <a:t>Kaynaklar</a:t>
            </a:r>
          </a:p>
          <a:p>
            <a:pPr>
              <a:defRPr sz="2400"/>
            </a:pPr>
            <a:r>
              <a:t>Kamuoyu</a:t>
            </a:r>
          </a:p>
          <a:p>
            <a:pPr>
              <a:defRPr sz="2400"/>
            </a:pPr>
            <a:r>
              <a:t>Kamu ya da özel kimi kurum/kuruluşlar</a:t>
            </a:r>
          </a:p>
          <a:p>
            <a:pPr>
              <a:defRPr sz="2400"/>
            </a:pPr>
            <a:r>
              <a:t>Ulusal ya da uluslararası kimi kurum/kuruluşlar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Cinayet Dosyaları (The Homicide Files) </a:t>
            </a:r>
          </a:p>
        </p:txBody>
      </p:sp>
      <p:sp>
        <p:nvSpPr>
          <p:cNvPr id="130" name="Shape 1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84048" indent="-384048">
              <a:defRPr sz="2800"/>
            </a:pPr>
            <a:r>
              <a:t>Seyfettin Turhan (1997)  </a:t>
            </a:r>
            <a:r>
              <a:rPr i="1"/>
              <a:t>Araştırmacı Gazetecilik </a:t>
            </a:r>
            <a:r>
              <a:t>adlı kitabında Philadelphia Inquirer muhabirleri Jonathan Neumann ve William K. Marimov’ın </a:t>
            </a:r>
            <a:r>
              <a:rPr b="1" i="1"/>
              <a:t>Cinayet Dosyaları </a:t>
            </a:r>
            <a:r>
              <a:t>(</a:t>
            </a:r>
            <a:r>
              <a:rPr b="1" i="1"/>
              <a:t>The Homicide Files</a:t>
            </a:r>
            <a:r>
              <a:t>) adlı araştırma haberlerinin ardından doğan sonuçları özetlediği bölümde, bu araştırmacı gazetecilik faaliyeti sonrası yönetim düzeninde meydana gelen değişiklikleri sıralıyor.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Cinayet Dosyaları (The Homicide Files) </a:t>
            </a:r>
          </a:p>
        </p:txBody>
      </p:sp>
      <p:sp>
        <p:nvSpPr>
          <p:cNvPr id="133" name="Shape 133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76367" indent="-376367" defTabSz="896111">
              <a:spcBef>
                <a:spcPts val="900"/>
              </a:spcBef>
              <a:defRPr sz="3920"/>
            </a:pPr>
            <a:r>
              <a:t>Ülkenin dört bir yanından insanlar polisin yaptığı işkenceler ile ilgili Inquirer gazetesini arayarak bilgi verdi. </a:t>
            </a:r>
          </a:p>
          <a:p>
            <a:pPr marL="376367" indent="-376367" defTabSz="896111">
              <a:spcBef>
                <a:spcPts val="900"/>
              </a:spcBef>
              <a:defRPr sz="3920"/>
            </a:pPr>
            <a:r>
              <a:t>Bu şikayetleri inceleyen gazeteciler bu konuda iki yeni dosya daha hazırlayıp yayımladılar. 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Cinayet Dosyaları (The Homicide Files) </a:t>
            </a:r>
          </a:p>
        </p:txBody>
      </p:sp>
      <p:sp>
        <p:nvSpPr>
          <p:cNvPr id="136" name="Shape 1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75200"/>
              </a:lnSpc>
              <a:defRPr sz="3700"/>
            </a:pPr>
            <a:r>
              <a:t>Dosyaların yayımlanmasından sonra çok sayıda yetkili ve polis görevden alındı.</a:t>
            </a:r>
            <a:endParaRPr sz="1800"/>
          </a:p>
          <a:p>
            <a:pPr>
              <a:lnSpc>
                <a:spcPct val="75200"/>
              </a:lnSpc>
              <a:defRPr sz="3700"/>
            </a:pPr>
            <a:r>
              <a:t>Pennsylvania yüksek mahkemesi polisinin 24 saate kadar uzayabilen ifade alma süresini altı saatle sınırladı.</a:t>
            </a:r>
            <a:endParaRPr sz="1800"/>
          </a:p>
          <a:p>
            <a:pPr>
              <a:lnSpc>
                <a:spcPct val="75200"/>
              </a:lnSpc>
              <a:defRPr sz="3700"/>
            </a:pPr>
            <a:r>
              <a:t>Amerika’da polisin işkence ile ifade alması olaylarında azalma görüldü.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Cinayet Dosyaları (The Homicide Files) </a:t>
            </a:r>
          </a:p>
        </p:txBody>
      </p:sp>
      <p:sp>
        <p:nvSpPr>
          <p:cNvPr id="139" name="Shape 13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Demokratların adayı olarak seçime katılan bölge savcısı Firztpatrick önseçimi kaybetti, seçim kampanyasını “polis olaylarıyla mücadele” ekseninde yürüten rakibi Edward G. Rendell hem önseçimi hem de asıl seçimi kazandı.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Cinayet Dosyaları (The Homicide Files) </a:t>
            </a:r>
          </a:p>
        </p:txBody>
      </p:sp>
      <p:sp>
        <p:nvSpPr>
          <p:cNvPr id="142" name="Shape 142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4600"/>
              </a:lnSpc>
              <a:defRPr sz="3600"/>
            </a:pPr>
            <a:r>
              <a:t>Hem eyalet yönetimi hem de insan hakları üzerine çalışan çok sayıda kurum Philadelphia çapında yasa ihlallerine karşı toplantılar düzenlediler.</a:t>
            </a:r>
          </a:p>
          <a:p>
            <a:pPr>
              <a:lnSpc>
                <a:spcPct val="84600"/>
              </a:lnSpc>
              <a:defRPr sz="3600"/>
            </a:pPr>
            <a:r>
              <a:t>İncelemede adı geçen belediye başkanı Frank Rizzo bir sonraki seçimlerde yeniden seçilemedi.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Watergate Dosyası</a:t>
            </a:r>
          </a:p>
        </p:txBody>
      </p:sp>
      <p:sp>
        <p:nvSpPr>
          <p:cNvPr id="145" name="Shape 145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57164" indent="-357164" defTabSz="850391">
              <a:spcBef>
                <a:spcPts val="900"/>
              </a:spcBef>
              <a:defRPr sz="2790"/>
            </a:pPr>
            <a:r>
              <a:t>Sonuçları bakımından en önemli araştırmacı gazetecilik olayı Watergate Dosyası’dır.</a:t>
            </a:r>
          </a:p>
          <a:p>
            <a:pPr marL="357164" indent="-357164" defTabSz="850391">
              <a:spcBef>
                <a:spcPts val="900"/>
              </a:spcBef>
              <a:defRPr sz="2790"/>
            </a:pPr>
            <a:r>
              <a:t>Daha önceki derslerimizde işlediğimiz gibi Watergate Dosyası sonrası ABD tarihinde ilk kez bir başkan istifa etti.</a:t>
            </a:r>
          </a:p>
          <a:p>
            <a:pPr marL="357164" indent="-357164" defTabSz="850391">
              <a:spcBef>
                <a:spcPts val="900"/>
              </a:spcBef>
              <a:defRPr sz="2790"/>
            </a:pPr>
            <a:r>
              <a:t>Bu dosyanın yayımlanmasından sonra The Washington Post gazetesi dünyanın en önemli gazetelerinden birine dönüştü.</a:t>
            </a:r>
          </a:p>
        </p:txBody>
      </p:sp>
    </p:spTree>
  </p:cSld>
  <p:clrMapOvr>
    <a:masterClrMapping/>
  </p:clrMapOvr>
  <p:transition xmlns:p14="http://schemas.microsoft.com/office/powerpoint/2010/main" spd="med" advClick="1" p14:dur="1000"/>
</p:sld>
</file>

<file path=ppt/theme/theme1.xml><?xml version="1.0" encoding="utf-8"?>
<a:theme xmlns:a="http://schemas.openxmlformats.org/drawingml/2006/main" xmlns:r="http://schemas.openxmlformats.org/officeDocument/2006/relationships" name="Crop">
  <a:themeElements>
    <a:clrScheme name="Crop">
      <a:dk1>
        <a:srgbClr val="000000"/>
      </a:dk1>
      <a:lt1>
        <a:srgbClr val="EDECEB"/>
      </a:lt1>
      <a:dk2>
        <a:srgbClr val="A7A7A7"/>
      </a:dk2>
      <a:lt2>
        <a:srgbClr val="535353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0000FF"/>
      </a:hlink>
      <a:folHlink>
        <a:srgbClr val="FF00FF"/>
      </a:folHlink>
    </a:clrScheme>
    <a:fontScheme name="Crop">
      <a:majorFont>
        <a:latin typeface="Helvetica"/>
        <a:ea typeface="Helvetica"/>
        <a:cs typeface="Helvetica"/>
      </a:majorFont>
      <a:minorFont>
        <a:latin typeface="Franklin Gothic Book"/>
        <a:ea typeface="Franklin Gothic Book"/>
        <a:cs typeface="Franklin Gothic Book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0000FF"/>
      </a:hlink>
      <a:folHlink>
        <a:srgbClr val="FF00FF"/>
      </a:folHlink>
    </a:clrScheme>
    <a:fontScheme name="Crop">
      <a:majorFont>
        <a:latin typeface="Helvetica"/>
        <a:ea typeface="Helvetica"/>
        <a:cs typeface="Helvetica"/>
      </a:majorFont>
      <a:minorFont>
        <a:latin typeface="Franklin Gothic Book"/>
        <a:ea typeface="Franklin Gothic Book"/>
        <a:cs typeface="Franklin Gothic Book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