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TANI VE DEĞERLENDİRMEDE ETKİLİ OLAN ETMENLER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450122"/>
            <a:ext cx="11460480" cy="3786085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tr-TR" sz="2800" dirty="0"/>
              <a:t>Çocuğa İlişkin Etmenler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Değerlendirmenin Gerçekleştirileceği Ortama İlişkin Etmenler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Değerlendirmede kullanılacak Araca Yönelik etmenler 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Çevresel etmenler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TANI VE DEĞERLENDİRMEDE ETKİLİ OLAN ETMENLER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2400370" y="1772508"/>
            <a:ext cx="9425869" cy="4463700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tr-TR" sz="2400" b="1" dirty="0"/>
              <a:t>Çocuğa İlişkin Etmenler</a:t>
            </a:r>
          </a:p>
          <a:p>
            <a:pPr marL="0" indent="0">
              <a:lnSpc>
                <a:spcPct val="130000"/>
              </a:lnSpc>
              <a:buNone/>
            </a:pPr>
            <a:endParaRPr lang="tr-TR" sz="2400" dirty="0"/>
          </a:p>
          <a:p>
            <a:pPr marL="0" indent="0">
              <a:lnSpc>
                <a:spcPct val="130000"/>
              </a:lnSpc>
              <a:buNone/>
            </a:pPr>
            <a:r>
              <a:rPr lang="tr-TR" sz="2400" dirty="0"/>
              <a:t>Çocuğun Yaşı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tr-TR" sz="2400" dirty="0"/>
              <a:t>Çocuğun Cinsiyeti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tr-TR" sz="2400" dirty="0"/>
              <a:t>Okul Öncesi Eğitim durumu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tr-TR" sz="2400" dirty="0" err="1"/>
              <a:t>Pre</a:t>
            </a:r>
            <a:r>
              <a:rPr lang="tr-TR" sz="2400" dirty="0"/>
              <a:t>-Peri-</a:t>
            </a:r>
            <a:r>
              <a:rPr lang="tr-TR" sz="2400" dirty="0" err="1"/>
              <a:t>Postterm</a:t>
            </a:r>
            <a:r>
              <a:rPr lang="tr-TR" sz="2400" dirty="0"/>
              <a:t> olma durumu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tr-TR" sz="2400" dirty="0" err="1"/>
              <a:t>Hazırbulunuşluğu</a:t>
            </a:r>
            <a:endParaRPr lang="tr-TR" sz="2400" dirty="0"/>
          </a:p>
          <a:p>
            <a:pPr marL="0" indent="0">
              <a:lnSpc>
                <a:spcPct val="130000"/>
              </a:lnSpc>
              <a:buNone/>
            </a:pPr>
            <a:r>
              <a:rPr lang="tr-TR" sz="2400" dirty="0"/>
              <a:t>Değerlendirme sürecindeki sağlık durumu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TANI VE DEĞERLENDİRMEDE ETKİLİ OLAN ETMENLER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1922584"/>
            <a:ext cx="11460480" cy="4313623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Değerlendirmenin Gerçekleştirileceği Ortama İlişkin Etmenler</a:t>
            </a:r>
          </a:p>
          <a:p>
            <a:endParaRPr lang="tr-TR" b="1" dirty="0"/>
          </a:p>
          <a:p>
            <a:pPr marL="0" indent="0">
              <a:lnSpc>
                <a:spcPct val="140000"/>
              </a:lnSpc>
              <a:buNone/>
            </a:pPr>
            <a:endParaRPr lang="tr-TR" dirty="0"/>
          </a:p>
          <a:p>
            <a:pPr marL="0" indent="0">
              <a:lnSpc>
                <a:spcPct val="140000"/>
              </a:lnSpc>
              <a:buNone/>
            </a:pPr>
            <a:r>
              <a:rPr lang="tr-TR" dirty="0"/>
              <a:t>- Ortamın değerlendirmeye uygun olması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tr-TR" dirty="0"/>
              <a:t>- Ortamın ısı-ışık vb. şartlarının uygun olması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tr-TR" dirty="0"/>
              <a:t>- Ortamın çocuğa uygun olması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tr-TR" dirty="0"/>
              <a:t>-Ortamda çocuğun dikkatini dağıtacak farklı materyallerin bulunmaması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TANI VE DEĞERLENDİRMEDE ETKİLİ OLAN ETMENLER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180492"/>
            <a:ext cx="11460480" cy="4055716"/>
          </a:xfrm>
        </p:spPr>
        <p:txBody>
          <a:bodyPr/>
          <a:lstStyle/>
          <a:p>
            <a:pPr marL="0" indent="0">
              <a:lnSpc>
                <a:spcPct val="140000"/>
              </a:lnSpc>
              <a:buNone/>
            </a:pPr>
            <a:r>
              <a:rPr lang="tr-TR" sz="2800" b="1" dirty="0"/>
              <a:t>Değerlendirmede kullanılacak Araca Yönelik etmenler </a:t>
            </a:r>
          </a:p>
          <a:p>
            <a:pPr marL="0" indent="0">
              <a:lnSpc>
                <a:spcPct val="140000"/>
              </a:lnSpc>
              <a:buNone/>
            </a:pPr>
            <a:endParaRPr lang="tr-TR" sz="2800" b="1" dirty="0"/>
          </a:p>
          <a:p>
            <a:pPr>
              <a:lnSpc>
                <a:spcPct val="140000"/>
              </a:lnSpc>
            </a:pPr>
            <a:r>
              <a:rPr lang="tr-TR" sz="2800" dirty="0"/>
              <a:t>Değerlendirme yapılacak olan aracın değerlendirmenin amacına uygun olması</a:t>
            </a:r>
          </a:p>
          <a:p>
            <a:pPr>
              <a:lnSpc>
                <a:spcPct val="140000"/>
              </a:lnSpc>
            </a:pPr>
            <a:r>
              <a:rPr lang="tr-TR" sz="2800" dirty="0"/>
              <a:t>Değerlendiricinin değerlendirme yapılacak olan aracın kullanımını ve yorumlamasını doğru biliyor olması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TANI VE DEĞERLENDİRMEDE ETKİLİ OLAN ETMENLER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215662"/>
            <a:ext cx="11460480" cy="402054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tr-TR" sz="2800" b="1" dirty="0"/>
              <a:t>Değerlendirmede kullanılacak Araca Yönelik Etmenler 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800" dirty="0"/>
          </a:p>
          <a:p>
            <a:pPr>
              <a:lnSpc>
                <a:spcPct val="150000"/>
              </a:lnSpc>
            </a:pPr>
            <a:r>
              <a:rPr lang="tr-TR" sz="2800" dirty="0"/>
              <a:t>Değerlendirmede kullanılacak olan aracın materyallerinin tam ve eksiksiz olması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Değerlendirilmesi planlanan çocuğun değerlendirmede kullanılacak olan araca ilişkin </a:t>
            </a:r>
            <a:r>
              <a:rPr lang="tr-TR" sz="2800" dirty="0" err="1"/>
              <a:t>farkındalığının</a:t>
            </a:r>
            <a:r>
              <a:rPr lang="tr-TR" sz="2800" dirty="0"/>
              <a:t> yüksek olmaması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TANI VE DEĞERLENDİRMEDE ETKİLİ OLAN ETMENLER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239108"/>
            <a:ext cx="11460480" cy="3997100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/>
              <a:t>Çevresel etmenler</a:t>
            </a:r>
          </a:p>
          <a:p>
            <a:endParaRPr lang="tr-TR" dirty="0"/>
          </a:p>
          <a:p>
            <a:pPr>
              <a:lnSpc>
                <a:spcPct val="130000"/>
              </a:lnSpc>
            </a:pPr>
            <a:r>
              <a:rPr lang="tr-TR" sz="2400" dirty="0"/>
              <a:t>Çocuğun çevresindeki etmenlerin değerlendirmeye ne gibi bir etki ettiğinin öncesinde planlanması</a:t>
            </a:r>
          </a:p>
          <a:p>
            <a:pPr>
              <a:lnSpc>
                <a:spcPct val="130000"/>
              </a:lnSpc>
            </a:pPr>
            <a:r>
              <a:rPr lang="tr-TR" sz="2400" dirty="0"/>
              <a:t>Ailenin ve değerlendiricinin tanı ve değerlendirmenin önemine ve çıkan sonuçlar bağlamında oluşturulacak olan programa inanması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F38CC8-9D0F-4CFF-9DEB-7F060BC3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C04B1E-20F6-4D37-A77C-18D33AF082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o	</a:t>
            </a:r>
            <a:r>
              <a:rPr lang="tr-TR" dirty="0" err="1"/>
              <a:t>Axline</a:t>
            </a:r>
            <a:r>
              <a:rPr lang="tr-TR" dirty="0"/>
              <a:t>, Virginia. (1986). Benliğini Arayan Çocuk. Panama Yayıncılık. İstanbul. </a:t>
            </a:r>
          </a:p>
          <a:p>
            <a:r>
              <a:rPr lang="tr-TR" dirty="0"/>
              <a:t>o	Eriş, Bahar. (2018). Gölgedeki Yıldızlar-</a:t>
            </a:r>
            <a:r>
              <a:rPr lang="tr-TR" dirty="0" err="1"/>
              <a:t>Disleksinin</a:t>
            </a:r>
            <a:r>
              <a:rPr lang="tr-TR" dirty="0"/>
              <a:t> Gizli Yetenekleri. Alfa Basım Yayım Dağıtım San. ve Tic. AŞ. </a:t>
            </a:r>
            <a:r>
              <a:rPr lang="tr-TR" dirty="0" err="1"/>
              <a:t>İtanbul</a:t>
            </a:r>
            <a:r>
              <a:rPr lang="tr-TR" dirty="0"/>
              <a:t>. </a:t>
            </a:r>
          </a:p>
          <a:p>
            <a:r>
              <a:rPr lang="tr-TR" dirty="0"/>
              <a:t>o	Çocuktur Geçer</a:t>
            </a:r>
          </a:p>
          <a:p>
            <a:r>
              <a:rPr lang="tr-TR" dirty="0"/>
              <a:t>o	Bayhan, Pınar (Ed.). (2017). Okul Öncesinde Alternatif Değerlendirme. Hedef Yayıncılık. Ankara. </a:t>
            </a:r>
          </a:p>
          <a:p>
            <a:r>
              <a:rPr lang="tr-TR" dirty="0"/>
              <a:t>o	Kumtepe, Alper Tolga (Ed.). (2017). Çocuğu Tanıma ve Değerlendirme. Anadolu Üniversitesi Yayınları. Eskişehir.</a:t>
            </a:r>
          </a:p>
          <a:p>
            <a:r>
              <a:rPr lang="tr-TR" dirty="0"/>
              <a:t>o	</a:t>
            </a:r>
            <a:r>
              <a:rPr lang="tr-TR" dirty="0" err="1"/>
              <a:t>Bredekamp</a:t>
            </a:r>
            <a:r>
              <a:rPr lang="tr-TR" dirty="0"/>
              <a:t>, </a:t>
            </a:r>
            <a:r>
              <a:rPr lang="tr-TR" dirty="0" err="1"/>
              <a:t>Sue</a:t>
            </a:r>
            <a:r>
              <a:rPr lang="tr-TR" dirty="0"/>
              <a:t>. (2015).  Erken Çocukluk Eğitiminde Etkili uygulamalar.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Afee</a:t>
            </a:r>
            <a:r>
              <a:rPr lang="tr-TR" dirty="0"/>
              <a:t>, </a:t>
            </a:r>
            <a:r>
              <a:rPr lang="tr-TR" dirty="0" err="1"/>
              <a:t>Oralie</a:t>
            </a:r>
            <a:r>
              <a:rPr lang="tr-TR" dirty="0"/>
              <a:t> ve </a:t>
            </a:r>
            <a:r>
              <a:rPr lang="tr-TR" dirty="0" err="1"/>
              <a:t>Leong</a:t>
            </a:r>
            <a:r>
              <a:rPr lang="tr-TR" dirty="0"/>
              <a:t>, </a:t>
            </a:r>
            <a:r>
              <a:rPr lang="tr-TR" dirty="0" err="1"/>
              <a:t>Deborah</a:t>
            </a:r>
            <a:r>
              <a:rPr lang="tr-TR" dirty="0"/>
              <a:t> J. (2015). Erken Çocukluk Döneminde Gelişim ve Öğrenmenin Değerlendirilmesi ve Desteklenmesi.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Yıldız Bıçakçı, M. (2017). Çocuğun Değerlendirilmesi. Erken Çocukluk Döneminde Gelişim I (Ed. Aysel Köksal Akyol). Anı Yayıncılık. Ankara.</a:t>
            </a:r>
          </a:p>
          <a:p>
            <a:r>
              <a:rPr lang="tr-TR" dirty="0"/>
              <a:t>o	Yıldız Bıçakçı, M. (2017). Çocuğun Değerlendirilmesi. Erken Çocukluk Döneminde Gelişim II (Ed. Aysel Köksal Akyol). Anı Yayıncılık. Ankara.</a:t>
            </a:r>
          </a:p>
          <a:p>
            <a:r>
              <a:rPr lang="tr-TR" dirty="0"/>
              <a:t>o	Karaaslan, Tuğba. (2018). “Okul Öncesi Dönem (3-5 Yaş) Çocuklarının Gelişimsel Özelliklerinin Değerlendirilmesi”. Okul Öncesinde ve İlkokulda Rehberlik ve Psikolojik Danışma (Ed. Zeynep Hamamcı). Nobel Akademik Yayıncılık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Emre </a:t>
            </a:r>
            <a:r>
              <a:rPr lang="tr-TR" dirty="0" err="1"/>
              <a:t>Bolatbaş</a:t>
            </a:r>
            <a:r>
              <a:rPr lang="tr-TR" dirty="0"/>
              <a:t>, Didem ve Yıldız Bıçakçı, </a:t>
            </a:r>
            <a:r>
              <a:rPr lang="tr-TR" dirty="0" err="1"/>
              <a:t>Müdriye</a:t>
            </a:r>
            <a:r>
              <a:rPr lang="tr-TR" dirty="0"/>
              <a:t>. (2018). Çocuk Gelişimini Değerlendirmede Biçimsel Olmayan Yöntemler (Standardize Olmayan Yöntemler). . </a:t>
            </a:r>
          </a:p>
          <a:p>
            <a:r>
              <a:rPr lang="tr-TR" dirty="0"/>
              <a:t>o	</a:t>
            </a:r>
            <a:r>
              <a:rPr lang="tr-TR" dirty="0" err="1"/>
              <a:t>Nitko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 J. ve </a:t>
            </a:r>
            <a:r>
              <a:rPr lang="tr-TR" dirty="0" err="1"/>
              <a:t>Brookhart</a:t>
            </a:r>
            <a:r>
              <a:rPr lang="tr-TR" dirty="0"/>
              <a:t>, Susan M. (2016). Öğrencilerin Eğitsel Değerlendirilmesi. Nobel Akademik Yayıncılık). Ankara.</a:t>
            </a:r>
          </a:p>
          <a:p>
            <a:r>
              <a:rPr lang="tr-TR" dirty="0"/>
              <a:t>o	 Önder, Alev. (Ed.) (2014). Okul Öncesi Dönemde Çocukları Değerlendirme ve Tanıma. </a:t>
            </a:r>
            <a:r>
              <a:rPr lang="tr-TR" dirty="0" err="1"/>
              <a:t>Pegem</a:t>
            </a:r>
            <a:r>
              <a:rPr lang="tr-TR" dirty="0"/>
              <a:t> Akademi.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528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512</TotalTime>
  <Words>528</Words>
  <Application>Microsoft Office PowerPoint</Application>
  <PresentationFormat>Geniş ekran</PresentationFormat>
  <Paragraphs>52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Candara</vt:lpstr>
      <vt:lpstr>Tahoma</vt:lpstr>
      <vt:lpstr>Tunga</vt:lpstr>
      <vt:lpstr>Soho</vt:lpstr>
      <vt:lpstr>ÇOCUĞU TANIMA VE DEĞERLENDİRME TEKNİKLERİ</vt:lpstr>
      <vt:lpstr>TANI VE DEĞERLENDİRMEDE ETKİLİ OLAN ETMENLER</vt:lpstr>
      <vt:lpstr>TANI VE DEĞERLENDİRMEDE ETKİLİ OLAN ETMENLER</vt:lpstr>
      <vt:lpstr>TANI VE DEĞERLENDİRMEDE ETKİLİ OLAN ETMENLER</vt:lpstr>
      <vt:lpstr>TANI VE DEĞERLENDİRMEDE ETKİLİ OLAN ETMENLER</vt:lpstr>
      <vt:lpstr>TANI VE DEĞERLENDİRMEDE ETKİLİ OLAN ETMENLER</vt:lpstr>
      <vt:lpstr>TANI VE DEĞERLENDİRMEDE ETKİLİ OLAN ETMENLER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102</cp:revision>
  <dcterms:created xsi:type="dcterms:W3CDTF">2017-09-25T14:40:04Z</dcterms:created>
  <dcterms:modified xsi:type="dcterms:W3CDTF">2020-05-03T23:00:54Z</dcterms:modified>
</cp:coreProperties>
</file>