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thumbnail" Target="docProps/thumbnail0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550" r:id="rId2"/>
    <p:sldId id="508" r:id="rId3"/>
    <p:sldId id="528" r:id="rId4"/>
    <p:sldId id="496" r:id="rId5"/>
    <p:sldId id="497" r:id="rId6"/>
    <p:sldId id="529" r:id="rId7"/>
    <p:sldId id="530" r:id="rId8"/>
    <p:sldId id="48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D5A53"/>
    <a:srgbClr val="FC0053"/>
    <a:srgbClr val="72FF20"/>
    <a:srgbClr val="FD891D"/>
    <a:srgbClr val="FC541A"/>
    <a:srgbClr val="EBEBEB"/>
    <a:srgbClr val="376092"/>
    <a:srgbClr val="7F7F7F"/>
    <a:srgbClr val="82580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711" autoAdjust="0"/>
    <p:restoredTop sz="71808" autoAdjust="0"/>
  </p:normalViewPr>
  <p:slideViewPr>
    <p:cSldViewPr snapToGrid="0">
      <p:cViewPr varScale="1">
        <p:scale>
          <a:sx n="115" d="100"/>
          <a:sy n="115" d="100"/>
        </p:scale>
        <p:origin x="220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21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latin typeface="Arial" pitchFamily="34" charset="0"/>
                <a:cs typeface="Arial" pitchFamily="34" charset="0"/>
              </a:rPr>
              <a:t>© Duarte Design, Inc. 2009</a:t>
            </a:r>
            <a:endParaRPr 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37EAF2-1DE3-4AC2-BC82-3EF63BED9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9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A8ED9-A90F-43A0-A471-4F79F54F87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Duarte Design, Inc. 2009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90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To view this presentation, first, turn up your volume and second,</a:t>
            </a:r>
            <a:r>
              <a:rPr lang="en-US" baseline="0" smtClean="0"/>
              <a:t> launch the self-running slide show.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4DFB0-44CD-4632-8FEA-E6F62CCD500F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082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91024" y="2130425"/>
            <a:ext cx="4067175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91024" y="3886200"/>
            <a:ext cx="3381376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  <p:sp>
        <p:nvSpPr>
          <p:cNvPr id="23" name="Rectangle 210"/>
          <p:cNvSpPr txBox="1">
            <a:spLocks noChangeArrowheads="1"/>
          </p:cNvSpPr>
          <p:nvPr/>
        </p:nvSpPr>
        <p:spPr bwMode="auto">
          <a:xfrm>
            <a:off x="293878" y="3429000"/>
            <a:ext cx="8850122" cy="724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GELİŞİMSEL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TANI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VE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DEĞERLENDİRME</a:t>
            </a:r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/>
            </a:r>
            <a:b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</a:br>
            <a:endParaRPr lang="en-US" sz="2200" dirty="0">
              <a:solidFill>
                <a:srgbClr val="FFFF00"/>
              </a:solidFill>
              <a:latin typeface="Arial" pitchFamily="34" charset="0"/>
              <a:ea typeface="Arial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60880" y="4395402"/>
            <a:ext cx="318874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Aysel Köksal Akyol</a:t>
            </a:r>
            <a:endParaRPr lang="en-US" sz="3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894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GELİŞİMSEL DEĞERLENDİRME YÖNTEMLERİ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6999" y="1912892"/>
            <a:ext cx="6350001" cy="368557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tr-TR" dirty="0" smtClean="0"/>
              <a:t>   </a:t>
            </a:r>
            <a:r>
              <a:rPr lang="tr-TR" dirty="0"/>
              <a:t>Biçimsel Olan ve Biçimsel Olmayan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tr-TR" dirty="0" smtClean="0"/>
              <a:t>= </a:t>
            </a:r>
            <a:r>
              <a:rPr lang="tr-TR" dirty="0" smtClean="0">
                <a:solidFill>
                  <a:srgbClr val="FF0000"/>
                </a:solidFill>
              </a:rPr>
              <a:t>Standart </a:t>
            </a:r>
            <a:r>
              <a:rPr lang="tr-TR" dirty="0">
                <a:solidFill>
                  <a:srgbClr val="FF0000"/>
                </a:solidFill>
              </a:rPr>
              <a:t>Olan ve Standart Olmayan </a:t>
            </a:r>
            <a:endParaRPr lang="tr-TR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tr-TR" dirty="0" smtClean="0"/>
              <a:t>= </a:t>
            </a:r>
            <a:r>
              <a:rPr lang="tr-TR" dirty="0" err="1" smtClean="0">
                <a:solidFill>
                  <a:srgbClr val="FFFF00"/>
                </a:solidFill>
              </a:rPr>
              <a:t>İnformal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>
                <a:solidFill>
                  <a:srgbClr val="FFFF00"/>
                </a:solidFill>
              </a:rPr>
              <a:t>ve </a:t>
            </a:r>
            <a:r>
              <a:rPr lang="tr-TR" dirty="0" err="1">
                <a:solidFill>
                  <a:srgbClr val="FFFF00"/>
                </a:solidFill>
              </a:rPr>
              <a:t>Formal</a:t>
            </a:r>
            <a:r>
              <a:rPr lang="tr-TR" dirty="0">
                <a:solidFill>
                  <a:srgbClr val="FFFF00"/>
                </a:solidFill>
              </a:rPr>
              <a:t> </a:t>
            </a:r>
          </a:p>
          <a:p>
            <a:pPr marL="0" indent="0" algn="ctr">
              <a:lnSpc>
                <a:spcPct val="200000"/>
              </a:lnSpc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772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Biçimsel </a:t>
            </a:r>
            <a:r>
              <a:rPr lang="tr-TR" dirty="0" smtClean="0"/>
              <a:t>Yöntemler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889142" y="1510995"/>
            <a:ext cx="7177314" cy="576943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>
                <a:solidFill>
                  <a:srgbClr val="FFFF00"/>
                </a:solidFill>
              </a:rPr>
              <a:t>Standart testeler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2056" name="Picture 8" descr="Ankara Gelişim Tarama Envanteri (AGTE) - Iceberg Çocuk Gelişim Merkez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33" y="4694167"/>
            <a:ext cx="3356089" cy="171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edef 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900" y="2513133"/>
            <a:ext cx="4532200" cy="151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BAYLEY - III ( BEBEKLERİN VE KÜÇÜK ÇOCUKLARIN GELİŞİMİNE YÖNELİK ÖLÇEKLER 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487" y="4694167"/>
            <a:ext cx="2795190" cy="156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731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Standard</a:t>
            </a: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/>
              <a:t>testler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906" y="2279385"/>
            <a:ext cx="8255894" cy="3846778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Standard testler;</a:t>
            </a:r>
          </a:p>
          <a:p>
            <a:pPr lvl="1"/>
            <a:r>
              <a:rPr lang="tr-TR" dirty="0" smtClean="0"/>
              <a:t>çocukların </a:t>
            </a:r>
            <a:r>
              <a:rPr lang="tr-TR" dirty="0"/>
              <a:t>işlevlerini farklı düzeylerde </a:t>
            </a:r>
            <a:r>
              <a:rPr lang="tr-TR" dirty="0" smtClean="0"/>
              <a:t>ayrımlaştırır,</a:t>
            </a:r>
          </a:p>
          <a:p>
            <a:pPr lvl="1"/>
            <a:r>
              <a:rPr lang="tr-TR" dirty="0" smtClean="0"/>
              <a:t>işlevler </a:t>
            </a:r>
            <a:r>
              <a:rPr lang="tr-TR" dirty="0"/>
              <a:t>arası farklılıkların daha kolay belirlenmesini sağlar. </a:t>
            </a:r>
            <a:endParaRPr lang="tr-TR" dirty="0" smtClean="0"/>
          </a:p>
          <a:p>
            <a:r>
              <a:rPr lang="tr-TR" dirty="0" smtClean="0"/>
              <a:t>Bu testlerin kullanımında, </a:t>
            </a:r>
            <a:r>
              <a:rPr lang="tr-TR" dirty="0" smtClean="0">
                <a:solidFill>
                  <a:srgbClr val="FFFF00"/>
                </a:solidFill>
              </a:rPr>
              <a:t>değerlendirme </a:t>
            </a:r>
            <a:r>
              <a:rPr lang="tr-TR" dirty="0">
                <a:solidFill>
                  <a:srgbClr val="FFFF00"/>
                </a:solidFill>
              </a:rPr>
              <a:t>sadece </a:t>
            </a:r>
            <a:r>
              <a:rPr lang="tr-TR" dirty="0" smtClean="0">
                <a:solidFill>
                  <a:srgbClr val="FFFF00"/>
                </a:solidFill>
              </a:rPr>
              <a:t>ölçme </a:t>
            </a:r>
            <a:r>
              <a:rPr lang="tr-TR" dirty="0">
                <a:solidFill>
                  <a:srgbClr val="FFFF00"/>
                </a:solidFill>
              </a:rPr>
              <a:t>ve </a:t>
            </a:r>
            <a:r>
              <a:rPr lang="tr-TR" dirty="0" smtClean="0">
                <a:solidFill>
                  <a:srgbClr val="FFFF00"/>
                </a:solidFill>
              </a:rPr>
              <a:t>alınan puanlara indirgenmemeli,  </a:t>
            </a:r>
            <a:r>
              <a:rPr lang="tr-TR" dirty="0" smtClean="0"/>
              <a:t>referans </a:t>
            </a:r>
            <a:r>
              <a:rPr lang="tr-TR" dirty="0"/>
              <a:t>olarak dikkate </a:t>
            </a:r>
            <a:r>
              <a:rPr lang="tr-TR" dirty="0" smtClean="0"/>
              <a:t>alınmalıdır.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99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Standard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smtClean="0"/>
              <a:t>testler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05167"/>
            <a:ext cx="8165177" cy="985674"/>
          </a:xfrm>
        </p:spPr>
        <p:txBody>
          <a:bodyPr>
            <a:normAutofit/>
          </a:bodyPr>
          <a:lstStyle/>
          <a:p>
            <a:r>
              <a:rPr lang="tr-TR" dirty="0" smtClean="0"/>
              <a:t>Testlerin belirli aralıklarla güncellenmesi çok çok çok önemlidir.</a:t>
            </a:r>
          </a:p>
        </p:txBody>
      </p:sp>
      <p:pic>
        <p:nvPicPr>
          <p:cNvPr id="4" name="Picture 6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694" y="1685129"/>
            <a:ext cx="5512612" cy="308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92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248592"/>
            <a:ext cx="8229600" cy="306324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Çocukların farklı gelişim dönemlerindeki durumlarını değerlendirmek ve gelişimlerini takip etmek için geliştirilmiş araçlardır.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Bir çocuğun kendi yaşıtları arasındaki durumunu belirlemek için kullanılırlar. </a:t>
            </a:r>
            <a:endParaRPr lang="tr-TR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Standard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smtClean="0"/>
              <a:t>testler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378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5884" y="1221970"/>
            <a:ext cx="8495607" cy="534508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i="1" dirty="0" smtClean="0">
                <a:solidFill>
                  <a:srgbClr val="FFFF00"/>
                </a:solidFill>
              </a:rPr>
              <a:t>Farklı test </a:t>
            </a:r>
            <a:r>
              <a:rPr lang="tr-TR" b="1" i="1" dirty="0">
                <a:solidFill>
                  <a:srgbClr val="FFFF00"/>
                </a:solidFill>
              </a:rPr>
              <a:t>araçlarının kullanımı ve özelliğine yönelik ortak </a:t>
            </a:r>
            <a:r>
              <a:rPr lang="tr-TR" b="1" i="1" dirty="0" smtClean="0">
                <a:solidFill>
                  <a:srgbClr val="FFFF00"/>
                </a:solidFill>
              </a:rPr>
              <a:t>noktaları vardır. Bu ortak noktalar şunlardır; </a:t>
            </a:r>
          </a:p>
          <a:p>
            <a:r>
              <a:rPr lang="tr-TR" dirty="0"/>
              <a:t> Testin </a:t>
            </a:r>
            <a:r>
              <a:rPr lang="tr-TR" dirty="0" smtClean="0"/>
              <a:t>amacı açıkça </a:t>
            </a:r>
            <a:r>
              <a:rPr lang="tr-TR" dirty="0"/>
              <a:t>tanımlanmış olmalıdır. </a:t>
            </a:r>
            <a:endParaRPr lang="tr-TR" dirty="0" smtClean="0"/>
          </a:p>
          <a:p>
            <a:r>
              <a:rPr lang="tr-TR" dirty="0"/>
              <a:t>Testin </a:t>
            </a:r>
            <a:r>
              <a:rPr lang="tr-TR" dirty="0" smtClean="0"/>
              <a:t>uygulama </a:t>
            </a:r>
            <a:r>
              <a:rPr lang="tr-TR" dirty="0"/>
              <a:t>şekli açıkça tanımlanmış olmalıdır. </a:t>
            </a:r>
            <a:endParaRPr lang="tr-TR" dirty="0" smtClean="0"/>
          </a:p>
          <a:p>
            <a:r>
              <a:rPr lang="tr-TR" dirty="0" smtClean="0"/>
              <a:t>Test </a:t>
            </a:r>
            <a:r>
              <a:rPr lang="tr-TR" dirty="0"/>
              <a:t>sonuçlarının nasıl yorumlanacağı </a:t>
            </a:r>
            <a:r>
              <a:rPr lang="tr-TR" dirty="0" smtClean="0"/>
              <a:t>açıklanmış olmalıdır. </a:t>
            </a:r>
          </a:p>
          <a:p>
            <a:r>
              <a:rPr lang="tr-TR" dirty="0" smtClean="0"/>
              <a:t>Testin geliştirilmesi sürecinde çalışılan yaş grubundaki çocukların genel özellikleri ile tanıtılmalıdır.</a:t>
            </a:r>
          </a:p>
          <a:p>
            <a:r>
              <a:rPr lang="tr-TR" dirty="0"/>
              <a:t>Test hangi yaş grubuna geliştirilmiş ise uygulama bu çocuklarla yapılmalıdır.</a:t>
            </a:r>
          </a:p>
          <a:p>
            <a:r>
              <a:rPr lang="tr-TR" dirty="0" smtClean="0"/>
              <a:t>Testin uygulanmasında sınırlılıklar varsa açıklanmalıdır.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49382" y="274638"/>
            <a:ext cx="8437418" cy="689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tr-TR" dirty="0" smtClean="0"/>
              <a:t>Standard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smtClean="0"/>
              <a:t>testler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5228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7267"/>
            <a:ext cx="8229600" cy="11430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FFFF00"/>
                </a:solidFill>
              </a:rPr>
              <a:t>Bugünlük bu kadar </a:t>
            </a:r>
            <a:r>
              <a:rPr lang="tr-TR" dirty="0" smtClean="0">
                <a:solidFill>
                  <a:srgbClr val="FFFF00"/>
                </a:solidFill>
                <a:sym typeface="Wingdings"/>
              </a:rPr>
              <a:t> 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75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ve Rules">
  <a:themeElements>
    <a:clrScheme name="Duarte's Five Rules">
      <a:dk1>
        <a:sysClr val="windowText" lastClr="000000"/>
      </a:dk1>
      <a:lt1>
        <a:sysClr val="window" lastClr="FFFFFF"/>
      </a:lt1>
      <a:dk2>
        <a:srgbClr val="000000"/>
      </a:dk2>
      <a:lt2>
        <a:srgbClr val="EEECE1"/>
      </a:lt2>
      <a:accent1>
        <a:srgbClr val="08CFEE"/>
      </a:accent1>
      <a:accent2>
        <a:srgbClr val="F0AA26"/>
      </a:accent2>
      <a:accent3>
        <a:srgbClr val="5DA01F"/>
      </a:accent3>
      <a:accent4>
        <a:srgbClr val="F3EACD"/>
      </a:accent4>
      <a:accent5>
        <a:srgbClr val="4BACC6"/>
      </a:accent5>
      <a:accent6>
        <a:srgbClr val="F79646"/>
      </a:accent6>
      <a:hlink>
        <a:srgbClr val="F0AA26"/>
      </a:hlink>
      <a:folHlink>
        <a:srgbClr val="08CFE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Five Rules.potx</Template>
  <TotalTime>0</TotalTime>
  <Words>197</Words>
  <Application>Microsoft Office PowerPoint</Application>
  <PresentationFormat>Ekran Gösterisi (4:3)</PresentationFormat>
  <Paragraphs>29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Five Rules</vt:lpstr>
      <vt:lpstr>PowerPoint Sunusu</vt:lpstr>
      <vt:lpstr>GELİŞİMSEL DEĞERLENDİRME YÖNTEMLERİ </vt:lpstr>
      <vt:lpstr>Biçimsel Yöntemler</vt:lpstr>
      <vt:lpstr>Standard testler</vt:lpstr>
      <vt:lpstr>Standard testler</vt:lpstr>
      <vt:lpstr>Standard testler</vt:lpstr>
      <vt:lpstr>PowerPoint Sunusu</vt:lpstr>
      <vt:lpstr>Bugünlük bu kadar 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2010-04-14T20:04:37Z</dcterms:created>
  <dcterms:modified xsi:type="dcterms:W3CDTF">2021-01-09T20:36:18Z</dcterms:modified>
</cp:coreProperties>
</file>